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85"/>
  </p:notesMasterIdLst>
  <p:handoutMasterIdLst>
    <p:handoutMasterId r:id="rId86"/>
  </p:handoutMasterIdLst>
  <p:sldIdLst>
    <p:sldId id="378" r:id="rId2"/>
    <p:sldId id="359" r:id="rId3"/>
    <p:sldId id="476" r:id="rId4"/>
    <p:sldId id="477" r:id="rId5"/>
    <p:sldId id="391" r:id="rId6"/>
    <p:sldId id="328" r:id="rId7"/>
    <p:sldId id="371" r:id="rId8"/>
    <p:sldId id="428" r:id="rId9"/>
    <p:sldId id="455" r:id="rId10"/>
    <p:sldId id="478" r:id="rId11"/>
    <p:sldId id="394" r:id="rId12"/>
    <p:sldId id="453" r:id="rId13"/>
    <p:sldId id="388" r:id="rId14"/>
    <p:sldId id="360" r:id="rId15"/>
    <p:sldId id="385" r:id="rId16"/>
    <p:sldId id="384" r:id="rId17"/>
    <p:sldId id="386" r:id="rId18"/>
    <p:sldId id="472" r:id="rId19"/>
    <p:sldId id="387" r:id="rId20"/>
    <p:sldId id="479" r:id="rId21"/>
    <p:sldId id="480" r:id="rId22"/>
    <p:sldId id="481" r:id="rId23"/>
    <p:sldId id="415" r:id="rId24"/>
    <p:sldId id="372" r:id="rId25"/>
    <p:sldId id="493" r:id="rId26"/>
    <p:sldId id="482" r:id="rId27"/>
    <p:sldId id="337" r:id="rId28"/>
    <p:sldId id="338" r:id="rId29"/>
    <p:sldId id="339" r:id="rId30"/>
    <p:sldId id="341" r:id="rId31"/>
    <p:sldId id="365" r:id="rId32"/>
    <p:sldId id="376" r:id="rId33"/>
    <p:sldId id="377" r:id="rId34"/>
    <p:sldId id="366" r:id="rId35"/>
    <p:sldId id="483" r:id="rId36"/>
    <p:sldId id="343" r:id="rId37"/>
    <p:sldId id="373" r:id="rId38"/>
    <p:sldId id="425" r:id="rId39"/>
    <p:sldId id="369" r:id="rId40"/>
    <p:sldId id="390" r:id="rId41"/>
    <p:sldId id="485" r:id="rId42"/>
    <p:sldId id="459" r:id="rId43"/>
    <p:sldId id="395" r:id="rId44"/>
    <p:sldId id="374" r:id="rId45"/>
    <p:sldId id="389" r:id="rId46"/>
    <p:sldId id="484" r:id="rId47"/>
    <p:sldId id="370" r:id="rId48"/>
    <p:sldId id="442" r:id="rId49"/>
    <p:sldId id="440" r:id="rId50"/>
    <p:sldId id="441" r:id="rId51"/>
    <p:sldId id="486" r:id="rId52"/>
    <p:sldId id="383" r:id="rId53"/>
    <p:sldId id="494" r:id="rId54"/>
    <p:sldId id="438" r:id="rId55"/>
    <p:sldId id="348" r:id="rId56"/>
    <p:sldId id="457" r:id="rId57"/>
    <p:sldId id="487" r:id="rId58"/>
    <p:sldId id="420" r:id="rId59"/>
    <p:sldId id="417" r:id="rId60"/>
    <p:sldId id="418" r:id="rId61"/>
    <p:sldId id="421" r:id="rId62"/>
    <p:sldId id="422" r:id="rId63"/>
    <p:sldId id="424" r:id="rId64"/>
    <p:sldId id="461" r:id="rId65"/>
    <p:sldId id="456" r:id="rId66"/>
    <p:sldId id="450" r:id="rId67"/>
    <p:sldId id="488" r:id="rId68"/>
    <p:sldId id="446" r:id="rId69"/>
    <p:sldId id="454" r:id="rId70"/>
    <p:sldId id="447" r:id="rId71"/>
    <p:sldId id="427" r:id="rId72"/>
    <p:sldId id="445" r:id="rId73"/>
    <p:sldId id="429" r:id="rId74"/>
    <p:sldId id="430" r:id="rId75"/>
    <p:sldId id="489" r:id="rId76"/>
    <p:sldId id="448" r:id="rId77"/>
    <p:sldId id="490" r:id="rId78"/>
    <p:sldId id="433" r:id="rId79"/>
    <p:sldId id="451" r:id="rId80"/>
    <p:sldId id="353" r:id="rId81"/>
    <p:sldId id="491" r:id="rId82"/>
    <p:sldId id="465" r:id="rId83"/>
    <p:sldId id="466" r:id="rId84"/>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78"/>
            <p14:sldId id="359"/>
            <p14:sldId id="476"/>
            <p14:sldId id="477"/>
            <p14:sldId id="391"/>
            <p14:sldId id="328"/>
            <p14:sldId id="371"/>
            <p14:sldId id="428"/>
            <p14:sldId id="455"/>
            <p14:sldId id="478"/>
            <p14:sldId id="394"/>
            <p14:sldId id="453"/>
            <p14:sldId id="388"/>
            <p14:sldId id="360"/>
            <p14:sldId id="385"/>
            <p14:sldId id="384"/>
            <p14:sldId id="386"/>
            <p14:sldId id="472"/>
            <p14:sldId id="387"/>
            <p14:sldId id="479"/>
            <p14:sldId id="480"/>
            <p14:sldId id="481"/>
            <p14:sldId id="415"/>
            <p14:sldId id="372"/>
            <p14:sldId id="493"/>
            <p14:sldId id="482"/>
            <p14:sldId id="337"/>
            <p14:sldId id="338"/>
            <p14:sldId id="339"/>
            <p14:sldId id="341"/>
            <p14:sldId id="365"/>
            <p14:sldId id="376"/>
            <p14:sldId id="377"/>
            <p14:sldId id="366"/>
            <p14:sldId id="483"/>
            <p14:sldId id="343"/>
            <p14:sldId id="373"/>
            <p14:sldId id="425"/>
            <p14:sldId id="369"/>
            <p14:sldId id="390"/>
            <p14:sldId id="485"/>
            <p14:sldId id="459"/>
            <p14:sldId id="395"/>
            <p14:sldId id="374"/>
            <p14:sldId id="389"/>
            <p14:sldId id="484"/>
            <p14:sldId id="370"/>
            <p14:sldId id="442"/>
            <p14:sldId id="440"/>
            <p14:sldId id="441"/>
            <p14:sldId id="486"/>
            <p14:sldId id="383"/>
            <p14:sldId id="494"/>
            <p14:sldId id="438"/>
            <p14:sldId id="348"/>
            <p14:sldId id="457"/>
            <p14:sldId id="487"/>
            <p14:sldId id="420"/>
            <p14:sldId id="417"/>
            <p14:sldId id="418"/>
            <p14:sldId id="421"/>
            <p14:sldId id="422"/>
            <p14:sldId id="424"/>
            <p14:sldId id="461"/>
            <p14:sldId id="456"/>
            <p14:sldId id="450"/>
            <p14:sldId id="488"/>
            <p14:sldId id="446"/>
            <p14:sldId id="454"/>
            <p14:sldId id="447"/>
            <p14:sldId id="427"/>
            <p14:sldId id="445"/>
            <p14:sldId id="429"/>
            <p14:sldId id="430"/>
            <p14:sldId id="489"/>
            <p14:sldId id="448"/>
            <p14:sldId id="490"/>
            <p14:sldId id="433"/>
            <p14:sldId id="451"/>
            <p14:sldId id="353"/>
            <p14:sldId id="491"/>
            <p14:sldId id="465"/>
            <p14:sldId id="466"/>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D131EA-49DF-1EA4-67F2-E46C43D28458}" name="VALERIE KLEIN" initials="VK" userId="S-1-5-21-1616320312-2655828719-4280963109-122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VALERIE KLEIN" initials="VK" lastIdx="1" clrIdx="6">
    <p:extLst>
      <p:ext uri="{19B8F6BF-5375-455C-9EA6-DF929625EA0E}">
        <p15:presenceInfo xmlns:p15="http://schemas.microsoft.com/office/powerpoint/2012/main" userId="S-1-5-21-1616320312-2655828719-4280963109-12201" providerId="AD"/>
      </p:ext>
    </p:extLst>
  </p:cmAuthor>
  <p:cmAuthor id="1" name="HOUDA SAID" initials="HS" lastIdx="8" clrIdx="0"/>
  <p:cmAuthor id="8" name="JEROME TEILLARD" initials="JT" lastIdx="1" clrIdx="7">
    <p:extLst>
      <p:ext uri="{19B8F6BF-5375-455C-9EA6-DF929625EA0E}">
        <p15:presenceInfo xmlns:p15="http://schemas.microsoft.com/office/powerpoint/2012/main" userId="S-1-5-21-1616320312-2655828719-4280963109-15113" providerId="AD"/>
      </p:ext>
    </p:extLst>
  </p:cmAuthor>
  <p:cmAuthor id="2" name="Christine BOURDIN" initials="CB" lastIdx="33" clrIdx="1"/>
  <p:cmAuthor id="3" name="Utilisateur invité" initials="Ui" lastIdx="18" clrIdx="2"/>
  <p:cmAuthor id="4" name="Rachel BOURDON" initials="RB" lastIdx="10" clrIdx="3"/>
  <p:cmAuthor id="5" name="Bertrand RIFFIOD" initials="BR" lastIdx="20" clrIdx="4"/>
  <p:cmAuthor id="6" name="ELLEN THOMPSON" initials="ET" lastIdx="3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FF9575"/>
    <a:srgbClr val="0000FF"/>
    <a:srgbClr val="ED7454"/>
    <a:srgbClr val="B2B2B2"/>
    <a:srgbClr val="DDDDDD"/>
    <a:srgbClr val="A558A0"/>
    <a:srgbClr val="CE70CC"/>
    <a:srgbClr val="417DC4"/>
    <a:srgbClr val="34CB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AECF3-AC46-9262-5A3E-1D824677254E}" v="386" dt="2020-12-14T11:24:02.857"/>
    <p1510:client id="{1FE1A438-2BF0-5000-BD1C-2A1F9A28622D}" v="117" dt="2020-12-14T11:00:40.893"/>
    <p1510:client id="{7BF07098-F4B6-51A3-F298-EFCC96F30183}" v="22" dt="2020-12-14T11:08:18.062"/>
    <p1510:client id="{836BCAF5-BE64-821C-244B-8DEB532FDCFC}" v="4" dt="2020-12-14T09:41:35.650"/>
    <p1510:client id="{E48B2058-6DE3-89E0-5D07-927CF4471B34}" v="13" dt="2020-12-14T10:28:48.516"/>
    <p1510:client id="{F4873792-3395-4C29-910E-8FFF8DE8089D}" v="2" dt="2020-12-14T10:25:32.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94660"/>
  </p:normalViewPr>
  <p:slideViewPr>
    <p:cSldViewPr snapToGrid="0">
      <p:cViewPr varScale="1">
        <p:scale>
          <a:sx n="144" d="100"/>
          <a:sy n="144" d="100"/>
        </p:scale>
        <p:origin x="894" y="7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93"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08/12/2025</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08/12/2025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a:p>
        </p:txBody>
      </p:sp>
    </p:spTree>
    <p:extLst>
      <p:ext uri="{BB962C8B-B14F-4D97-AF65-F5344CB8AC3E}">
        <p14:creationId xmlns:p14="http://schemas.microsoft.com/office/powerpoint/2010/main" val="1274008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dirty="0">
              <a:solidFill>
                <a:srgbClr val="000091"/>
              </a:solidFill>
              <a:latin typeface="Marianne" panose="02000000000000000000" pitchFamily="2" charset="0"/>
            </a:endParaRP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61</a:t>
            </a:fld>
            <a:endParaRPr lang="fr-FR" dirty="0"/>
          </a:p>
        </p:txBody>
      </p:sp>
    </p:spTree>
    <p:extLst>
      <p:ext uri="{BB962C8B-B14F-4D97-AF65-F5344CB8AC3E}">
        <p14:creationId xmlns:p14="http://schemas.microsoft.com/office/powerpoint/2010/main" val="3971574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Attention l’image est décalée</a:t>
            </a: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62</a:t>
            </a:fld>
            <a:endParaRPr lang="fr-FR" dirty="0"/>
          </a:p>
        </p:txBody>
      </p:sp>
    </p:spTree>
    <p:extLst>
      <p:ext uri="{BB962C8B-B14F-4D97-AF65-F5344CB8AC3E}">
        <p14:creationId xmlns:p14="http://schemas.microsoft.com/office/powerpoint/2010/main" val="1528401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63</a:t>
            </a:fld>
            <a:endParaRPr lang="fr-FR" dirty="0"/>
          </a:p>
        </p:txBody>
      </p:sp>
    </p:spTree>
    <p:extLst>
      <p:ext uri="{BB962C8B-B14F-4D97-AF65-F5344CB8AC3E}">
        <p14:creationId xmlns:p14="http://schemas.microsoft.com/office/powerpoint/2010/main" val="233047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64</a:t>
            </a:fld>
            <a:endParaRPr lang="fr-FR" dirty="0"/>
          </a:p>
        </p:txBody>
      </p:sp>
    </p:spTree>
    <p:extLst>
      <p:ext uri="{BB962C8B-B14F-4D97-AF65-F5344CB8AC3E}">
        <p14:creationId xmlns:p14="http://schemas.microsoft.com/office/powerpoint/2010/main" val="287061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latin typeface="Marianne" panose="02000000000000000000" pitchFamily="2" charset="0"/>
            </a:endParaRP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69</a:t>
            </a:fld>
            <a:endParaRPr lang="fr-FR" dirty="0"/>
          </a:p>
        </p:txBody>
      </p:sp>
    </p:spTree>
    <p:extLst>
      <p:ext uri="{BB962C8B-B14F-4D97-AF65-F5344CB8AC3E}">
        <p14:creationId xmlns:p14="http://schemas.microsoft.com/office/powerpoint/2010/main" val="1103586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71</a:t>
            </a:fld>
            <a:endParaRPr lang="fr-FR" dirty="0"/>
          </a:p>
        </p:txBody>
      </p:sp>
    </p:spTree>
    <p:extLst>
      <p:ext uri="{BB962C8B-B14F-4D97-AF65-F5344CB8AC3E}">
        <p14:creationId xmlns:p14="http://schemas.microsoft.com/office/powerpoint/2010/main" val="4119317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latin typeface="Marianne" panose="02000000000000000000" pitchFamily="2" charset="0"/>
            </a:endParaRP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75</a:t>
            </a:fld>
            <a:endParaRPr lang="fr-FR" dirty="0"/>
          </a:p>
        </p:txBody>
      </p:sp>
    </p:spTree>
    <p:extLst>
      <p:ext uri="{BB962C8B-B14F-4D97-AF65-F5344CB8AC3E}">
        <p14:creationId xmlns:p14="http://schemas.microsoft.com/office/powerpoint/2010/main" val="1270479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77</a:t>
            </a:fld>
            <a:endParaRPr lang="fr-FR" dirty="0"/>
          </a:p>
        </p:txBody>
      </p:sp>
    </p:spTree>
    <p:extLst>
      <p:ext uri="{BB962C8B-B14F-4D97-AF65-F5344CB8AC3E}">
        <p14:creationId xmlns:p14="http://schemas.microsoft.com/office/powerpoint/2010/main" val="2803338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17</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27</a:t>
            </a:fld>
            <a:endParaRPr lang="fr-FR"/>
          </a:p>
        </p:txBody>
      </p:sp>
    </p:spTree>
    <p:extLst>
      <p:ext uri="{BB962C8B-B14F-4D97-AF65-F5344CB8AC3E}">
        <p14:creationId xmlns:p14="http://schemas.microsoft.com/office/powerpoint/2010/main" val="3034767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34</a:t>
            </a:fld>
            <a:endParaRPr lang="fr-FR"/>
          </a:p>
        </p:txBody>
      </p:sp>
    </p:spTree>
    <p:extLst>
      <p:ext uri="{BB962C8B-B14F-4D97-AF65-F5344CB8AC3E}">
        <p14:creationId xmlns:p14="http://schemas.microsoft.com/office/powerpoint/2010/main" val="3134718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37</a:t>
            </a:fld>
            <a:endParaRPr lang="fr-FR"/>
          </a:p>
        </p:txBody>
      </p:sp>
    </p:spTree>
    <p:extLst>
      <p:ext uri="{BB962C8B-B14F-4D97-AF65-F5344CB8AC3E}">
        <p14:creationId xmlns:p14="http://schemas.microsoft.com/office/powerpoint/2010/main" val="3216103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38</a:t>
            </a:fld>
            <a:endParaRPr lang="fr-FR"/>
          </a:p>
        </p:txBody>
      </p:sp>
    </p:spTree>
    <p:extLst>
      <p:ext uri="{BB962C8B-B14F-4D97-AF65-F5344CB8AC3E}">
        <p14:creationId xmlns:p14="http://schemas.microsoft.com/office/powerpoint/2010/main" val="4273021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43</a:t>
            </a:fld>
            <a:endParaRPr lang="fr-FR"/>
          </a:p>
        </p:txBody>
      </p:sp>
    </p:spTree>
    <p:extLst>
      <p:ext uri="{BB962C8B-B14F-4D97-AF65-F5344CB8AC3E}">
        <p14:creationId xmlns:p14="http://schemas.microsoft.com/office/powerpoint/2010/main" val="2833220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60</a:t>
            </a:fld>
            <a:endParaRPr lang="fr-FR" dirty="0"/>
          </a:p>
        </p:txBody>
      </p:sp>
    </p:spTree>
    <p:extLst>
      <p:ext uri="{BB962C8B-B14F-4D97-AF65-F5344CB8AC3E}">
        <p14:creationId xmlns:p14="http://schemas.microsoft.com/office/powerpoint/2010/main" val="2535617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08/12/2025</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08/12/2025</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exte 10"/>
          <p:cNvSpPr>
            <a:spLocks noGrp="1"/>
          </p:cNvSpPr>
          <p:nvPr>
            <p:ph type="body" sz="quarter" idx="13" hasCustomPrompt="1"/>
          </p:nvPr>
        </p:nvSpPr>
        <p:spPr bwMode="gray">
          <a:xfrm>
            <a:off x="467544" y="2346046"/>
            <a:ext cx="8208912" cy="2077200"/>
          </a:xfrm>
        </p:spPr>
        <p:txBody>
          <a:bodyPr/>
          <a:lstStyle>
            <a:lvl1pPr marL="0" indent="0" algn="l" defTabSz="914400" rtl="0" eaLnBrk="1" latinLnBrk="0" hangingPunct="1">
              <a:lnSpc>
                <a:spcPct val="90000"/>
              </a:lnSpc>
              <a:spcAft>
                <a:spcPts val="0"/>
              </a:spcAft>
              <a:buFont typeface="Arial" pitchFamily="34" charset="0"/>
              <a:buNone/>
              <a:defRPr lang="fr-FR" sz="3200" b="1" kern="1200" cap="none" baseline="0" dirty="0">
                <a:solidFill>
                  <a:schemeClr val="tx2">
                    <a:lumMod val="75000"/>
                  </a:schemeClr>
                </a:solidFill>
                <a:latin typeface="+mn-lt"/>
                <a:ea typeface="+mn-ea"/>
                <a:cs typeface="+mn-cs"/>
              </a:defRPr>
            </a:lvl1pPr>
            <a:lvl2pPr marL="0" indent="0" algn="l" defTabSz="914400" rtl="0" eaLnBrk="1" latinLnBrk="0" hangingPunct="1">
              <a:spcBef>
                <a:spcPts val="500"/>
              </a:spcBef>
              <a:spcAft>
                <a:spcPts val="0"/>
              </a:spcAft>
              <a:buFont typeface="Arial" pitchFamily="34" charset="0"/>
              <a:buNone/>
              <a:defRPr lang="fr-FR" sz="1800" b="0" kern="1200" cap="none" baseline="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08/12/2025</a:t>
            </a:fld>
            <a:endParaRPr lang="fr-FR" cap="all"/>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3" name="Titre 1"/>
          <p:cNvSpPr>
            <a:spLocks noGrp="1"/>
          </p:cNvSpPr>
          <p:nvPr>
            <p:ph type="title" hasCustomPrompt="1"/>
          </p:nvPr>
        </p:nvSpPr>
        <p:spPr bwMode="gray">
          <a:xfrm>
            <a:off x="467543" y="900000"/>
            <a:ext cx="8208913" cy="720000"/>
          </a:xfrm>
        </p:spPr>
        <p:txBody>
          <a:bodyPr/>
          <a:lstStyle>
            <a:lvl1pPr>
              <a:defRPr sz="2500">
                <a:solidFill>
                  <a:schemeClr val="tx2"/>
                </a:solidFill>
              </a:defRPr>
            </a:lvl1pPr>
          </a:lstStyle>
          <a:p>
            <a:r>
              <a:rPr lang="fr-FR" dirty="0"/>
              <a:t>Titre</a:t>
            </a:r>
          </a:p>
        </p:txBody>
      </p:sp>
      <p:sp>
        <p:nvSpPr>
          <p:cNvPr id="14" name="Espace réservé du texte 7"/>
          <p:cNvSpPr>
            <a:spLocks noGrp="1"/>
          </p:cNvSpPr>
          <p:nvPr>
            <p:ph type="body" sz="quarter" idx="13" hasCustomPrompt="1"/>
          </p:nvPr>
        </p:nvSpPr>
        <p:spPr bwMode="gray">
          <a:xfrm>
            <a:off x="467543" y="1891968"/>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lvl="1"/>
            <a:r>
              <a:rPr lang="fr-FR" dirty="0"/>
              <a:t>Deuxième niveau</a:t>
            </a:r>
          </a:p>
        </p:txBody>
      </p:sp>
      <p:sp>
        <p:nvSpPr>
          <p:cNvPr id="15" name="Espace réservé du texte 7"/>
          <p:cNvSpPr>
            <a:spLocks noGrp="1"/>
          </p:cNvSpPr>
          <p:nvPr>
            <p:ph type="body" sz="quarter" idx="14" hasCustomPrompt="1"/>
          </p:nvPr>
        </p:nvSpPr>
        <p:spPr bwMode="gray">
          <a:xfrm>
            <a:off x="3312000" y="1893600"/>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
        <p:nvSpPr>
          <p:cNvPr id="16"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2"/>
                </a:solidFill>
              </a:defRPr>
            </a:lvl1pPr>
            <a:lvl2pPr marL="324000" indent="-144000">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prstGeom prst="rect">
            <a:avLst/>
          </a:prstGeo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2"/>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08/12/2025</a:t>
            </a:fld>
            <a:endParaRPr lang="fr-FR" cap="all"/>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08/12/2025</a:t>
            </a:fld>
            <a:endParaRPr lang="fr-FR" cap="all"/>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9" name="Titre 1"/>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dirty="0"/>
              <a:t>Titre</a:t>
            </a:r>
          </a:p>
        </p:txBody>
      </p:sp>
      <p:sp>
        <p:nvSpPr>
          <p:cNvPr id="16"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
        <p:nvSpPr>
          <p:cNvPr id="17" name="Espace réservé du texte 11"/>
          <p:cNvSpPr>
            <a:spLocks noGrp="1"/>
          </p:cNvSpPr>
          <p:nvPr>
            <p:ph type="body" sz="quarter" idx="14" hasCustomPrompt="1"/>
          </p:nvPr>
        </p:nvSpPr>
        <p:spPr bwMode="gray">
          <a:xfrm>
            <a:off x="467543"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11"/>
          <p:cNvSpPr>
            <a:spLocks noGrp="1"/>
          </p:cNvSpPr>
          <p:nvPr>
            <p:ph type="body" sz="quarter" idx="15" hasCustomPrompt="1"/>
          </p:nvPr>
        </p:nvSpPr>
        <p:spPr bwMode="gray">
          <a:xfrm>
            <a:off x="3312000"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9" name="Espace réservé du texte 11"/>
          <p:cNvSpPr>
            <a:spLocks noGrp="1"/>
          </p:cNvSpPr>
          <p:nvPr>
            <p:ph type="body" sz="quarter" idx="16" hasCustomPrompt="1"/>
          </p:nvPr>
        </p:nvSpPr>
        <p:spPr bwMode="gray">
          <a:xfrm>
            <a:off x="6156456"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08/12/2025</a:t>
            </a:fld>
            <a:endParaRPr lang="fr-FR" cap="all"/>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7" name="Titre 3"/>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noProof="0" dirty="0"/>
              <a:t>Titre</a:t>
            </a:r>
            <a:endParaRPr lang="fr-FR" dirty="0"/>
          </a:p>
        </p:txBody>
      </p:sp>
      <p:sp>
        <p:nvSpPr>
          <p:cNvPr id="11" name="Espace réservé du contenu 8"/>
          <p:cNvSpPr>
            <a:spLocks noGrp="1"/>
          </p:cNvSpPr>
          <p:nvPr>
            <p:ph sz="quarter" idx="14" hasCustomPrompt="1"/>
          </p:nvPr>
        </p:nvSpPr>
        <p:spPr bwMode="gray">
          <a:xfrm>
            <a:off x="467543" y="1836000"/>
            <a:ext cx="8208914"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2"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solidFill>
                  <a:schemeClr val="tx2"/>
                </a:solidFill>
              </a:defRPr>
            </a:lvl1pPr>
          </a:lstStyle>
          <a:p>
            <a:pPr algn="r"/>
            <a:fld id="{B1AB8E14-653C-46DD-A140-9578717F7257}" type="datetime1">
              <a:rPr lang="fr-FR" cap="all" smtClean="0"/>
              <a:pPr algn="r"/>
              <a:t>08/12/2025</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1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2"/>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2"/>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2"/>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5.xml"/><Relationship Id="rId5" Type="http://schemas.openxmlformats.org/officeDocument/2006/relationships/hyperlink" Target="https://app.avenirs.onisep.fr/"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youtu.be/Qe59ve-oA6w" TargetMode="External"/><Relationship Id="rId2" Type="http://schemas.openxmlformats.org/officeDocument/2006/relationships/hyperlink" Target="https://www.youtube.com/watch?v=ZASWqZEST5Q"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16.svg"/></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36.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37.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parcoursup.gouv.fr/" TargetMode="Externa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s://www.parcoursup.gouv.fr/sites/default/files/database/documents/2025-05/liste-d-attente-et-internat-714.pdf" TargetMode="External"/><Relationship Id="rId4" Type="http://schemas.openxmlformats.org/officeDocument/2006/relationships/hyperlink" Target="https://www.youtube.com/watch?v=QRidOhHld8E&amp;t=19s"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hyperlink" Target="https://www.parcoursup.gouv.fr/" TargetMode="External"/><Relationship Id="rId2" Type="http://schemas.openxmlformats.org/officeDocument/2006/relationships/hyperlink" Target="https://labonnealternance.pole-emploi.fr/" TargetMode="Externa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hyperlink" Target="https://www.parcoursup.gouv.fr/outils-et-ressources"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hyperlink" Target="https://www.lescrous.fr/nos-services/simulateur-de-bourse/" TargetMode="External"/><Relationship Id="rId2" Type="http://schemas.openxmlformats.org/officeDocument/2006/relationships/hyperlink" Target="https://messervices.etudiant.gouv.fr/" TargetMode="External"/><Relationship Id="rId1" Type="http://schemas.openxmlformats.org/officeDocument/2006/relationships/slideLayout" Target="../slideLayouts/slideLayout6.xml"/><Relationship Id="rId5" Type="http://schemas.openxmlformats.org/officeDocument/2006/relationships/hyperlink" Target="https://www.mesdroitssociaux.gouv.fr/accueil/" TargetMode="External"/><Relationship Id="rId4" Type="http://schemas.openxmlformats.org/officeDocument/2006/relationships/hyperlink" Target="https://trouverunlogement.lescrous.fr/" TargetMode="External"/></Relationships>
</file>

<file path=ppt/slides/_rels/slide8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395685" y="1148211"/>
            <a:ext cx="2828697" cy="3105230"/>
          </a:xfrm>
          <a:prstGeom prst="rect">
            <a:avLst/>
          </a:prstGeom>
        </p:spPr>
      </p:pic>
      <p:pic>
        <p:nvPicPr>
          <p:cNvPr id="3" name="Image 2"/>
          <p:cNvPicPr>
            <a:picLocks noChangeAspect="1"/>
          </p:cNvPicPr>
          <p:nvPr/>
        </p:nvPicPr>
        <p:blipFill>
          <a:blip r:embed="rId3"/>
          <a:stretch>
            <a:fillRect/>
          </a:stretch>
        </p:blipFill>
        <p:spPr>
          <a:xfrm>
            <a:off x="35496" y="69298"/>
            <a:ext cx="8715694" cy="1078913"/>
          </a:xfrm>
          <a:prstGeom prst="rect">
            <a:avLst/>
          </a:prstGeom>
        </p:spPr>
      </p:pic>
      <p:sp>
        <p:nvSpPr>
          <p:cNvPr id="8" name="ZoneTexte 7"/>
          <p:cNvSpPr txBox="1"/>
          <p:nvPr/>
        </p:nvSpPr>
        <p:spPr>
          <a:xfrm>
            <a:off x="5220072" y="4309669"/>
            <a:ext cx="4608512" cy="369332"/>
          </a:xfrm>
          <a:prstGeom prst="rect">
            <a:avLst/>
          </a:prstGeom>
          <a:noFill/>
        </p:spPr>
        <p:txBody>
          <a:bodyPr wrap="square" rtlCol="0">
            <a:spAutoFit/>
          </a:bodyPr>
          <a:lstStyle/>
          <a:p>
            <a:r>
              <a:rPr lang="fr-FR" b="1" dirty="0">
                <a:latin typeface="Marianne" panose="02000000000000000000" pitchFamily="2" charset="0"/>
                <a:ea typeface="+mj-ea"/>
                <a:cs typeface="+mj-cs"/>
              </a:rPr>
              <a:t>parcoursup.gouv.fr</a:t>
            </a:r>
          </a:p>
        </p:txBody>
      </p:sp>
      <p:pic>
        <p:nvPicPr>
          <p:cNvPr id="2" name="Image 1"/>
          <p:cNvPicPr>
            <a:picLocks noChangeAspect="1"/>
          </p:cNvPicPr>
          <p:nvPr/>
        </p:nvPicPr>
        <p:blipFill>
          <a:blip r:embed="rId4"/>
          <a:stretch>
            <a:fillRect/>
          </a:stretch>
        </p:blipFill>
        <p:spPr>
          <a:xfrm>
            <a:off x="708935" y="1045238"/>
            <a:ext cx="3684408" cy="3633763"/>
          </a:xfrm>
          <a:prstGeom prst="rect">
            <a:avLst/>
          </a:prstGeom>
        </p:spPr>
      </p:pic>
    </p:spTree>
    <p:extLst>
      <p:ext uri="{BB962C8B-B14F-4D97-AF65-F5344CB8AC3E}">
        <p14:creationId xmlns:p14="http://schemas.microsoft.com/office/powerpoint/2010/main" val="3638998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tx1"/>
                </a:solidFill>
              </a:rPr>
              <a:pPr/>
              <a:t>10</a:t>
            </a:fld>
            <a:endParaRPr lang="fr-FR" dirty="0">
              <a:solidFill>
                <a:schemeClr val="tx1"/>
              </a:solidFill>
            </a:endParaRPr>
          </a:p>
        </p:txBody>
      </p:sp>
      <p:sp>
        <p:nvSpPr>
          <p:cNvPr id="14" name="ZoneTexte 13"/>
          <p:cNvSpPr txBox="1"/>
          <p:nvPr/>
        </p:nvSpPr>
        <p:spPr>
          <a:xfrm>
            <a:off x="276805" y="1338788"/>
            <a:ext cx="4052130" cy="1477328"/>
          </a:xfrm>
          <a:prstGeom prst="rect">
            <a:avLst/>
          </a:prstGeom>
          <a:noFill/>
        </p:spPr>
        <p:txBody>
          <a:bodyPr wrap="square" rtlCol="0">
            <a:spAutoFit/>
          </a:bodyPr>
          <a:lstStyle/>
          <a:p>
            <a:pPr marL="285750" indent="-285750">
              <a:buClr>
                <a:schemeClr val="tx2"/>
              </a:buClr>
              <a:buFont typeface="Wingdings" panose="05000000000000000000" pitchFamily="2" charset="2"/>
              <a:buChar char="Ø"/>
            </a:pPr>
            <a:r>
              <a:rPr lang="fr-FR" sz="1500" b="1" dirty="0">
                <a:solidFill>
                  <a:schemeClr val="bg1"/>
                </a:solidFill>
                <a:highlight>
                  <a:srgbClr val="0000FF"/>
                </a:highlight>
              </a:rPr>
              <a:t>Sur onisep.fr/</a:t>
            </a:r>
            <a:r>
              <a:rPr lang="fr-FR" sz="1500" b="1" dirty="0" err="1">
                <a:solidFill>
                  <a:schemeClr val="bg1"/>
                </a:solidFill>
                <a:highlight>
                  <a:srgbClr val="0000FF"/>
                </a:highlight>
              </a:rPr>
              <a:t>avenir-s</a:t>
            </a:r>
            <a:endParaRPr lang="fr-FR" sz="1500" b="1" dirty="0">
              <a:solidFill>
                <a:schemeClr val="bg1"/>
              </a:solidFill>
              <a:highlight>
                <a:srgbClr val="0000FF"/>
              </a:highlight>
            </a:endParaRPr>
          </a:p>
          <a:p>
            <a:pPr algn="just">
              <a:spcBef>
                <a:spcPts val="600"/>
              </a:spcBef>
              <a:spcAft>
                <a:spcPts val="600"/>
              </a:spcAft>
            </a:pPr>
            <a:r>
              <a:rPr lang="fr-FR" sz="1300" dirty="0">
                <a:effectLst/>
                <a:latin typeface="+mj-lt"/>
                <a:ea typeface="Aptos" panose="020B0004020202020204" pitchFamily="34" charset="0"/>
                <a:cs typeface="Aptos" panose="020B0004020202020204" pitchFamily="34" charset="0"/>
              </a:rPr>
              <a:t>Les informations sélectionnées par l’Onisep sur </a:t>
            </a:r>
            <a:r>
              <a:rPr lang="fr-FR" sz="1300" b="1" dirty="0">
                <a:effectLst/>
                <a:latin typeface="+mj-lt"/>
                <a:ea typeface="Aptos" panose="020B0004020202020204" pitchFamily="34" charset="0"/>
                <a:cs typeface="Aptos" panose="020B0004020202020204" pitchFamily="34" charset="0"/>
              </a:rPr>
              <a:t>les filières, les formations et les </a:t>
            </a:r>
            <a:r>
              <a:rPr lang="fr-FR" sz="1300" b="1" dirty="0" smtClean="0">
                <a:effectLst/>
                <a:latin typeface="+mj-lt"/>
                <a:ea typeface="Aptos" panose="020B0004020202020204" pitchFamily="34" charset="0"/>
                <a:cs typeface="Aptos" panose="020B0004020202020204" pitchFamily="34" charset="0"/>
              </a:rPr>
              <a:t>métiers.</a:t>
            </a:r>
            <a:endParaRPr lang="fr-FR" sz="1300" dirty="0">
              <a:effectLst/>
              <a:latin typeface="+mj-lt"/>
              <a:ea typeface="Aptos" panose="020B0004020202020204" pitchFamily="34" charset="0"/>
              <a:cs typeface="Aptos" panose="020B0004020202020204" pitchFamily="34" charset="0"/>
            </a:endParaRPr>
          </a:p>
          <a:p>
            <a:pPr algn="just"/>
            <a:r>
              <a:rPr lang="fr-FR" sz="1300" b="1" dirty="0">
                <a:solidFill>
                  <a:schemeClr val="bg2">
                    <a:lumMod val="40000"/>
                    <a:lumOff val="60000"/>
                  </a:schemeClr>
                </a:solidFill>
              </a:rPr>
              <a:t>Mon</a:t>
            </a:r>
            <a:r>
              <a:rPr lang="fr-FR" sz="1300" b="1" dirty="0">
                <a:solidFill>
                  <a:srgbClr val="3333CC"/>
                </a:solidFill>
              </a:rPr>
              <a:t>Projet</a:t>
            </a:r>
            <a:r>
              <a:rPr lang="fr-FR" sz="1300" b="1" dirty="0">
                <a:solidFill>
                  <a:schemeClr val="accent1">
                    <a:lumMod val="75000"/>
                    <a:lumOff val="25000"/>
                  </a:schemeClr>
                </a:solidFill>
              </a:rPr>
              <a:t>Sup</a:t>
            </a:r>
            <a:r>
              <a:rPr lang="fr-FR" sz="1300" dirty="0">
                <a:effectLst/>
                <a:latin typeface="+mj-lt"/>
                <a:ea typeface="Aptos" panose="020B0004020202020204" pitchFamily="34" charset="0"/>
                <a:cs typeface="Aptos" panose="020B0004020202020204" pitchFamily="34" charset="0"/>
              </a:rPr>
              <a:t>, un </a:t>
            </a:r>
            <a:r>
              <a:rPr lang="fr-FR" sz="1300" b="1" dirty="0">
                <a:effectLst/>
                <a:latin typeface="+mj-lt"/>
                <a:ea typeface="Aptos" panose="020B0004020202020204" pitchFamily="34" charset="0"/>
                <a:cs typeface="Aptos" panose="020B0004020202020204" pitchFamily="34" charset="0"/>
              </a:rPr>
              <a:t>nouvel outil pour aider professeurs</a:t>
            </a:r>
            <a:r>
              <a:rPr lang="fr-FR" sz="1300" dirty="0">
                <a:effectLst/>
                <a:latin typeface="+mj-lt"/>
                <a:ea typeface="Aptos" panose="020B0004020202020204" pitchFamily="34" charset="0"/>
                <a:cs typeface="Aptos" panose="020B0004020202020204" pitchFamily="34" charset="0"/>
              </a:rPr>
              <a:t> et </a:t>
            </a:r>
            <a:r>
              <a:rPr lang="fr-FR" sz="1300" b="1" dirty="0">
                <a:effectLst/>
                <a:latin typeface="+mj-lt"/>
                <a:ea typeface="Aptos" panose="020B0004020202020204" pitchFamily="34" charset="0"/>
                <a:cs typeface="Aptos" panose="020B0004020202020204" pitchFamily="34" charset="0"/>
              </a:rPr>
              <a:t>lycéens </a:t>
            </a:r>
            <a:r>
              <a:rPr lang="fr-FR" sz="1300" dirty="0">
                <a:effectLst/>
                <a:latin typeface="+mj-lt"/>
                <a:ea typeface="Aptos" panose="020B0004020202020204" pitchFamily="34" charset="0"/>
                <a:cs typeface="Aptos" panose="020B0004020202020204" pitchFamily="34" charset="0"/>
              </a:rPr>
              <a:t>dans l’élaboration du projet </a:t>
            </a:r>
            <a:r>
              <a:rPr lang="fr-FR" sz="1300" dirty="0" smtClean="0">
                <a:effectLst/>
                <a:latin typeface="+mj-lt"/>
                <a:ea typeface="Aptos" panose="020B0004020202020204" pitchFamily="34" charset="0"/>
                <a:cs typeface="Aptos" panose="020B0004020202020204" pitchFamily="34" charset="0"/>
              </a:rPr>
              <a:t>d’orientation.</a:t>
            </a:r>
            <a:endParaRPr lang="fr-FR" sz="1300" dirty="0">
              <a:effectLst/>
              <a:latin typeface="+mj-lt"/>
              <a:ea typeface="Aptos" panose="020B0004020202020204" pitchFamily="34" charset="0"/>
              <a:cs typeface="Aptos" panose="020B0004020202020204" pitchFamily="34" charset="0"/>
            </a:endParaRPr>
          </a:p>
        </p:txBody>
      </p:sp>
      <p:sp>
        <p:nvSpPr>
          <p:cNvPr id="15" name="ZoneTexte 14"/>
          <p:cNvSpPr txBox="1"/>
          <p:nvPr/>
        </p:nvSpPr>
        <p:spPr>
          <a:xfrm flipH="1">
            <a:off x="346845" y="2944399"/>
            <a:ext cx="4667232" cy="1200329"/>
          </a:xfrm>
          <a:prstGeom prst="rect">
            <a:avLst/>
          </a:prstGeom>
          <a:noFill/>
        </p:spPr>
        <p:txBody>
          <a:bodyPr wrap="square" rtlCol="0">
            <a:spAutoFit/>
          </a:bodyPr>
          <a:lstStyle/>
          <a:p>
            <a:pPr marL="285750" indent="-285750">
              <a:buClr>
                <a:schemeClr val="tx2"/>
              </a:buClr>
              <a:buFont typeface="Wingdings" panose="05000000000000000000" pitchFamily="2" charset="2"/>
              <a:buChar char="Ø"/>
            </a:pPr>
            <a:r>
              <a:rPr lang="fr-FR" sz="1500" b="1" dirty="0">
                <a:solidFill>
                  <a:schemeClr val="bg1"/>
                </a:solidFill>
                <a:highlight>
                  <a:srgbClr val="0000FF"/>
                </a:highlight>
              </a:rPr>
              <a:t>Sur parcoursup.gouv.fr </a:t>
            </a:r>
            <a:r>
              <a:rPr lang="fr-FR" sz="1500" b="1" dirty="0" smtClean="0">
                <a:solidFill>
                  <a:schemeClr val="bg1"/>
                </a:solidFill>
                <a:highlight>
                  <a:srgbClr val="0000FF"/>
                </a:highlight>
              </a:rPr>
              <a:t> </a:t>
            </a:r>
            <a:r>
              <a:rPr lang="fr-FR" sz="1500" dirty="0" smtClean="0">
                <a:solidFill>
                  <a:schemeClr val="bg1"/>
                </a:solidFill>
                <a:highlight>
                  <a:srgbClr val="0000FF"/>
                </a:highlight>
              </a:rPr>
              <a:t> </a:t>
            </a:r>
            <a:endParaRPr lang="fr-FR" sz="1500" dirty="0">
              <a:solidFill>
                <a:schemeClr val="bg1"/>
              </a:solidFill>
              <a:highlight>
                <a:srgbClr val="0000FF"/>
              </a:highlight>
            </a:endParaRPr>
          </a:p>
          <a:p>
            <a:pPr algn="just">
              <a:spcBef>
                <a:spcPts val="600"/>
              </a:spcBef>
            </a:pPr>
            <a:r>
              <a:rPr lang="fr-FR" sz="1300" dirty="0"/>
              <a:t>La </a:t>
            </a:r>
            <a:r>
              <a:rPr lang="fr-FR" sz="1300" b="1" dirty="0"/>
              <a:t>carte des formations </a:t>
            </a:r>
            <a:r>
              <a:rPr lang="fr-FR" sz="1300" dirty="0"/>
              <a:t>pour </a:t>
            </a:r>
            <a:r>
              <a:rPr lang="fr-FR" sz="1300" b="1" dirty="0"/>
              <a:t>découvrir</a:t>
            </a:r>
            <a:r>
              <a:rPr lang="fr-FR" sz="1300" dirty="0"/>
              <a:t> les formations, enregistrer vos « </a:t>
            </a:r>
            <a:r>
              <a:rPr lang="fr-FR" sz="1300" b="1" dirty="0"/>
              <a:t>favoris</a:t>
            </a:r>
            <a:r>
              <a:rPr lang="fr-FR" sz="1300" dirty="0"/>
              <a:t> », </a:t>
            </a:r>
            <a:r>
              <a:rPr lang="fr-FR" sz="1300" b="1" dirty="0"/>
              <a:t>comparer les formations</a:t>
            </a:r>
            <a:r>
              <a:rPr lang="fr-FR" sz="1300" dirty="0"/>
              <a:t> entre elles, trouver les </a:t>
            </a:r>
            <a:r>
              <a:rPr lang="fr-FR" sz="1300" b="1" dirty="0"/>
              <a:t>contacts utiles </a:t>
            </a:r>
            <a:r>
              <a:rPr lang="fr-FR" sz="1300" dirty="0"/>
              <a:t>ou repérer les  dates des </a:t>
            </a:r>
            <a:r>
              <a:rPr lang="fr-FR" sz="1300" b="1" dirty="0"/>
              <a:t>journées portes </a:t>
            </a:r>
            <a:r>
              <a:rPr lang="fr-FR" sz="1300" b="1" dirty="0" smtClean="0"/>
              <a:t>ouvertes.</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8538" y="3057235"/>
            <a:ext cx="3268012" cy="1597307"/>
          </a:xfrm>
          <a:prstGeom prst="rect">
            <a:avLst/>
          </a:prstGeom>
          <a:ln>
            <a:solidFill>
              <a:schemeClr val="bg1">
                <a:lumMod val="85000"/>
              </a:schemeClr>
            </a:solidFill>
          </a:ln>
        </p:spPr>
      </p:pic>
      <p:sp>
        <p:nvSpPr>
          <p:cNvPr id="9" name="Titre 1"/>
          <p:cNvSpPr>
            <a:spLocks noGrp="1"/>
          </p:cNvSpPr>
          <p:nvPr>
            <p:ph type="title"/>
          </p:nvPr>
        </p:nvSpPr>
        <p:spPr>
          <a:xfrm>
            <a:off x="467544" y="930072"/>
            <a:ext cx="8208912" cy="591630"/>
          </a:xfrm>
        </p:spPr>
        <p:txBody>
          <a:bodyPr/>
          <a:lstStyle/>
          <a:p>
            <a:r>
              <a:rPr lang="fr-FR" sz="2200" dirty="0"/>
              <a:t>LE BON RÉFLEXE : S’INFORMER</a:t>
            </a:r>
          </a:p>
        </p:txBody>
      </p:sp>
      <p:pic>
        <p:nvPicPr>
          <p:cNvPr id="10" name="Image 9">
            <a:extLst>
              <a:ext uri="{FF2B5EF4-FFF2-40B4-BE49-F238E27FC236}">
                <a16:creationId xmlns:a16="http://schemas.microsoft.com/office/drawing/2014/main" id="{18FB4C46-93EE-A5C8-7727-63D188E800F5}"/>
              </a:ext>
            </a:extLst>
          </p:cNvPr>
          <p:cNvPicPr>
            <a:picLocks noChangeAspect="1"/>
          </p:cNvPicPr>
          <p:nvPr/>
        </p:nvPicPr>
        <p:blipFill>
          <a:blip r:embed="rId3"/>
          <a:stretch>
            <a:fillRect/>
          </a:stretch>
        </p:blipFill>
        <p:spPr>
          <a:xfrm>
            <a:off x="4593020" y="1358300"/>
            <a:ext cx="1373799" cy="1030349"/>
          </a:xfrm>
          <a:prstGeom prst="rect">
            <a:avLst/>
          </a:prstGeom>
        </p:spPr>
      </p:pic>
      <p:sp>
        <p:nvSpPr>
          <p:cNvPr id="13" name="Rectangle à coins arrondis 12"/>
          <p:cNvSpPr/>
          <p:nvPr/>
        </p:nvSpPr>
        <p:spPr>
          <a:xfrm>
            <a:off x="3368107" y="115675"/>
            <a:ext cx="530834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smtClean="0">
                <a:solidFill>
                  <a:srgbClr val="000091"/>
                </a:solidFill>
                <a:latin typeface="Arial"/>
              </a:rPr>
              <a:t>Des outils pour préparer son projet d’orientation</a:t>
            </a:r>
            <a:endParaRPr lang="fr-FR" sz="1600" b="1" kern="0" dirty="0">
              <a:solidFill>
                <a:srgbClr val="000091"/>
              </a:solidFill>
              <a:latin typeface="Arial"/>
            </a:endParaRPr>
          </a:p>
        </p:txBody>
      </p:sp>
      <p:sp>
        <p:nvSpPr>
          <p:cNvPr id="2" name="ZoneTexte 1"/>
          <p:cNvSpPr txBox="1"/>
          <p:nvPr/>
        </p:nvSpPr>
        <p:spPr>
          <a:xfrm>
            <a:off x="467544" y="4162099"/>
            <a:ext cx="4398746" cy="492443"/>
          </a:xfrm>
          <a:prstGeom prst="rect">
            <a:avLst/>
          </a:prstGeom>
          <a:solidFill>
            <a:schemeClr val="bg1">
              <a:lumMod val="85000"/>
            </a:schemeClr>
          </a:solidFill>
        </p:spPr>
        <p:txBody>
          <a:bodyPr wrap="square" rtlCol="0">
            <a:spAutoFit/>
          </a:bodyPr>
          <a:lstStyle/>
          <a:p>
            <a:r>
              <a:rPr lang="fr-FR" sz="1300" dirty="0" smtClean="0"/>
              <a:t>À </a:t>
            </a:r>
            <a:r>
              <a:rPr lang="fr-FR" sz="1300" dirty="0"/>
              <a:t>savoir </a:t>
            </a:r>
            <a:r>
              <a:rPr lang="fr-FR" sz="1300" dirty="0" smtClean="0"/>
              <a:t>: </a:t>
            </a:r>
            <a:r>
              <a:rPr lang="fr-FR" sz="1300" dirty="0"/>
              <a:t>les lycéens peuvent se créer un compte </a:t>
            </a:r>
            <a:r>
              <a:rPr lang="fr-FR" sz="1300" dirty="0" smtClean="0"/>
              <a:t>Parcoursup </a:t>
            </a:r>
            <a:r>
              <a:rPr lang="fr-FR" sz="1300" dirty="0"/>
              <a:t>dès la classe de  2</a:t>
            </a:r>
            <a:r>
              <a:rPr lang="fr-FR" sz="1300" baseline="30000" dirty="0"/>
              <a:t>nde</a:t>
            </a:r>
            <a:r>
              <a:rPr lang="fr-FR" sz="1300" dirty="0"/>
              <a:t> ou de 1</a:t>
            </a:r>
            <a:r>
              <a:rPr lang="fr-FR" sz="1300" baseline="30000" dirty="0"/>
              <a:t>ère</a:t>
            </a:r>
            <a:endParaRPr lang="fr-FR" sz="1300" dirty="0"/>
          </a:p>
        </p:txBody>
      </p:sp>
      <p:pic>
        <p:nvPicPr>
          <p:cNvPr id="5" name="Image 4"/>
          <p:cNvPicPr>
            <a:picLocks noChangeAspect="1"/>
          </p:cNvPicPr>
          <p:nvPr/>
        </p:nvPicPr>
        <p:blipFill>
          <a:blip r:embed="rId4"/>
          <a:stretch>
            <a:fillRect/>
          </a:stretch>
        </p:blipFill>
        <p:spPr>
          <a:xfrm>
            <a:off x="6494989" y="972431"/>
            <a:ext cx="2005798" cy="1857905"/>
          </a:xfrm>
          <a:prstGeom prst="rect">
            <a:avLst/>
          </a:prstGeom>
          <a:ln>
            <a:solidFill>
              <a:schemeClr val="bg1">
                <a:lumMod val="85000"/>
              </a:schemeClr>
            </a:solidFill>
          </a:ln>
        </p:spPr>
      </p:pic>
      <p:sp>
        <p:nvSpPr>
          <p:cNvPr id="12" name="ZoneTexte 11">
            <a:extLst>
              <a:ext uri="{FF2B5EF4-FFF2-40B4-BE49-F238E27FC236}">
                <a16:creationId xmlns:a16="http://schemas.microsoft.com/office/drawing/2014/main" id="{25763D7B-F4F8-4A01-8324-16B68790F89F}"/>
              </a:ext>
            </a:extLst>
          </p:cNvPr>
          <p:cNvSpPr txBox="1"/>
          <p:nvPr/>
        </p:nvSpPr>
        <p:spPr>
          <a:xfrm>
            <a:off x="4593020" y="2518236"/>
            <a:ext cx="2154621" cy="276999"/>
          </a:xfrm>
          <a:prstGeom prst="rect">
            <a:avLst/>
          </a:prstGeom>
          <a:solidFill>
            <a:srgbClr val="FF9575"/>
          </a:solidFill>
          <a:ln w="12700">
            <a:noFill/>
          </a:ln>
        </p:spPr>
        <p:txBody>
          <a:bodyPr wrap="square" rtlCol="0">
            <a:spAutoFit/>
          </a:bodyPr>
          <a:lstStyle/>
          <a:p>
            <a:r>
              <a:rPr lang="fr-FR" sz="1200" dirty="0">
                <a:solidFill>
                  <a:schemeClr val="tx2"/>
                </a:solidFill>
                <a:latin typeface="Arial" panose="020B0604020202020204" pitchFamily="34" charset="0"/>
                <a:cs typeface="Arial" panose="020B0604020202020204" pitchFamily="34" charset="0"/>
                <a:hlinkClick r:id="rId5"/>
              </a:rPr>
              <a:t>https://app.avenirs.onisep.fr</a:t>
            </a:r>
            <a:r>
              <a:rPr lang="fr-FR" sz="1200" dirty="0">
                <a:solidFill>
                  <a:schemeClr val="tx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46330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200" dirty="0"/>
              <a:t>LE BON REFLEXE : ÉCHANGER, SE PRÉPARER</a:t>
            </a:r>
          </a:p>
        </p:txBody>
      </p:sp>
      <p:sp>
        <p:nvSpPr>
          <p:cNvPr id="8" name="Espace réservé du numéro de diapositive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400" b="0" i="0" u="none" strike="noStrike" kern="1200" cap="none" spc="0" normalizeH="0" baseline="0" noProof="0" smtClean="0">
                <a:ln>
                  <a:noFill/>
                </a:ln>
                <a:solidFill>
                  <a:schemeClr val="tx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400" b="0" i="0" u="none" strike="noStrike" kern="1200" cap="none" spc="0" normalizeH="0" baseline="0" noProof="0" dirty="0">
              <a:ln>
                <a:noFill/>
              </a:ln>
              <a:solidFill>
                <a:schemeClr val="tx1"/>
              </a:solidFill>
              <a:effectLst/>
              <a:uLnTx/>
              <a:uFillTx/>
              <a:latin typeface="Arial"/>
              <a:ea typeface="+mn-ea"/>
              <a:cs typeface="+mn-cs"/>
            </a:endParaRPr>
          </a:p>
        </p:txBody>
      </p:sp>
      <p:sp>
        <p:nvSpPr>
          <p:cNvPr id="2" name="ZoneTexte 1"/>
          <p:cNvSpPr txBox="1"/>
          <p:nvPr/>
        </p:nvSpPr>
        <p:spPr>
          <a:xfrm>
            <a:off x="467545" y="1347614"/>
            <a:ext cx="8247690" cy="3462486"/>
          </a:xfrm>
          <a:prstGeom prst="rect">
            <a:avLst/>
          </a:prstGeom>
          <a:noFill/>
          <a:ln w="28575">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tx2"/>
                </a:solidFill>
                <a:effectLst/>
                <a:uLnTx/>
                <a:uFillTx/>
                <a:latin typeface="Arial"/>
                <a:ea typeface="+mn-ea"/>
                <a:cs typeface="+mn-cs"/>
              </a:rPr>
              <a:t>Échanger avec des professionnels dans votre lycée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Votre professeur principal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Les personnels d’orientation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schemeClr val="tx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tx2"/>
                </a:solidFill>
                <a:effectLst/>
                <a:uLnTx/>
                <a:uFillTx/>
                <a:latin typeface="Arial"/>
                <a:ea typeface="+mn-ea"/>
                <a:cs typeface="+mn-cs"/>
              </a:rPr>
              <a:t>Échanger avec les formations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Les responsables de formations et étudiants ambassadeurs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Lors des journées portes ouvertes et salons avec conférences thématiques </a:t>
            </a:r>
            <a:br>
              <a:rPr kumimoji="0" lang="fr-FR" sz="1200" b="0" i="0" u="none" strike="noStrike" kern="1200" cap="none" spc="0" normalizeH="0" baseline="0" noProof="0" dirty="0">
                <a:ln>
                  <a:noFill/>
                </a:ln>
                <a:effectLst/>
                <a:uLnTx/>
                <a:uFillTx/>
                <a:latin typeface="Arial"/>
                <a:ea typeface="+mn-ea"/>
                <a:cs typeface="+mn-cs"/>
              </a:rPr>
            </a:br>
            <a:r>
              <a:rPr kumimoji="0" lang="fr-FR" sz="1200" b="0" i="0" u="none" strike="noStrike" kern="1200" cap="none" spc="0" normalizeH="0" baseline="0" noProof="0" dirty="0">
                <a:ln>
                  <a:noFill/>
                </a:ln>
                <a:effectLst/>
                <a:uLnTx/>
                <a:uFillTx/>
                <a:latin typeface="Arial"/>
                <a:ea typeface="+mn-ea"/>
                <a:cs typeface="+mn-cs"/>
              </a:rPr>
              <a:t>&gt;&gt; </a:t>
            </a:r>
            <a:r>
              <a:rPr kumimoji="0" lang="fr-FR" sz="1200" b="0" i="1" u="none" strike="noStrike" kern="1200" cap="none" spc="0" normalizeH="0" baseline="0" noProof="0" dirty="0">
                <a:ln>
                  <a:noFill/>
                </a:ln>
                <a:effectLst/>
                <a:uLnTx/>
                <a:uFillTx/>
                <a:latin typeface="Arial"/>
                <a:ea typeface="+mn-ea"/>
                <a:cs typeface="+mn-cs"/>
              </a:rPr>
              <a:t>contact et dates à retrouver sur parcoursup.gouv.fr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chemeClr val="tx2"/>
                </a:solidFill>
                <a:effectLst/>
                <a:uLnTx/>
                <a:uFillTx/>
                <a:latin typeface="Arial"/>
                <a:ea typeface="+mn-ea"/>
                <a:cs typeface="+mn-cs"/>
              </a:rPr>
              <a:t/>
            </a:r>
            <a:br>
              <a:rPr kumimoji="0" lang="fr-FR" sz="1200" b="0" i="0" u="none" strike="noStrike" kern="1200" cap="none" spc="0" normalizeH="0" baseline="0" noProof="0" dirty="0">
                <a:ln>
                  <a:noFill/>
                </a:ln>
                <a:solidFill>
                  <a:schemeClr val="tx2"/>
                </a:solidFill>
                <a:effectLst/>
                <a:uLnTx/>
                <a:uFillTx/>
                <a:latin typeface="Arial"/>
                <a:ea typeface="+mn-ea"/>
                <a:cs typeface="+mn-cs"/>
              </a:rPr>
            </a:br>
            <a:r>
              <a:rPr kumimoji="0" lang="fr-FR" sz="1500" b="1" i="0" u="none" strike="noStrike" kern="1200" cap="none" spc="0" normalizeH="0" baseline="0" noProof="0" dirty="0">
                <a:ln>
                  <a:noFill/>
                </a:ln>
                <a:solidFill>
                  <a:schemeClr val="tx2"/>
                </a:solidFill>
                <a:effectLst/>
                <a:uLnTx/>
                <a:uFillTx/>
                <a:latin typeface="Arial"/>
                <a:ea typeface="+mn-ea"/>
                <a:cs typeface="+mn-cs"/>
              </a:rPr>
              <a:t>Se préparer avec les outils Parcoursup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Quiz, vidéos tuto, Règles d’or, FAQ, Live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Simulateur de Parcoursup : des données fiables, un outil personnalisé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Site d’entrainement de la phase d’admission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chemeClr val="tx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tx2"/>
                </a:solidFill>
                <a:effectLst/>
                <a:uLnTx/>
                <a:uFillTx/>
                <a:latin typeface="Arial"/>
                <a:ea typeface="+mn-ea"/>
                <a:cs typeface="+mn-cs"/>
              </a:rPr>
              <a:t>S’informer tout au long de la procédure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Consulter l’espace « Ressources » sur parcoursup.gouv.fr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Suivre Parcoursup sur les réseaux sociaux</a:t>
            </a:r>
          </a:p>
        </p:txBody>
      </p:sp>
      <p:sp>
        <p:nvSpPr>
          <p:cNvPr id="7" name="Explosion 2 6"/>
          <p:cNvSpPr/>
          <p:nvPr/>
        </p:nvSpPr>
        <p:spPr>
          <a:xfrm>
            <a:off x="6588224" y="3219822"/>
            <a:ext cx="2232248" cy="1506444"/>
          </a:xfrm>
          <a:prstGeom prst="irregularSeal2">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ZoneTexte 9"/>
          <p:cNvSpPr txBox="1"/>
          <p:nvPr/>
        </p:nvSpPr>
        <p:spPr>
          <a:xfrm>
            <a:off x="7020272" y="3743732"/>
            <a:ext cx="1440160" cy="553998"/>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91"/>
                </a:solidFill>
                <a:effectLst/>
                <a:uLnTx/>
                <a:uFillTx/>
                <a:latin typeface="Arial"/>
                <a:ea typeface="+mn-ea"/>
                <a:cs typeface="+mn-cs"/>
              </a:rPr>
              <a:t>+ d’1 lycéen sur 2 </a:t>
            </a:r>
            <a:br>
              <a:rPr kumimoji="0" lang="fr-FR" sz="1000" b="1" i="0" u="none" strike="noStrike" kern="1200" cap="none" spc="0" normalizeH="0" baseline="0" noProof="0" dirty="0">
                <a:ln>
                  <a:noFill/>
                </a:ln>
                <a:solidFill>
                  <a:srgbClr val="000091"/>
                </a:solidFill>
                <a:effectLst/>
                <a:uLnTx/>
                <a:uFillTx/>
                <a:latin typeface="Arial"/>
                <a:ea typeface="+mn-ea"/>
                <a:cs typeface="+mn-cs"/>
              </a:rPr>
            </a:br>
            <a:r>
              <a:rPr kumimoji="0" lang="fr-FR" sz="1000" b="1" i="0" u="none" strike="noStrike" kern="1200" cap="none" spc="0" normalizeH="0" baseline="0" noProof="0" dirty="0">
                <a:ln>
                  <a:noFill/>
                </a:ln>
                <a:solidFill>
                  <a:srgbClr val="000091"/>
                </a:solidFill>
                <a:effectLst/>
                <a:uLnTx/>
                <a:uFillTx/>
                <a:latin typeface="Arial"/>
                <a:ea typeface="+mn-ea"/>
                <a:cs typeface="+mn-cs"/>
              </a:rPr>
              <a:t>a utilisé le site d’entraînement</a:t>
            </a:r>
          </a:p>
        </p:txBody>
      </p:sp>
      <p:sp>
        <p:nvSpPr>
          <p:cNvPr id="11" name="Explosion 2 10"/>
          <p:cNvSpPr/>
          <p:nvPr/>
        </p:nvSpPr>
        <p:spPr>
          <a:xfrm>
            <a:off x="5724128" y="2067694"/>
            <a:ext cx="2304256" cy="1676038"/>
          </a:xfrm>
          <a:prstGeom prst="irregularSeal2">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ZoneTexte 11"/>
          <p:cNvSpPr txBox="1"/>
          <p:nvPr/>
        </p:nvSpPr>
        <p:spPr>
          <a:xfrm>
            <a:off x="6156176" y="2665824"/>
            <a:ext cx="1368152" cy="553998"/>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91"/>
                </a:solidFill>
                <a:effectLst/>
                <a:uLnTx/>
                <a:uFillTx/>
                <a:latin typeface="Arial"/>
                <a:ea typeface="+mn-ea"/>
                <a:cs typeface="+mn-cs"/>
              </a:rPr>
              <a:t>80% des lycéens déclarent avoir utilisé le simulateur</a:t>
            </a:r>
          </a:p>
        </p:txBody>
      </p:sp>
      <p:sp>
        <p:nvSpPr>
          <p:cNvPr id="15" name="Rectangle à coins arrondis 14"/>
          <p:cNvSpPr/>
          <p:nvPr/>
        </p:nvSpPr>
        <p:spPr>
          <a:xfrm>
            <a:off x="3368107" y="115675"/>
            <a:ext cx="530834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smtClean="0">
                <a:solidFill>
                  <a:srgbClr val="000091"/>
                </a:solidFill>
                <a:latin typeface="Arial"/>
              </a:rPr>
              <a:t>Des outils pour préparer son projet d’orientation</a:t>
            </a:r>
            <a:endParaRPr lang="fr-FR" sz="1600" b="1" kern="0" dirty="0">
              <a:solidFill>
                <a:srgbClr val="000091"/>
              </a:solidFill>
              <a:latin typeface="Arial"/>
            </a:endParaRPr>
          </a:p>
        </p:txBody>
      </p:sp>
    </p:spTree>
    <p:extLst>
      <p:ext uri="{BB962C8B-B14F-4D97-AF65-F5344CB8AC3E}">
        <p14:creationId xmlns:p14="http://schemas.microsoft.com/office/powerpoint/2010/main" val="2702570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tx1"/>
                </a:solidFill>
              </a:rPr>
              <a:pPr/>
              <a:t>12</a:t>
            </a:fld>
            <a:endParaRPr lang="fr-FR" dirty="0">
              <a:solidFill>
                <a:schemeClr val="tx1"/>
              </a:solidFill>
            </a:endParaRPr>
          </a:p>
        </p:txBody>
      </p:sp>
      <p:sp>
        <p:nvSpPr>
          <p:cNvPr id="9" name="Espace réservé du contenu 2"/>
          <p:cNvSpPr txBox="1">
            <a:spLocks/>
          </p:cNvSpPr>
          <p:nvPr/>
        </p:nvSpPr>
        <p:spPr bwMode="gray">
          <a:xfrm>
            <a:off x="509715" y="915566"/>
            <a:ext cx="6592279"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2"/>
                </a:solidFill>
                <a:latin typeface="+mj-lt"/>
                <a:ea typeface="+mj-ea"/>
                <a:cs typeface="+mj-cs"/>
              </a:rPr>
              <a:t>Parmi les 25 000 formations dispensant des diplômes nationaux et </a:t>
            </a:r>
            <a:r>
              <a:rPr lang="fr-FR" sz="1600" b="1" dirty="0" smtClean="0">
                <a:solidFill>
                  <a:schemeClr val="tx2"/>
                </a:solidFill>
                <a:latin typeface="+mj-lt"/>
                <a:ea typeface="+mj-ea"/>
                <a:cs typeface="+mj-cs"/>
              </a:rPr>
              <a:t>d’établissements</a:t>
            </a:r>
          </a:p>
          <a:p>
            <a:endParaRPr lang="fr-FR" sz="800" b="1" dirty="0" smtClean="0">
              <a:solidFill>
                <a:srgbClr val="F28E65"/>
              </a:solidFill>
            </a:endParaRPr>
          </a:p>
          <a:p>
            <a:pPr marL="171450" indent="-171450" algn="just">
              <a:buClr>
                <a:schemeClr val="bg2"/>
              </a:buClr>
              <a:buFont typeface="Courier New" panose="02070309020205020404" pitchFamily="49" charset="0"/>
              <a:buChar char="o"/>
            </a:pPr>
            <a:r>
              <a:rPr lang="fr-FR" sz="1600" b="1" dirty="0" smtClean="0">
                <a:solidFill>
                  <a:schemeClr val="bg1"/>
                </a:solidFill>
                <a:highlight>
                  <a:srgbClr val="0000FF"/>
                </a:highlight>
              </a:rPr>
              <a:t>Des </a:t>
            </a:r>
            <a:r>
              <a:rPr lang="fr-FR" sz="1600" b="1" dirty="0">
                <a:solidFill>
                  <a:schemeClr val="bg1"/>
                </a:solidFill>
                <a:highlight>
                  <a:srgbClr val="0000FF"/>
                </a:highlight>
              </a:rPr>
              <a:t>formations sous statut étudiant</a:t>
            </a:r>
            <a:r>
              <a:rPr lang="fr-FR" sz="1400" b="1" dirty="0">
                <a:solidFill>
                  <a:schemeClr val="bg1"/>
                </a:solidFill>
                <a:highlight>
                  <a:srgbClr val="0000FF"/>
                </a:highlight>
              </a:rPr>
              <a:t> </a:t>
            </a:r>
          </a:p>
          <a:p>
            <a:pPr marL="423450" lvl="1" indent="-171450">
              <a:buClr>
                <a:schemeClr val="bg2"/>
              </a:buClr>
              <a:buFont typeface="Courier New" panose="02070309020205020404" pitchFamily="49" charset="0"/>
              <a:buChar char="o"/>
            </a:pPr>
            <a:r>
              <a:rPr lang="fr-FR" sz="1300" b="1" dirty="0">
                <a:solidFill>
                  <a:srgbClr val="0000FF"/>
                </a:solidFill>
              </a:rPr>
              <a:t>Formations dites « non sélectives </a:t>
            </a:r>
            <a:r>
              <a:rPr lang="fr-FR" sz="1300" b="1" dirty="0" smtClean="0">
                <a:solidFill>
                  <a:srgbClr val="0000FF"/>
                </a:solidFill>
              </a:rPr>
              <a:t>»</a:t>
            </a:r>
            <a:r>
              <a:rPr lang="fr-FR" sz="1300" b="1" dirty="0">
                <a:solidFill>
                  <a:schemeClr val="accent1"/>
                </a:solidFill>
              </a:rPr>
              <a:t/>
            </a:r>
            <a:br>
              <a:rPr lang="fr-FR" sz="1300" b="1" dirty="0">
                <a:solidFill>
                  <a:schemeClr val="accent1"/>
                </a:solidFill>
              </a:rPr>
            </a:br>
            <a:r>
              <a:rPr lang="fr-FR" sz="1300" dirty="0" smtClean="0"/>
              <a:t>les </a:t>
            </a:r>
            <a:r>
              <a:rPr lang="fr-FR" sz="1300" dirty="0"/>
              <a:t>différentes licences (dont les licences « accès santé »), les licences professorat des écoles (LPE) et les parcours d’accès aux études de santé (PASS</a:t>
            </a:r>
            <a:r>
              <a:rPr lang="fr-FR" sz="1300" dirty="0" smtClean="0"/>
              <a:t>)</a:t>
            </a:r>
            <a:endParaRPr lang="fr-FR" sz="1300" dirty="0"/>
          </a:p>
          <a:p>
            <a:pPr marL="423450" lvl="1" indent="-171450">
              <a:buClr>
                <a:schemeClr val="bg2"/>
              </a:buClr>
              <a:buFont typeface="Courier New" panose="02070309020205020404" pitchFamily="49" charset="0"/>
              <a:buChar char="o"/>
            </a:pPr>
            <a:r>
              <a:rPr lang="fr-FR" sz="1300" b="1" dirty="0">
                <a:solidFill>
                  <a:srgbClr val="0000FF"/>
                </a:solidFill>
              </a:rPr>
              <a:t>Formations dites </a:t>
            </a:r>
            <a:r>
              <a:rPr lang="fr-FR" sz="1300" b="1" dirty="0" smtClean="0">
                <a:solidFill>
                  <a:srgbClr val="0000FF"/>
                </a:solidFill>
              </a:rPr>
              <a:t>«</a:t>
            </a:r>
            <a:r>
              <a:rPr lang="fr-FR" sz="1300" b="1" dirty="0">
                <a:solidFill>
                  <a:srgbClr val="0000FF"/>
                </a:solidFill>
              </a:rPr>
              <a:t> </a:t>
            </a:r>
            <a:r>
              <a:rPr lang="fr-FR" sz="1300" b="1" dirty="0" smtClean="0">
                <a:solidFill>
                  <a:srgbClr val="0000FF"/>
                </a:solidFill>
              </a:rPr>
              <a:t>sélectives</a:t>
            </a:r>
            <a:r>
              <a:rPr lang="fr-FR" sz="1300" b="1" dirty="0">
                <a:solidFill>
                  <a:srgbClr val="0000FF"/>
                </a:solidFill>
              </a:rPr>
              <a:t> </a:t>
            </a:r>
            <a:r>
              <a:rPr lang="fr-FR" sz="1300" b="1" dirty="0" smtClean="0">
                <a:solidFill>
                  <a:srgbClr val="0000FF"/>
                </a:solidFill>
              </a:rPr>
              <a:t>»</a:t>
            </a:r>
            <a:r>
              <a:rPr lang="fr-FR" sz="1300" b="1" dirty="0"/>
              <a:t/>
            </a:r>
            <a:br>
              <a:rPr lang="fr-FR" sz="1300" b="1" dirty="0"/>
            </a:br>
            <a:r>
              <a:rPr lang="fr-FR" sz="1300" b="1" dirty="0" smtClean="0"/>
              <a:t> </a:t>
            </a:r>
            <a:r>
              <a:rPr lang="fr-FR" sz="1300" dirty="0"/>
              <a:t>les classes prépa, BTS, BUT (Bachelor universitaire de technologie ), formations en soins infirmiers (en IFSI) et autres formations paramédicales, formations en travail social (en EFTS), écoles d’ingénieur, de commerce et de management, Sciences Po/ Instituts d’Études Politiques, écoles vétérinaires, formations aux métiers de la culture, du sport, </a:t>
            </a:r>
            <a:r>
              <a:rPr lang="fr-FR" sz="1300" dirty="0" err="1" smtClean="0"/>
              <a:t>etc</a:t>
            </a:r>
            <a:endParaRPr lang="fr-FR" sz="1300" dirty="0"/>
          </a:p>
          <a:p>
            <a:pPr marL="171450" indent="-171450" algn="just">
              <a:spcAft>
                <a:spcPts val="0"/>
              </a:spcAft>
              <a:buClr>
                <a:schemeClr val="bg2"/>
              </a:buClr>
              <a:buFont typeface="Courier New" panose="02070309020205020404" pitchFamily="49" charset="0"/>
              <a:buChar char="o"/>
            </a:pPr>
            <a:r>
              <a:rPr lang="fr-FR" sz="1600" b="1" dirty="0" smtClean="0">
                <a:solidFill>
                  <a:schemeClr val="bg1"/>
                </a:solidFill>
                <a:highlight>
                  <a:srgbClr val="0000FF"/>
                </a:highlight>
              </a:rPr>
              <a:t>Des </a:t>
            </a:r>
            <a:r>
              <a:rPr lang="fr-FR" sz="1600" b="1" dirty="0">
                <a:solidFill>
                  <a:schemeClr val="bg1"/>
                </a:solidFill>
                <a:highlight>
                  <a:srgbClr val="0000FF"/>
                </a:highlight>
              </a:rPr>
              <a:t>formations sous statut apprenti (en alternance</a:t>
            </a:r>
            <a:r>
              <a:rPr lang="fr-FR" sz="1600" b="1" dirty="0" smtClean="0">
                <a:solidFill>
                  <a:schemeClr val="bg1"/>
                </a:solidFill>
                <a:highlight>
                  <a:srgbClr val="0000FF"/>
                </a:highlight>
              </a:rPr>
              <a:t>)</a:t>
            </a:r>
            <a:endParaRPr lang="fr-FR" sz="1600" dirty="0">
              <a:solidFill>
                <a:schemeClr val="accent1"/>
              </a:solidFill>
            </a:endParaRPr>
          </a:p>
        </p:txBody>
      </p:sp>
      <p:pic>
        <p:nvPicPr>
          <p:cNvPr id="5" name="Graphique 13" descr="Index pointant vers la droite vu du côté du dos de la main">
            <a:extLst>
              <a:ext uri="{FF2B5EF4-FFF2-40B4-BE49-F238E27FC236}">
                <a16:creationId xmlns:a16="http://schemas.microsoft.com/office/drawing/2014/main" id="{21DB8F85-58FF-4368-9A4F-C47033CA258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612206" y="4373948"/>
            <a:ext cx="360001" cy="360001"/>
          </a:xfrm>
          <a:prstGeom prst="rect">
            <a:avLst/>
          </a:prstGeom>
        </p:spPr>
      </p:pic>
      <p:sp>
        <p:nvSpPr>
          <p:cNvPr id="7" name="Rectangle à coins arrondis 6"/>
          <p:cNvSpPr/>
          <p:nvPr/>
        </p:nvSpPr>
        <p:spPr>
          <a:xfrm>
            <a:off x="3647091" y="119831"/>
            <a:ext cx="511924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b="1" kern="0" dirty="0">
                <a:solidFill>
                  <a:srgbClr val="000091"/>
                </a:solidFill>
                <a:latin typeface="Arial"/>
              </a:rPr>
              <a:t>Les formations disponibles sur Parcoursup</a:t>
            </a:r>
          </a:p>
        </p:txBody>
      </p:sp>
      <p:pic>
        <p:nvPicPr>
          <p:cNvPr id="6" name="Image 5">
            <a:extLst>
              <a:ext uri="{FF2B5EF4-FFF2-40B4-BE49-F238E27FC236}">
                <a16:creationId xmlns:a16="http://schemas.microsoft.com/office/drawing/2014/main" id="{7B040C66-A718-41B4-A3A6-A3B3244E198B}"/>
              </a:ext>
            </a:extLst>
          </p:cNvPr>
          <p:cNvPicPr>
            <a:picLocks noChangeAspect="1"/>
          </p:cNvPicPr>
          <p:nvPr/>
        </p:nvPicPr>
        <p:blipFill>
          <a:blip r:embed="rId4"/>
          <a:stretch>
            <a:fillRect/>
          </a:stretch>
        </p:blipFill>
        <p:spPr>
          <a:xfrm>
            <a:off x="7281734" y="1283584"/>
            <a:ext cx="1484602" cy="2066711"/>
          </a:xfrm>
          <a:prstGeom prst="rect">
            <a:avLst/>
          </a:prstGeom>
          <a:ln>
            <a:solidFill>
              <a:schemeClr val="bg1">
                <a:lumMod val="85000"/>
              </a:schemeClr>
            </a:solidFill>
          </a:ln>
        </p:spPr>
      </p:pic>
      <p:sp>
        <p:nvSpPr>
          <p:cNvPr id="2" name="Rectangle 1"/>
          <p:cNvSpPr/>
          <p:nvPr/>
        </p:nvSpPr>
        <p:spPr>
          <a:xfrm>
            <a:off x="972207" y="4354572"/>
            <a:ext cx="7373007" cy="307777"/>
          </a:xfrm>
          <a:prstGeom prst="rect">
            <a:avLst/>
          </a:prstGeom>
        </p:spPr>
        <p:txBody>
          <a:bodyPr wrap="square">
            <a:spAutoFit/>
          </a:bodyPr>
          <a:lstStyle/>
          <a:p>
            <a:pPr marL="446088" indent="-446088">
              <a:spcAft>
                <a:spcPts val="0"/>
              </a:spcAft>
              <a:buClr>
                <a:schemeClr val="bg2"/>
              </a:buClr>
              <a:tabLst>
                <a:tab pos="446088" algn="l"/>
              </a:tabLst>
            </a:pPr>
            <a:r>
              <a:rPr lang="fr-FR" sz="1400" dirty="0"/>
              <a:t>Certaines formations privées ne sont pas présentes sur Parcoursup </a:t>
            </a:r>
            <a:r>
              <a:rPr lang="fr-FR" sz="1400" b="1" dirty="0"/>
              <a:t>&gt; soyez vigilants </a:t>
            </a:r>
          </a:p>
        </p:txBody>
      </p:sp>
    </p:spTree>
    <p:extLst>
      <p:ext uri="{BB962C8B-B14F-4D97-AF65-F5344CB8AC3E}">
        <p14:creationId xmlns:p14="http://schemas.microsoft.com/office/powerpoint/2010/main" val="3655501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76250" y="973916"/>
            <a:ext cx="8077200" cy="3617962"/>
          </a:xfrm>
        </p:spPr>
        <p:txBody>
          <a:bodyPr/>
          <a:lstStyle/>
          <a:p>
            <a:pPr lvl="0" algn="just"/>
            <a:r>
              <a:rPr lang="fr-FR" sz="1400" b="1" dirty="0">
                <a:solidFill>
                  <a:schemeClr val="tx1"/>
                </a:solidFill>
              </a:rPr>
              <a:t>De l’ordre de 11 000 formations en apprentissage disponibles, pour l’essentiel en BTS, BUT, pour des mentions complémentaires ou titres professionnels</a:t>
            </a:r>
          </a:p>
          <a:p>
            <a:pPr marL="285750" lvl="1" indent="-285750">
              <a:lnSpc>
                <a:spcPct val="110000"/>
              </a:lnSpc>
              <a:defRPr/>
            </a:pPr>
            <a:r>
              <a:rPr lang="fr-FR" sz="1400" b="1" dirty="0">
                <a:solidFill>
                  <a:schemeClr val="bg1"/>
                </a:solidFill>
                <a:highlight>
                  <a:srgbClr val="0000FF"/>
                </a:highlight>
              </a:rPr>
              <a:t>Être étudiant apprenti </a:t>
            </a:r>
            <a:r>
              <a:rPr lang="fr-FR" sz="1400" b="1" dirty="0" smtClean="0">
                <a:solidFill>
                  <a:schemeClr val="bg1"/>
                </a:solidFill>
                <a:highlight>
                  <a:srgbClr val="0000FF"/>
                </a:highlight>
              </a:rPr>
              <a:t>c’est :</a:t>
            </a:r>
            <a:r>
              <a:rPr lang="fr-FR" sz="1400" b="1" dirty="0" smtClean="0"/>
              <a:t>  </a:t>
            </a:r>
            <a:endParaRPr lang="fr-FR" sz="1400" b="1" dirty="0"/>
          </a:p>
          <a:p>
            <a:pPr marL="465750" lvl="2" indent="-285750">
              <a:lnSpc>
                <a:spcPct val="110000"/>
              </a:lnSpc>
              <a:buClr>
                <a:schemeClr val="tx2"/>
              </a:buClr>
              <a:buFont typeface="Wingdings" panose="05000000000000000000" pitchFamily="2" charset="2"/>
              <a:buChar char="§"/>
              <a:defRPr/>
            </a:pPr>
            <a:r>
              <a:rPr lang="fr-FR" sz="1400" b="1" dirty="0">
                <a:solidFill>
                  <a:schemeClr val="tx1"/>
                </a:solidFill>
              </a:rPr>
              <a:t>Être étudiant et surtout salarié</a:t>
            </a:r>
            <a:endParaRPr lang="fr-FR" sz="1400" b="1" dirty="0">
              <a:solidFill>
                <a:schemeClr val="tx1"/>
              </a:solidFill>
              <a:cs typeface="Arial"/>
            </a:endParaRPr>
          </a:p>
          <a:p>
            <a:pPr marL="465750" lvl="2" indent="-285750">
              <a:lnSpc>
                <a:spcPct val="110000"/>
              </a:lnSpc>
              <a:buClr>
                <a:schemeClr val="tx2"/>
              </a:buClr>
              <a:buFont typeface="Wingdings" panose="05000000000000000000" pitchFamily="2" charset="2"/>
              <a:buChar char="§"/>
              <a:defRPr/>
            </a:pPr>
            <a:r>
              <a:rPr lang="fr-FR" sz="1400" b="1" dirty="0">
                <a:solidFill>
                  <a:schemeClr val="tx1"/>
                </a:solidFill>
              </a:rPr>
              <a:t>Alterner formation pratique chez un employeur et une formation théorique </a:t>
            </a:r>
            <a:r>
              <a:rPr lang="fr-FR" sz="1400" dirty="0">
                <a:solidFill>
                  <a:schemeClr val="tx1"/>
                </a:solidFill>
              </a:rPr>
              <a:t>dans un établissement (ex : un centre de formation d’apprentis - CFA)</a:t>
            </a:r>
            <a:endParaRPr lang="fr-FR" sz="1400" b="1" dirty="0">
              <a:solidFill>
                <a:schemeClr val="tx1"/>
              </a:solidFill>
              <a:cs typeface="Arial"/>
            </a:endParaRPr>
          </a:p>
          <a:p>
            <a:pPr marL="465750" lvl="2" indent="-285750">
              <a:lnSpc>
                <a:spcPct val="110000"/>
              </a:lnSpc>
              <a:buClr>
                <a:schemeClr val="tx2"/>
              </a:buClr>
              <a:buFont typeface="Wingdings" panose="05000000000000000000" pitchFamily="2" charset="2"/>
              <a:buChar char="§"/>
              <a:defRPr/>
            </a:pPr>
            <a:r>
              <a:rPr lang="fr-FR" sz="1400" b="1" dirty="0">
                <a:solidFill>
                  <a:schemeClr val="tx1"/>
                </a:solidFill>
              </a:rPr>
              <a:t>Un plus pour trouver du travail en fin de formation et  vous insérer durablement </a:t>
            </a:r>
            <a:endParaRPr lang="fr-FR" sz="1400" b="1" dirty="0">
              <a:solidFill>
                <a:schemeClr val="tx1"/>
              </a:solidFill>
              <a:cs typeface="Arial"/>
            </a:endParaRPr>
          </a:p>
          <a:p>
            <a:pPr marL="285750" lvl="1" indent="-285750">
              <a:lnSpc>
                <a:spcPct val="110000"/>
              </a:lnSpc>
              <a:defRPr/>
            </a:pPr>
            <a:r>
              <a:rPr lang="fr-FR" sz="1400" b="1" dirty="0">
                <a:solidFill>
                  <a:schemeClr val="bg1"/>
                </a:solidFill>
                <a:highlight>
                  <a:srgbClr val="0000FF"/>
                </a:highlight>
              </a:rPr>
              <a:t>L’apprenti doit signer un contrat d’apprentissage avec un employeur</a:t>
            </a:r>
          </a:p>
          <a:p>
            <a:pPr marL="285750" lvl="1" indent="-285750">
              <a:lnSpc>
                <a:spcPct val="110000"/>
              </a:lnSpc>
              <a:defRPr/>
            </a:pPr>
            <a:r>
              <a:rPr lang="fr-FR" sz="1400" b="1" dirty="0">
                <a:solidFill>
                  <a:schemeClr val="bg1"/>
                </a:solidFill>
                <a:highlight>
                  <a:srgbClr val="0000FF"/>
                </a:highlight>
              </a:rPr>
              <a:t>Les établissements (CFA) accompagnent leurs candidats pour trouver un </a:t>
            </a:r>
            <a:r>
              <a:rPr lang="fr-FR" sz="1400" b="1" dirty="0" smtClean="0">
                <a:solidFill>
                  <a:schemeClr val="bg1"/>
                </a:solidFill>
                <a:highlight>
                  <a:srgbClr val="0000FF"/>
                </a:highlight>
              </a:rPr>
              <a:t>employeur</a:t>
            </a:r>
          </a:p>
          <a:p>
            <a:pPr marL="0" lvl="1" indent="0">
              <a:lnSpc>
                <a:spcPct val="110000"/>
              </a:lnSpc>
              <a:buNone/>
              <a:defRPr/>
            </a:pPr>
            <a:r>
              <a:rPr lang="fr-FR" sz="1400" b="1" dirty="0">
                <a:solidFill>
                  <a:schemeClr val="tx1"/>
                </a:solidFill>
              </a:rPr>
              <a:t>	</a:t>
            </a:r>
            <a:r>
              <a:rPr lang="fr-FR" sz="1400" b="1" dirty="0" smtClean="0">
                <a:solidFill>
                  <a:schemeClr val="tx1"/>
                </a:solidFill>
              </a:rPr>
              <a:t>Des </a:t>
            </a:r>
            <a:r>
              <a:rPr lang="fr-FR" sz="1400" b="1" dirty="0">
                <a:solidFill>
                  <a:schemeClr val="tx1"/>
                </a:solidFill>
              </a:rPr>
              <a:t>ressources disponibles sur parcoursup.gouv.fr </a:t>
            </a:r>
            <a:r>
              <a:rPr lang="fr-FR" sz="1400" dirty="0">
                <a:solidFill>
                  <a:schemeClr val="tx1"/>
                </a:solidFill>
              </a:rPr>
              <a:t>(espace </a:t>
            </a:r>
            <a:r>
              <a:rPr lang="fr-FR" sz="1400" i="1" u="sng" dirty="0">
                <a:solidFill>
                  <a:schemeClr val="tx1"/>
                </a:solidFill>
              </a:rPr>
              <a:t>Trouver une formation</a:t>
            </a:r>
            <a:r>
              <a:rPr lang="fr-FR" sz="1400" dirty="0">
                <a:solidFill>
                  <a:schemeClr val="tx1"/>
                </a:solidFill>
              </a:rPr>
              <a:t>)</a:t>
            </a:r>
          </a:p>
          <a:p>
            <a:pPr marL="285750" lvl="1" indent="-285750">
              <a:lnSpc>
                <a:spcPct val="110000"/>
              </a:lnSpc>
              <a:defRPr/>
            </a:pPr>
            <a:endParaRPr lang="fr-FR" sz="1600" b="1" dirty="0">
              <a:solidFill>
                <a:schemeClr val="bg1"/>
              </a:solidFill>
              <a:highlight>
                <a:srgbClr val="0000FF"/>
              </a:highlight>
            </a:endParaRPr>
          </a:p>
          <a:p>
            <a:endParaRPr lang="fr-FR" sz="11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13</a:t>
            </a:fld>
            <a:endParaRPr lang="fr-FR" dirty="0">
              <a:solidFill>
                <a:schemeClr val="tx1"/>
              </a:solidFill>
            </a:endParaRPr>
          </a:p>
        </p:txBody>
      </p:sp>
      <p:pic>
        <p:nvPicPr>
          <p:cNvPr id="5" name="Graphique 13" descr="Index pointant vers la droite vu du côté du dos de la main">
            <a:extLst>
              <a:ext uri="{FF2B5EF4-FFF2-40B4-BE49-F238E27FC236}">
                <a16:creationId xmlns:a16="http://schemas.microsoft.com/office/drawing/2014/main" id="{21DB8F85-58FF-4368-9A4F-C47033CA258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29128" y="3633338"/>
            <a:ext cx="360001" cy="360001"/>
          </a:xfrm>
          <a:prstGeom prst="rect">
            <a:avLst/>
          </a:prstGeom>
        </p:spPr>
      </p:pic>
      <p:sp>
        <p:nvSpPr>
          <p:cNvPr id="7" name="Rectangle à coins arrondis 6"/>
          <p:cNvSpPr/>
          <p:nvPr/>
        </p:nvSpPr>
        <p:spPr>
          <a:xfrm>
            <a:off x="3720662" y="119831"/>
            <a:ext cx="5045675"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Les formations en apprentissage sur Parcoursup</a:t>
            </a:r>
          </a:p>
        </p:txBody>
      </p:sp>
    </p:spTree>
    <p:extLst>
      <p:ext uri="{BB962C8B-B14F-4D97-AF65-F5344CB8AC3E}">
        <p14:creationId xmlns:p14="http://schemas.microsoft.com/office/powerpoint/2010/main" val="3388526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14</a:t>
            </a:fld>
            <a:endParaRPr lang="fr-FR" dirty="0">
              <a:solidFill>
                <a:schemeClr val="tx1"/>
              </a:solidFill>
            </a:endParaRPr>
          </a:p>
        </p:txBody>
      </p:sp>
      <p:sp>
        <p:nvSpPr>
          <p:cNvPr id="10" name="ZoneTexte 9"/>
          <p:cNvSpPr txBox="1"/>
          <p:nvPr/>
        </p:nvSpPr>
        <p:spPr>
          <a:xfrm>
            <a:off x="4511320" y="1125473"/>
            <a:ext cx="4330338" cy="3342453"/>
          </a:xfrm>
          <a:prstGeom prst="rect">
            <a:avLst/>
          </a:prstGeom>
          <a:noFill/>
        </p:spPr>
        <p:txBody>
          <a:bodyPr wrap="square" rtlCol="0">
            <a:spAutoFit/>
          </a:bodyPr>
          <a:lstStyle/>
          <a:p>
            <a:pPr marL="171450" lvl="0" indent="-171450" algn="just" defTabSz="457200">
              <a:spcBef>
                <a:spcPct val="20000"/>
              </a:spcBef>
              <a:buClr>
                <a:srgbClr val="FF0000"/>
              </a:buClr>
              <a:buSzPct val="100000"/>
              <a:buFont typeface="Wingdings" panose="05000000000000000000" pitchFamily="2" charset="2"/>
              <a:buChar char="Ø"/>
              <a:defRPr/>
            </a:pPr>
            <a:r>
              <a:rPr lang="fr-FR" sz="1200" b="1" dirty="0">
                <a:solidFill>
                  <a:schemeClr val="bg1"/>
                </a:solidFill>
                <a:highlight>
                  <a:srgbClr val="0000FF"/>
                </a:highlight>
              </a:rPr>
              <a:t>Rechercher des formations</a:t>
            </a:r>
            <a:r>
              <a:rPr lang="fr-FR" sz="1200" dirty="0"/>
              <a:t> </a:t>
            </a:r>
            <a:r>
              <a:rPr lang="fr-FR" sz="1200" dirty="0" smtClean="0"/>
              <a:t>en </a:t>
            </a:r>
            <a:r>
              <a:rPr lang="fr-FR" sz="1200" dirty="0"/>
              <a:t>utilisant des  mots clés, une zone géographique ou d’autres critères de recherche comme le type de formation, les spécialités, un aménagement spécifique, etc</a:t>
            </a:r>
            <a:r>
              <a:rPr lang="fr-FR" sz="1200" dirty="0" smtClean="0"/>
              <a:t>.).</a:t>
            </a:r>
            <a:endParaRPr lang="fr-FR" sz="1200" dirty="0"/>
          </a:p>
          <a:p>
            <a:pPr marL="171450" lvl="0" indent="-171450" algn="just" defTabSz="457200">
              <a:spcBef>
                <a:spcPct val="20000"/>
              </a:spcBef>
              <a:buClr>
                <a:srgbClr val="FF0000"/>
              </a:buClr>
              <a:buSzPct val="100000"/>
              <a:buFont typeface="Wingdings" panose="05000000000000000000" pitchFamily="2" charset="2"/>
              <a:buChar char="Ø"/>
              <a:defRPr/>
            </a:pPr>
            <a:endParaRPr lang="fr-FR" sz="1200" b="1" dirty="0">
              <a:solidFill>
                <a:schemeClr val="tx2"/>
              </a:solidFill>
            </a:endParaRPr>
          </a:p>
          <a:p>
            <a:pPr marL="171450" lvl="0" indent="-171450" defTabSz="457200">
              <a:spcBef>
                <a:spcPct val="20000"/>
              </a:spcBef>
              <a:buClr>
                <a:srgbClr val="FF0000"/>
              </a:buClr>
              <a:buSzPct val="100000"/>
              <a:buFont typeface="Wingdings" panose="05000000000000000000" pitchFamily="2" charset="2"/>
              <a:buChar char="Ø"/>
              <a:defRPr/>
            </a:pPr>
            <a:r>
              <a:rPr lang="fr-FR" sz="1200" b="1" dirty="0">
                <a:solidFill>
                  <a:schemeClr val="bg1"/>
                </a:solidFill>
                <a:highlight>
                  <a:srgbClr val="0000FF"/>
                </a:highlight>
              </a:rPr>
              <a:t>Affiner les résultats de recherche</a:t>
            </a:r>
            <a:r>
              <a:rPr lang="fr-FR" sz="1200" dirty="0">
                <a:solidFill>
                  <a:schemeClr val="tx2"/>
                </a:solidFill>
              </a:rPr>
              <a:t> </a:t>
            </a:r>
            <a:r>
              <a:rPr lang="fr-FR" sz="1200" dirty="0"/>
              <a:t>en zoomant sur la carte pour afficher les formations dans une zone géographique </a:t>
            </a:r>
            <a:r>
              <a:rPr lang="fr-FR" sz="1200" dirty="0" smtClean="0"/>
              <a:t>précise.</a:t>
            </a:r>
            <a:endParaRPr lang="fr-FR" sz="1200" dirty="0"/>
          </a:p>
          <a:p>
            <a:pPr marL="171450" lvl="0" indent="-171450" defTabSz="457200">
              <a:spcBef>
                <a:spcPct val="20000"/>
              </a:spcBef>
              <a:buClr>
                <a:srgbClr val="FF0000"/>
              </a:buClr>
              <a:buSzPct val="100000"/>
              <a:buFont typeface="Wingdings" panose="05000000000000000000" pitchFamily="2" charset="2"/>
              <a:buChar char="Ø"/>
              <a:defRPr/>
            </a:pPr>
            <a:endParaRPr lang="fr-FR" sz="1200" dirty="0"/>
          </a:p>
          <a:p>
            <a:pPr marL="171450" lvl="0" indent="-171450" defTabSz="457200">
              <a:spcBef>
                <a:spcPct val="20000"/>
              </a:spcBef>
              <a:buClr>
                <a:srgbClr val="FF0000"/>
              </a:buClr>
              <a:buSzPct val="100000"/>
              <a:buFont typeface="Wingdings" panose="05000000000000000000" pitchFamily="2" charset="2"/>
              <a:buChar char="Ø"/>
              <a:defRPr/>
            </a:pPr>
            <a:r>
              <a:rPr lang="fr-FR" sz="1200" b="1" dirty="0" smtClean="0">
                <a:solidFill>
                  <a:schemeClr val="bg1"/>
                </a:solidFill>
                <a:highlight>
                  <a:srgbClr val="0000FF"/>
                </a:highlight>
              </a:rPr>
              <a:t>Découvrir </a:t>
            </a:r>
            <a:r>
              <a:rPr lang="fr-FR" sz="1200" b="1" dirty="0">
                <a:solidFill>
                  <a:schemeClr val="bg1"/>
                </a:solidFill>
                <a:highlight>
                  <a:srgbClr val="0000FF"/>
                </a:highlight>
              </a:rPr>
              <a:t>des </a:t>
            </a:r>
            <a:r>
              <a:rPr lang="fr-FR" sz="1200" b="1" dirty="0" smtClean="0">
                <a:solidFill>
                  <a:schemeClr val="bg1"/>
                </a:solidFill>
                <a:highlight>
                  <a:srgbClr val="0000FF"/>
                </a:highlight>
              </a:rPr>
              <a:t>formations.</a:t>
            </a:r>
            <a:endParaRPr lang="fr-FR" sz="1200" b="1" dirty="0">
              <a:solidFill>
                <a:schemeClr val="bg1"/>
              </a:solidFill>
              <a:highlight>
                <a:srgbClr val="0000FF"/>
              </a:highlight>
            </a:endParaRPr>
          </a:p>
          <a:p>
            <a:pPr marL="171450" lvl="0" indent="-171450" defTabSz="457200">
              <a:spcBef>
                <a:spcPct val="20000"/>
              </a:spcBef>
              <a:buClr>
                <a:srgbClr val="FF0000"/>
              </a:buClr>
              <a:buSzPct val="100000"/>
              <a:buFont typeface="Wingdings" panose="05000000000000000000" pitchFamily="2" charset="2"/>
              <a:buChar char="Ø"/>
              <a:defRPr/>
            </a:pPr>
            <a:endParaRPr lang="fr-FR" sz="1200" dirty="0"/>
          </a:p>
          <a:p>
            <a:pPr marL="171450" indent="-171450" defTabSz="457200">
              <a:spcBef>
                <a:spcPct val="20000"/>
              </a:spcBef>
              <a:buClr>
                <a:srgbClr val="FF0000"/>
              </a:buClr>
              <a:buSzPct val="100000"/>
              <a:buFont typeface="Wingdings" panose="05000000000000000000" pitchFamily="2" charset="2"/>
              <a:buChar char="Ø"/>
              <a:defRPr/>
            </a:pPr>
            <a:r>
              <a:rPr lang="fr-FR" sz="1200" b="1" dirty="0" smtClean="0">
                <a:solidFill>
                  <a:schemeClr val="bg1"/>
                </a:solidFill>
                <a:highlight>
                  <a:srgbClr val="0000FF"/>
                </a:highlight>
              </a:rPr>
              <a:t>Enregistrer des favoris </a:t>
            </a:r>
            <a:r>
              <a:rPr lang="fr-FR" sz="1200" dirty="0" smtClean="0"/>
              <a:t> </a:t>
            </a:r>
            <a:r>
              <a:rPr lang="fr-FR" sz="1200" dirty="0"/>
              <a:t>pour garder la mémoire de </a:t>
            </a:r>
            <a:r>
              <a:rPr lang="fr-FR" sz="1200" dirty="0" smtClean="0"/>
              <a:t>ses recherches.</a:t>
            </a:r>
            <a:endParaRPr lang="fr-FR" sz="1200" dirty="0"/>
          </a:p>
          <a:p>
            <a:pPr marL="171450" indent="-171450" defTabSz="457200">
              <a:spcBef>
                <a:spcPct val="20000"/>
              </a:spcBef>
              <a:buClr>
                <a:srgbClr val="FF0000"/>
              </a:buClr>
              <a:buSzPct val="100000"/>
              <a:buFont typeface="Wingdings" panose="05000000000000000000" pitchFamily="2" charset="2"/>
              <a:buChar char="Ø"/>
              <a:defRPr/>
            </a:pPr>
            <a:endParaRPr lang="fr-FR" sz="1200" dirty="0"/>
          </a:p>
          <a:p>
            <a:pPr marL="171450" indent="-171450" defTabSz="457200">
              <a:spcBef>
                <a:spcPct val="20000"/>
              </a:spcBef>
              <a:buClr>
                <a:srgbClr val="FF0000"/>
              </a:buClr>
              <a:buSzPct val="100000"/>
              <a:buFont typeface="Wingdings" panose="05000000000000000000" pitchFamily="2" charset="2"/>
              <a:buChar char="Ø"/>
              <a:defRPr/>
            </a:pPr>
            <a:r>
              <a:rPr lang="fr-FR" sz="1200" b="1" dirty="0">
                <a:solidFill>
                  <a:schemeClr val="bg1"/>
                </a:solidFill>
                <a:highlight>
                  <a:srgbClr val="0000FF"/>
                </a:highlight>
              </a:rPr>
              <a:t>Comparer les formations entre elles</a:t>
            </a:r>
            <a:r>
              <a:rPr lang="fr-FR" sz="1200" dirty="0"/>
              <a:t> pour faire le choix qui vous </a:t>
            </a:r>
            <a:r>
              <a:rPr lang="fr-FR" sz="1200" dirty="0" smtClean="0"/>
              <a:t>conviennent.</a:t>
            </a:r>
            <a:endParaRPr lang="fr-FR" sz="1200" dirty="0"/>
          </a:p>
        </p:txBody>
      </p:sp>
      <p:sp>
        <p:nvSpPr>
          <p:cNvPr id="7" name="Rectangle à coins arrondis 6"/>
          <p:cNvSpPr/>
          <p:nvPr/>
        </p:nvSpPr>
        <p:spPr>
          <a:xfrm>
            <a:off x="3258207" y="76969"/>
            <a:ext cx="545306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Je recherche des formations sur parcoursup.gouv.fr</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30" y="1431232"/>
            <a:ext cx="3580535" cy="1879781"/>
          </a:xfrm>
          <a:prstGeom prst="rect">
            <a:avLst/>
          </a:prstGeom>
        </p:spPr>
      </p:pic>
    </p:spTree>
    <p:extLst>
      <p:ext uri="{BB962C8B-B14F-4D97-AF65-F5344CB8AC3E}">
        <p14:creationId xmlns:p14="http://schemas.microsoft.com/office/powerpoint/2010/main" val="47658841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4294967295"/>
          </p:nvPr>
        </p:nvSpPr>
        <p:spPr>
          <a:xfrm>
            <a:off x="457199" y="911939"/>
            <a:ext cx="4838701" cy="3475706"/>
          </a:xfrm>
        </p:spPr>
        <p:txBody>
          <a:bodyPr/>
          <a:lstStyle/>
          <a:p>
            <a:pPr marL="0" lvl="1" indent="0" algn="just" defTabSz="457200">
              <a:buClr>
                <a:srgbClr val="FF0000"/>
              </a:buClr>
              <a:buNone/>
              <a:defRPr/>
            </a:pPr>
            <a:r>
              <a:rPr lang="fr-FR" sz="1600" b="1" dirty="0">
                <a:solidFill>
                  <a:srgbClr val="000091"/>
                </a:solidFill>
              </a:rPr>
              <a:t>Une offre mise à jour pour la rentrée 2026</a:t>
            </a:r>
          </a:p>
          <a:p>
            <a:pPr marL="0" lvl="1" indent="0" algn="just" defTabSz="457200">
              <a:buClr>
                <a:srgbClr val="FF0000"/>
              </a:buClr>
              <a:buNone/>
              <a:defRPr/>
            </a:pPr>
            <a:r>
              <a:rPr lang="fr-FR" sz="1200" b="1" dirty="0">
                <a:solidFill>
                  <a:schemeClr val="tx1"/>
                </a:solidFill>
              </a:rPr>
              <a:t>Au niveau du résultats de la recherche, un premier niveau d’informations </a:t>
            </a:r>
            <a:r>
              <a:rPr lang="fr-FR" sz="1200" dirty="0">
                <a:solidFill>
                  <a:schemeClr val="tx1"/>
                </a:solidFill>
              </a:rPr>
              <a:t>: </a:t>
            </a:r>
          </a:p>
          <a:p>
            <a:pPr marL="180975" lvl="1" indent="-169863" algn="just" defTabSz="457200">
              <a:spcBef>
                <a:spcPct val="20000"/>
              </a:spcBef>
              <a:buClr>
                <a:srgbClr val="FF0000"/>
              </a:buClr>
              <a:buFont typeface="Arial-ItalicMT" charset="0"/>
              <a:buChar char="&gt;"/>
              <a:defRPr/>
            </a:pPr>
            <a:r>
              <a:rPr lang="fr-FR" sz="1200" b="1" dirty="0">
                <a:solidFill>
                  <a:schemeClr val="bg1"/>
                </a:solidFill>
                <a:highlight>
                  <a:srgbClr val="0000FF"/>
                </a:highlight>
              </a:rPr>
              <a:t>L’accès à la fiche formation</a:t>
            </a:r>
          </a:p>
          <a:p>
            <a:pPr marL="180975" lvl="1" indent="-169863" algn="just" defTabSz="457200">
              <a:spcBef>
                <a:spcPct val="20000"/>
              </a:spcBef>
              <a:buClr>
                <a:srgbClr val="FF0000"/>
              </a:buClr>
              <a:buFont typeface="Arial-ItalicMT" charset="0"/>
              <a:buChar char="&gt;"/>
              <a:defRPr/>
            </a:pPr>
            <a:r>
              <a:rPr lang="fr-FR" sz="1200" b="1" dirty="0">
                <a:solidFill>
                  <a:schemeClr val="bg1"/>
                </a:solidFill>
                <a:highlight>
                  <a:srgbClr val="0000FF"/>
                </a:highlight>
              </a:rPr>
              <a:t>Le statut de l’établissement de formation</a:t>
            </a:r>
          </a:p>
          <a:p>
            <a:pPr marL="180975" lvl="1" indent="-169863" algn="just" defTabSz="457200">
              <a:spcBef>
                <a:spcPct val="20000"/>
              </a:spcBef>
              <a:buClr>
                <a:srgbClr val="FF0000"/>
              </a:buClr>
              <a:buFont typeface="Arial-ItalicMT" charset="0"/>
              <a:buChar char="&gt;"/>
              <a:defRPr/>
            </a:pPr>
            <a:r>
              <a:rPr lang="fr-FR" sz="1200" b="1" dirty="0">
                <a:solidFill>
                  <a:schemeClr val="bg1"/>
                </a:solidFill>
                <a:highlight>
                  <a:srgbClr val="0000FF"/>
                </a:highlight>
              </a:rPr>
              <a:t>Des suggestions de formations similaires</a:t>
            </a:r>
            <a:r>
              <a:rPr lang="fr-FR" sz="1200" dirty="0">
                <a:solidFill>
                  <a:schemeClr val="tx1"/>
                </a:solidFill>
              </a:rPr>
              <a:t> pour vous permettre de découvrir des formations que vous ne connaissiez pas et élargir vos </a:t>
            </a:r>
            <a:r>
              <a:rPr lang="fr-FR" sz="1200" dirty="0" smtClean="0">
                <a:solidFill>
                  <a:schemeClr val="tx1"/>
                </a:solidFill>
              </a:rPr>
              <a:t>choix.</a:t>
            </a:r>
            <a:endParaRPr lang="fr-FR" sz="1200" dirty="0">
              <a:solidFill>
                <a:schemeClr val="tx1"/>
              </a:solidFill>
            </a:endParaRPr>
          </a:p>
          <a:p>
            <a:pPr marL="180975" lvl="1" indent="-169863" algn="just" defTabSz="457200">
              <a:spcBef>
                <a:spcPct val="20000"/>
              </a:spcBef>
              <a:buClr>
                <a:srgbClr val="FF0000"/>
              </a:buClr>
              <a:buFont typeface="Arial-ItalicMT" charset="0"/>
              <a:buChar char="&gt;"/>
              <a:defRPr/>
            </a:pPr>
            <a:r>
              <a:rPr lang="fr-FR" sz="1200" b="1" dirty="0">
                <a:solidFill>
                  <a:schemeClr val="bg1"/>
                </a:solidFill>
                <a:highlight>
                  <a:srgbClr val="0000FF"/>
                </a:highlight>
              </a:rPr>
              <a:t>Le taux d’accès</a:t>
            </a:r>
            <a:r>
              <a:rPr lang="fr-FR" sz="1200" dirty="0">
                <a:solidFill>
                  <a:schemeClr val="tx1"/>
                </a:solidFill>
              </a:rPr>
              <a:t> pour vous permettre d’identifier si la formation est très demandée ou </a:t>
            </a:r>
            <a:r>
              <a:rPr lang="fr-FR" sz="1200" dirty="0" smtClean="0">
                <a:solidFill>
                  <a:schemeClr val="tx1"/>
                </a:solidFill>
              </a:rPr>
              <a:t>pas.</a:t>
            </a:r>
            <a:endParaRPr lang="fr-FR" sz="1200" dirty="0">
              <a:solidFill>
                <a:schemeClr val="tx1"/>
              </a:solidFill>
            </a:endParaRPr>
          </a:p>
          <a:p>
            <a:pPr marL="11112" lvl="1" indent="0" algn="just" defTabSz="457200">
              <a:spcBef>
                <a:spcPts val="1200"/>
              </a:spcBef>
              <a:spcAft>
                <a:spcPts val="0"/>
              </a:spcAft>
              <a:buClr>
                <a:srgbClr val="FF0000"/>
              </a:buClr>
              <a:buNone/>
              <a:defRPr/>
            </a:pPr>
            <a:r>
              <a:rPr lang="fr-FR" sz="1200" b="1" dirty="0">
                <a:solidFill>
                  <a:schemeClr val="tx1"/>
                </a:solidFill>
              </a:rPr>
              <a:t>Vous aider à préparer vos choix de vœux, deux fonctionnalités : </a:t>
            </a:r>
          </a:p>
          <a:p>
            <a:pPr marL="180975" lvl="1" indent="-169863" algn="just" defTabSz="457200">
              <a:buClr>
                <a:srgbClr val="FF0000"/>
              </a:buClr>
              <a:buFont typeface="Arial-ItalicMT" charset="0"/>
              <a:buChar char="&gt;"/>
              <a:defRPr/>
            </a:pPr>
            <a:r>
              <a:rPr lang="fr-FR" sz="1200" b="1" dirty="0">
                <a:solidFill>
                  <a:schemeClr val="bg1"/>
                </a:solidFill>
                <a:highlight>
                  <a:srgbClr val="0000FF"/>
                </a:highlight>
              </a:rPr>
              <a:t>Conserver en « favoris » les formations que vous préférez </a:t>
            </a:r>
          </a:p>
          <a:p>
            <a:pPr marL="180975" lvl="1" indent="-169863" algn="just" defTabSz="457200">
              <a:spcBef>
                <a:spcPct val="20000"/>
              </a:spcBef>
              <a:spcAft>
                <a:spcPts val="0"/>
              </a:spcAft>
              <a:buClr>
                <a:srgbClr val="FF0000"/>
              </a:buClr>
              <a:buFont typeface="Arial-ItalicMT" charset="0"/>
              <a:buChar char="&gt;"/>
              <a:defRPr/>
            </a:pPr>
            <a:r>
              <a:rPr lang="fr-FR" sz="1200" b="1" dirty="0">
                <a:solidFill>
                  <a:schemeClr val="bg1"/>
                </a:solidFill>
                <a:highlight>
                  <a:srgbClr val="0000FF"/>
                </a:highlight>
              </a:rPr>
              <a:t>Comparer les formations qui vous intéressent grâce au </a:t>
            </a:r>
            <a:r>
              <a:rPr lang="fr-FR" sz="1200" b="1" dirty="0" smtClean="0">
                <a:solidFill>
                  <a:schemeClr val="bg1"/>
                </a:solidFill>
                <a:highlight>
                  <a:srgbClr val="0000FF"/>
                </a:highlight>
              </a:rPr>
              <a:t>comparateur</a:t>
            </a:r>
            <a:endParaRPr lang="fr-FR" sz="1200" dirty="0">
              <a:solidFill>
                <a:schemeClr val="tx1"/>
              </a:solidFill>
            </a:endParaRPr>
          </a:p>
          <a:p>
            <a:endParaRPr lang="fr-FR" sz="1200" b="1" dirty="0">
              <a:solidFill>
                <a:schemeClr val="bg1"/>
              </a:solidFill>
              <a:highlight>
                <a:srgbClr val="0000FF"/>
              </a:highlight>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tx1"/>
                </a:solidFill>
              </a:rPr>
              <a:pPr/>
              <a:t>15</a:t>
            </a:fld>
            <a:endParaRPr lang="fr-FR" dirty="0">
              <a:solidFill>
                <a:schemeClr val="tx1"/>
              </a:solidFill>
            </a:endParaRPr>
          </a:p>
        </p:txBody>
      </p:sp>
      <p:sp>
        <p:nvSpPr>
          <p:cNvPr id="9" name="Rectangle à coins arrondis 8"/>
          <p:cNvSpPr/>
          <p:nvPr/>
        </p:nvSpPr>
        <p:spPr>
          <a:xfrm>
            <a:off x="3350941" y="87534"/>
            <a:ext cx="550151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 carte des formations 2026 à partir du 17 décembre 2025</a:t>
            </a:r>
          </a:p>
        </p:txBody>
      </p:sp>
      <p:pic>
        <p:nvPicPr>
          <p:cNvPr id="3" name="Image 2"/>
          <p:cNvPicPr>
            <a:picLocks noChangeAspect="1"/>
          </p:cNvPicPr>
          <p:nvPr/>
        </p:nvPicPr>
        <p:blipFill>
          <a:blip r:embed="rId3"/>
          <a:stretch>
            <a:fillRect/>
          </a:stretch>
        </p:blipFill>
        <p:spPr>
          <a:xfrm>
            <a:off x="5391672" y="1155700"/>
            <a:ext cx="3374664" cy="1993900"/>
          </a:xfrm>
          <a:prstGeom prst="rect">
            <a:avLst/>
          </a:prstGeom>
          <a:ln>
            <a:solidFill>
              <a:schemeClr val="bg1">
                <a:lumMod val="85000"/>
              </a:schemeClr>
            </a:solidFill>
          </a:ln>
        </p:spPr>
      </p:pic>
    </p:spTree>
    <p:extLst>
      <p:ext uri="{BB962C8B-B14F-4D97-AF65-F5344CB8AC3E}">
        <p14:creationId xmlns:p14="http://schemas.microsoft.com/office/powerpoint/2010/main" val="3037920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tx1"/>
                </a:solidFill>
              </a:rPr>
              <a:pPr/>
              <a:t>16</a:t>
            </a:fld>
            <a:endParaRPr lang="fr-FR" dirty="0">
              <a:solidFill>
                <a:schemeClr val="tx1"/>
              </a:solidFill>
            </a:endParaRP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036" y="954177"/>
            <a:ext cx="3996428" cy="2077215"/>
          </a:xfrm>
          <a:prstGeom prst="rect">
            <a:avLst/>
          </a:prstGeom>
          <a:ln>
            <a:solidFill>
              <a:schemeClr val="bg1">
                <a:lumMod val="95000"/>
              </a:schemeClr>
            </a:solidFill>
          </a:ln>
        </p:spPr>
      </p:pic>
      <p:pic>
        <p:nvPicPr>
          <p:cNvPr id="13" name="Image 12">
            <a:extLst>
              <a:ext uri="{FF2B5EF4-FFF2-40B4-BE49-F238E27FC236}">
                <a16:creationId xmlns:a16="http://schemas.microsoft.com/office/drawing/2014/main" id="{7B040C66-A718-41B4-A3A6-A3B3244E198B}"/>
              </a:ext>
            </a:extLst>
          </p:cNvPr>
          <p:cNvPicPr>
            <a:picLocks noChangeAspect="1"/>
          </p:cNvPicPr>
          <p:nvPr/>
        </p:nvPicPr>
        <p:blipFill>
          <a:blip r:embed="rId3"/>
          <a:stretch>
            <a:fillRect/>
          </a:stretch>
        </p:blipFill>
        <p:spPr>
          <a:xfrm>
            <a:off x="6716247" y="3143883"/>
            <a:ext cx="1137720" cy="1595947"/>
          </a:xfrm>
          <a:prstGeom prst="rect">
            <a:avLst/>
          </a:prstGeom>
          <a:ln>
            <a:solidFill>
              <a:schemeClr val="bg1">
                <a:lumMod val="95000"/>
              </a:schemeClr>
            </a:solidFill>
          </a:ln>
        </p:spPr>
      </p:pic>
      <p:sp>
        <p:nvSpPr>
          <p:cNvPr id="2" name="ZoneTexte 1"/>
          <p:cNvSpPr txBox="1"/>
          <p:nvPr/>
        </p:nvSpPr>
        <p:spPr>
          <a:xfrm>
            <a:off x="9900592" y="1923678"/>
            <a:ext cx="1008112" cy="2859822"/>
          </a:xfrm>
          <a:prstGeom prst="rect">
            <a:avLst/>
          </a:prstGeom>
          <a:noFill/>
        </p:spPr>
        <p:txBody>
          <a:bodyPr wrap="square" rtlCol="0">
            <a:spAutoFit/>
          </a:bodyPr>
          <a:lstStyle/>
          <a:p>
            <a:endParaRPr lang="fr-FR" dirty="0"/>
          </a:p>
        </p:txBody>
      </p:sp>
      <p:cxnSp>
        <p:nvCxnSpPr>
          <p:cNvPr id="6" name="Connecteur droit avec flèche 5"/>
          <p:cNvCxnSpPr/>
          <p:nvPr/>
        </p:nvCxnSpPr>
        <p:spPr>
          <a:xfrm>
            <a:off x="3923928" y="1059582"/>
            <a:ext cx="3527196" cy="0"/>
          </a:xfrm>
          <a:prstGeom prst="straightConnector1">
            <a:avLst/>
          </a:prstGeom>
          <a:ln w="41275">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7451124" y="812047"/>
            <a:ext cx="1441356" cy="460274"/>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contenu 2"/>
          <p:cNvSpPr txBox="1">
            <a:spLocks/>
          </p:cNvSpPr>
          <p:nvPr/>
        </p:nvSpPr>
        <p:spPr bwMode="gray">
          <a:xfrm>
            <a:off x="486828" y="933302"/>
            <a:ext cx="4182795" cy="235519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bg2"/>
              </a:buClr>
            </a:pPr>
            <a:r>
              <a:rPr lang="fr-FR" sz="1800" b="1" dirty="0">
                <a:solidFill>
                  <a:schemeClr val="bg1"/>
                </a:solidFill>
                <a:highlight>
                  <a:srgbClr val="0000FF"/>
                </a:highlight>
              </a:rPr>
              <a:t>Carte d’identité de la formation </a:t>
            </a:r>
            <a:r>
              <a:rPr lang="fr-FR" sz="1800" b="1" dirty="0">
                <a:solidFill>
                  <a:schemeClr val="tx2"/>
                </a:solidFill>
                <a:cs typeface="Calibri" panose="020F0502020204030204" pitchFamily="34" charset="0"/>
              </a:rPr>
              <a:t>  </a:t>
            </a:r>
          </a:p>
          <a:p>
            <a:pPr algn="just">
              <a:buClr>
                <a:schemeClr val="tx2"/>
              </a:buClr>
            </a:pPr>
            <a:r>
              <a:rPr lang="fr-FR" sz="1300" b="1" dirty="0">
                <a:solidFill>
                  <a:schemeClr val="tx1"/>
                </a:solidFill>
              </a:rPr>
              <a:t>Vérifier en un coup d’œil </a:t>
            </a:r>
          </a:p>
          <a:p>
            <a:pPr marL="171450" indent="-171450" algn="just">
              <a:buClr>
                <a:schemeClr val="tx2"/>
              </a:buClr>
              <a:buFont typeface="Wingdings" panose="05000000000000000000" pitchFamily="2" charset="2"/>
              <a:buChar char="ü"/>
            </a:pPr>
            <a:r>
              <a:rPr lang="fr-FR" sz="1300" dirty="0">
                <a:solidFill>
                  <a:schemeClr val="tx1"/>
                </a:solidFill>
              </a:rPr>
              <a:t>le statut de l’établissement (public/privé en contrat avec l’État/privé), </a:t>
            </a:r>
          </a:p>
          <a:p>
            <a:pPr marL="171450" indent="-171450" algn="just">
              <a:buClr>
                <a:schemeClr val="tx2"/>
              </a:buClr>
              <a:buFont typeface="Wingdings" panose="05000000000000000000" pitchFamily="2" charset="2"/>
              <a:buChar char="ü"/>
            </a:pPr>
            <a:r>
              <a:rPr lang="fr-FR" sz="1300" dirty="0">
                <a:solidFill>
                  <a:schemeClr val="tx1"/>
                </a:solidFill>
              </a:rPr>
              <a:t>le caractère sélectif/non sélectif, la capacité d’accueil, </a:t>
            </a:r>
          </a:p>
          <a:p>
            <a:pPr marL="171450" indent="-171450" algn="just">
              <a:buClr>
                <a:schemeClr val="tx2"/>
              </a:buClr>
              <a:buFont typeface="Wingdings" panose="05000000000000000000" pitchFamily="2" charset="2"/>
              <a:buChar char="ü"/>
            </a:pPr>
            <a:r>
              <a:rPr lang="fr-FR" sz="1300" dirty="0">
                <a:solidFill>
                  <a:schemeClr val="tx1"/>
                </a:solidFill>
              </a:rPr>
              <a:t>le label MESRE </a:t>
            </a:r>
          </a:p>
          <a:p>
            <a:pPr marL="171450" indent="-171450" algn="just">
              <a:buClr>
                <a:schemeClr val="tx2"/>
              </a:buClr>
              <a:buFont typeface="Wingdings" panose="05000000000000000000" pitchFamily="2" charset="2"/>
              <a:buChar char="ü"/>
            </a:pPr>
            <a:r>
              <a:rPr lang="fr-FR" sz="1300" dirty="0">
                <a:solidFill>
                  <a:schemeClr val="tx1"/>
                </a:solidFill>
              </a:rPr>
              <a:t>ou encore l’éligibilité aux bourses et l’information sur les frais de scolarité, le règlement de la CVEC</a:t>
            </a:r>
          </a:p>
        </p:txBody>
      </p:sp>
      <p:sp>
        <p:nvSpPr>
          <p:cNvPr id="23" name="ZoneTexte 22"/>
          <p:cNvSpPr txBox="1"/>
          <p:nvPr/>
        </p:nvSpPr>
        <p:spPr>
          <a:xfrm>
            <a:off x="304790" y="3202724"/>
            <a:ext cx="6057961" cy="1000274"/>
          </a:xfrm>
          <a:prstGeom prst="rect">
            <a:avLst/>
          </a:prstGeom>
          <a:noFill/>
        </p:spPr>
        <p:txBody>
          <a:bodyPr wrap="square" rtlCol="0">
            <a:spAutoFit/>
          </a:bodyPr>
          <a:lstStyle/>
          <a:p>
            <a:pPr>
              <a:spcAft>
                <a:spcPts val="600"/>
              </a:spcAft>
            </a:pPr>
            <a:r>
              <a:rPr lang="fr-FR" b="1" dirty="0">
                <a:solidFill>
                  <a:schemeClr val="bg1"/>
                </a:solidFill>
                <a:highlight>
                  <a:srgbClr val="0000FF"/>
                </a:highlight>
              </a:rPr>
              <a:t>Les bons réflexes pour choisir un établissement </a:t>
            </a:r>
          </a:p>
          <a:p>
            <a:pPr algn="just"/>
            <a:r>
              <a:rPr lang="fr-FR" sz="1200" dirty="0"/>
              <a:t>Sur le </a:t>
            </a:r>
            <a:r>
              <a:rPr lang="fr-FR" sz="1200" b="1" dirty="0"/>
              <a:t>site parcoursup.gouv.fr </a:t>
            </a:r>
            <a:r>
              <a:rPr lang="fr-FR" sz="1200" dirty="0"/>
              <a:t>un livret </a:t>
            </a:r>
            <a:r>
              <a:rPr lang="fr-FR" sz="1200" b="1" dirty="0"/>
              <a:t>« Choisir sa formation </a:t>
            </a:r>
            <a:r>
              <a:rPr lang="fr-FR" sz="1200" b="1" dirty="0" err="1"/>
              <a:t>post-bac</a:t>
            </a:r>
            <a:r>
              <a:rPr lang="fr-FR" sz="1200" b="1" dirty="0"/>
              <a:t> : les bons réflexes » </a:t>
            </a:r>
            <a:r>
              <a:rPr lang="fr-FR" sz="1200" dirty="0"/>
              <a:t>aide les lycéens et parents à se repérer, à poser les bonnes questions pour choisir un établissement de formation</a:t>
            </a:r>
          </a:p>
        </p:txBody>
      </p:sp>
      <p:sp>
        <p:nvSpPr>
          <p:cNvPr id="16" name="Rectangle à coins arrondis 15"/>
          <p:cNvSpPr/>
          <p:nvPr/>
        </p:nvSpPr>
        <p:spPr>
          <a:xfrm>
            <a:off x="3390968" y="154606"/>
            <a:ext cx="550151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Choisir une formation sur Parcoursup ou hors Parcoursup :</a:t>
            </a:r>
            <a:br>
              <a:rPr lang="fr-FR" sz="1400" b="1" kern="0" dirty="0" smtClean="0">
                <a:solidFill>
                  <a:srgbClr val="000091"/>
                </a:solidFill>
                <a:latin typeface="Arial"/>
              </a:rPr>
            </a:br>
            <a:r>
              <a:rPr lang="fr-FR" sz="1400" b="1" kern="0" dirty="0" smtClean="0">
                <a:solidFill>
                  <a:srgbClr val="000091"/>
                </a:solidFill>
                <a:latin typeface="Arial"/>
              </a:rPr>
              <a:t>quelles questions se poser ? Quels éléments vérifier ?</a:t>
            </a:r>
            <a:endParaRPr lang="fr-FR" sz="1400" b="1" kern="0" dirty="0">
              <a:solidFill>
                <a:srgbClr val="000091"/>
              </a:solidFill>
              <a:latin typeface="Arial"/>
            </a:endParaRPr>
          </a:p>
        </p:txBody>
      </p:sp>
    </p:spTree>
    <p:extLst>
      <p:ext uri="{BB962C8B-B14F-4D97-AF65-F5344CB8AC3E}">
        <p14:creationId xmlns:p14="http://schemas.microsoft.com/office/powerpoint/2010/main" val="316521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453024" y="802292"/>
            <a:ext cx="8437558" cy="589186"/>
          </a:xfrm>
        </p:spPr>
        <p:txBody>
          <a:bodyPr/>
          <a:lstStyle/>
          <a:p>
            <a:pPr marL="0" indent="0" algn="l">
              <a:spcAft>
                <a:spcPts val="1800"/>
              </a:spcAft>
              <a:buNone/>
            </a:pPr>
            <a:r>
              <a:rPr lang="fr-FR" sz="1600" b="1" dirty="0"/>
              <a:t>Pour chaque formation, une fiche de présentation organisée en 6 rubriques clés, pour être plus claire, plus riche, plus transparente</a:t>
            </a:r>
          </a:p>
        </p:txBody>
      </p:sp>
      <p:sp>
        <p:nvSpPr>
          <p:cNvPr id="4" name="Espace réservé du texte 3"/>
          <p:cNvSpPr>
            <a:spLocks noGrp="1"/>
          </p:cNvSpPr>
          <p:nvPr>
            <p:ph type="body" sz="quarter" idx="4294967295"/>
          </p:nvPr>
        </p:nvSpPr>
        <p:spPr>
          <a:xfrm>
            <a:off x="289281" y="1380306"/>
            <a:ext cx="8477055" cy="3432280"/>
          </a:xfrm>
        </p:spPr>
        <p:txBody>
          <a:bodyPr/>
          <a:lstStyle/>
          <a:p>
            <a:pPr marL="171450" lvl="0" indent="-171450">
              <a:spcAft>
                <a:spcPts val="1200"/>
              </a:spcAft>
              <a:buClr>
                <a:schemeClr val="tx2"/>
              </a:buClr>
              <a:buFont typeface="Wingdings" panose="05000000000000000000" pitchFamily="2" charset="2"/>
              <a:buChar char="§"/>
            </a:pPr>
            <a:r>
              <a:rPr lang="fr-FR" sz="1200" b="1" dirty="0">
                <a:solidFill>
                  <a:schemeClr val="bg1"/>
                </a:solidFill>
                <a:highlight>
                  <a:srgbClr val="0000FF"/>
                </a:highlight>
              </a:rPr>
              <a:t>Découvrir la formation et ses caractéristiques</a:t>
            </a:r>
            <a:r>
              <a:rPr lang="fr-FR" sz="1300" b="1" dirty="0"/>
              <a:t> </a:t>
            </a:r>
            <a:r>
              <a:rPr lang="fr-FR" sz="1300" dirty="0">
                <a:solidFill>
                  <a:schemeClr val="tx1"/>
                </a:solidFill>
              </a:rPr>
              <a:t>: les contenus et l’organisation des enseignements, les dispositifs pédagogiques, les </a:t>
            </a:r>
            <a:r>
              <a:rPr lang="fr-FR" sz="1300" b="1" dirty="0">
                <a:solidFill>
                  <a:schemeClr val="tx1"/>
                </a:solidFill>
              </a:rPr>
              <a:t>frais de scolarité</a:t>
            </a:r>
            <a:r>
              <a:rPr lang="fr-FR" sz="1300" dirty="0">
                <a:solidFill>
                  <a:schemeClr val="tx1"/>
                </a:solidFill>
              </a:rPr>
              <a:t>, le règlement de la CVEC, les dates des journées portes ouvertes... </a:t>
            </a:r>
          </a:p>
          <a:p>
            <a:pPr marL="171450" lvl="0" indent="-171450">
              <a:spcAft>
                <a:spcPts val="1200"/>
              </a:spcAft>
              <a:buClr>
                <a:schemeClr val="tx2"/>
              </a:buClr>
              <a:buFont typeface="Wingdings" panose="05000000000000000000" pitchFamily="2" charset="2"/>
              <a:buChar char="§"/>
            </a:pPr>
            <a:r>
              <a:rPr lang="fr-FR" sz="1200" b="1" dirty="0">
                <a:solidFill>
                  <a:schemeClr val="bg1"/>
                </a:solidFill>
                <a:highlight>
                  <a:srgbClr val="0000FF"/>
                </a:highlight>
              </a:rPr>
              <a:t>Comprendre les critères d’analyse des candidatures</a:t>
            </a:r>
            <a:r>
              <a:rPr lang="fr-FR" sz="1300" dirty="0">
                <a:solidFill>
                  <a:schemeClr val="tx1"/>
                </a:solidFill>
              </a:rPr>
              <a:t> à travers la représentation visuelle des critères définis par les formations (résultats scolaires, compétences et savoir-faire, savoir-être, motivation et cohérence du projet, engagements….) avec leur degré d’importance, ainsi que des conseils pour formuler sa candidature </a:t>
            </a:r>
          </a:p>
          <a:p>
            <a:pPr marL="171450" lvl="0" indent="-171450">
              <a:spcAft>
                <a:spcPts val="1200"/>
              </a:spcAft>
              <a:buClr>
                <a:schemeClr val="tx2"/>
              </a:buClr>
              <a:buFont typeface="Wingdings" panose="05000000000000000000" pitchFamily="2" charset="2"/>
              <a:buChar char="§"/>
            </a:pPr>
            <a:r>
              <a:rPr lang="fr-FR" sz="1200" b="1" dirty="0">
                <a:solidFill>
                  <a:schemeClr val="bg1"/>
                </a:solidFill>
                <a:highlight>
                  <a:srgbClr val="0000FF"/>
                </a:highlight>
              </a:rPr>
              <a:t>Consulter les modalités de candidature</a:t>
            </a:r>
            <a:r>
              <a:rPr lang="fr-FR" sz="1300" dirty="0">
                <a:solidFill>
                  <a:schemeClr val="tx1"/>
                </a:solidFill>
              </a:rPr>
              <a:t> en particulier les conditions pour candidater, les modalités et calendrier des épreuves écrites/orales prévues par certaines formations sélectives et les éventuels frais associés</a:t>
            </a:r>
          </a:p>
          <a:p>
            <a:pPr marL="171450" indent="-171450">
              <a:spcAft>
                <a:spcPts val="1200"/>
              </a:spcAft>
              <a:buClr>
                <a:schemeClr val="tx2"/>
              </a:buClr>
              <a:buFont typeface="Wingdings" panose="05000000000000000000" pitchFamily="2" charset="2"/>
              <a:buChar char="§"/>
            </a:pPr>
            <a:r>
              <a:rPr lang="fr-FR" sz="1200" b="1" dirty="0">
                <a:solidFill>
                  <a:schemeClr val="bg1"/>
                </a:solidFill>
                <a:highlight>
                  <a:srgbClr val="0000FF"/>
                </a:highlight>
              </a:rPr>
              <a:t>Visualiser les chiffres d’accès à la formation </a:t>
            </a:r>
            <a:r>
              <a:rPr lang="fr-FR" sz="1300" b="1" dirty="0"/>
              <a:t> :</a:t>
            </a:r>
            <a:r>
              <a:rPr lang="fr-FR" sz="1300" b="1" dirty="0">
                <a:solidFill>
                  <a:schemeClr val="tx1"/>
                </a:solidFill>
              </a:rPr>
              <a:t>  </a:t>
            </a:r>
            <a:r>
              <a:rPr lang="fr-FR" sz="1300" dirty="0">
                <a:solidFill>
                  <a:schemeClr val="tx1"/>
                </a:solidFill>
              </a:rPr>
              <a:t>des données clés sur l’admission en 2025 et les possibilités d’accès  dans la formation pour les lycéens de terminale au cours des 3 dernières années</a:t>
            </a:r>
            <a:endParaRPr lang="fr-FR" sz="1300" i="1" dirty="0">
              <a:solidFill>
                <a:schemeClr val="tx1"/>
              </a:solidFill>
            </a:endParaRPr>
          </a:p>
          <a:p>
            <a:pPr marL="171450" indent="-171450">
              <a:spcAft>
                <a:spcPts val="1200"/>
              </a:spcAft>
              <a:buClr>
                <a:schemeClr val="tx2"/>
              </a:buClr>
              <a:buFont typeface="Wingdings" panose="05000000000000000000" pitchFamily="2" charset="2"/>
              <a:buChar char="§"/>
            </a:pPr>
            <a:r>
              <a:rPr lang="fr-FR" sz="1200" b="1" dirty="0">
                <a:solidFill>
                  <a:schemeClr val="bg1"/>
                </a:solidFill>
                <a:highlight>
                  <a:srgbClr val="0000FF"/>
                </a:highlight>
              </a:rPr>
              <a:t>Poursuivre ses études et connaitre les débouchés </a:t>
            </a:r>
            <a:r>
              <a:rPr lang="fr-FR" sz="1300" dirty="0">
                <a:solidFill>
                  <a:schemeClr val="tx1"/>
                </a:solidFill>
              </a:rPr>
              <a:t>: des informations sur les taux de réussite, les possibilités de poursuite d’études, les taux d’insertion et conditions de salaire des sortants de la formation</a:t>
            </a:r>
            <a:endParaRPr lang="fr-FR" sz="1400" b="1" i="1" dirty="0">
              <a:solidFill>
                <a:srgbClr val="FF0000"/>
              </a:solidFill>
              <a:highlight>
                <a:srgbClr val="0000FF"/>
              </a:highlight>
            </a:endParaRPr>
          </a:p>
          <a:p>
            <a:pPr marL="171450" indent="-171450">
              <a:spcAft>
                <a:spcPts val="1200"/>
              </a:spcAft>
              <a:buClr>
                <a:schemeClr val="tx2"/>
              </a:buClr>
              <a:buFont typeface="Wingdings" panose="05000000000000000000" pitchFamily="2" charset="2"/>
              <a:buChar char="§"/>
            </a:pPr>
            <a:r>
              <a:rPr lang="fr-FR" sz="1200" b="1" dirty="0">
                <a:solidFill>
                  <a:schemeClr val="bg1"/>
                </a:solidFill>
                <a:highlight>
                  <a:srgbClr val="0000FF"/>
                </a:highlight>
              </a:rPr>
              <a:t>Contacter et échanger avec l’établissement </a:t>
            </a:r>
            <a:r>
              <a:rPr lang="fr-FR" sz="1300" dirty="0">
                <a:solidFill>
                  <a:schemeClr val="tx1"/>
                </a:solidFill>
              </a:rPr>
              <a:t> : contacts de référents de la formation, notamment le référent handicap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tx1"/>
                </a:solidFill>
              </a:rPr>
              <a:pPr/>
              <a:t>17</a:t>
            </a:fld>
            <a:endParaRPr lang="fr-FR" dirty="0">
              <a:solidFill>
                <a:schemeClr val="tx1"/>
              </a:solidFill>
            </a:endParaRPr>
          </a:p>
        </p:txBody>
      </p:sp>
      <p:sp>
        <p:nvSpPr>
          <p:cNvPr id="5" name="Rectangle à coins arrondis 4"/>
          <p:cNvSpPr/>
          <p:nvPr/>
        </p:nvSpPr>
        <p:spPr>
          <a:xfrm>
            <a:off x="3147393" y="180000"/>
            <a:ext cx="5744816" cy="41818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La fiche de formation : tout savoir sur une formation</a:t>
            </a:r>
          </a:p>
        </p:txBody>
      </p:sp>
    </p:spTree>
    <p:extLst>
      <p:ext uri="{BB962C8B-B14F-4D97-AF65-F5344CB8AC3E}">
        <p14:creationId xmlns:p14="http://schemas.microsoft.com/office/powerpoint/2010/main" val="2204785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4071" y="895068"/>
            <a:ext cx="8289928" cy="668490"/>
          </a:xfrm>
        </p:spPr>
        <p:txBody>
          <a:bodyPr/>
          <a:lstStyle/>
          <a:p>
            <a:r>
              <a:rPr lang="fr-FR" sz="1800" dirty="0"/>
              <a:t>Les modalités d’examen affichés pour chaque formation</a:t>
            </a:r>
          </a:p>
        </p:txBody>
      </p:sp>
      <p:sp>
        <p:nvSpPr>
          <p:cNvPr id="3" name="Espace réservé du contenu 2"/>
          <p:cNvSpPr>
            <a:spLocks noGrp="1"/>
          </p:cNvSpPr>
          <p:nvPr>
            <p:ph sz="quarter" idx="4294967295"/>
          </p:nvPr>
        </p:nvSpPr>
        <p:spPr>
          <a:xfrm>
            <a:off x="494071" y="1275606"/>
            <a:ext cx="8289928" cy="3240360"/>
          </a:xfrm>
        </p:spPr>
        <p:txBody>
          <a:bodyPr/>
          <a:lstStyle/>
          <a:p>
            <a:endParaRPr lang="fr-FR" sz="500" b="1" dirty="0"/>
          </a:p>
          <a:p>
            <a:r>
              <a:rPr lang="fr-FR" sz="1400" b="1" dirty="0">
                <a:solidFill>
                  <a:schemeClr val="bg1"/>
                </a:solidFill>
                <a:highlight>
                  <a:srgbClr val="0000FF"/>
                </a:highlight>
              </a:rPr>
              <a:t>Dans les formations sélectives (classes prépa, BUT, BTS, écoles, </a:t>
            </a:r>
            <a:r>
              <a:rPr lang="fr-FR" sz="1400" b="1" dirty="0" smtClean="0">
                <a:solidFill>
                  <a:schemeClr val="bg1"/>
                </a:solidFill>
                <a:highlight>
                  <a:srgbClr val="0000FF"/>
                </a:highlight>
              </a:rPr>
              <a:t>IFSI, etc.)</a:t>
            </a:r>
            <a:endParaRPr lang="fr-FR" sz="1400" b="1" dirty="0">
              <a:solidFill>
                <a:schemeClr val="bg1"/>
              </a:solidFill>
              <a:highlight>
                <a:srgbClr val="0000FF"/>
              </a:highlight>
            </a:endParaRPr>
          </a:p>
          <a:p>
            <a:r>
              <a:rPr lang="fr-FR" sz="1400" dirty="0">
                <a:solidFill>
                  <a:schemeClr val="tx1"/>
                </a:solidFill>
              </a:rPr>
              <a:t>L’admission se fait sur dossier et, dans certains cas, en ayant recours, en plus ou en lieu et place du dossier, à des épreuves écrites et/ou orales dont le calendrier et les modalités sont affichés aux candidats (rubrique « consulter les modalités de candidature </a:t>
            </a:r>
            <a:r>
              <a:rPr lang="fr-FR" sz="1400" dirty="0" smtClean="0">
                <a:solidFill>
                  <a:schemeClr val="tx1"/>
                </a:solidFill>
              </a:rPr>
              <a:t>»).</a:t>
            </a:r>
            <a:endParaRPr lang="fr-FR" sz="1400" dirty="0">
              <a:solidFill>
                <a:schemeClr val="tx1"/>
              </a:solidFill>
            </a:endParaRPr>
          </a:p>
          <a:p>
            <a:endParaRPr lang="fr-FR" sz="500" dirty="0"/>
          </a:p>
          <a:p>
            <a:r>
              <a:rPr lang="fr-FR" sz="1400" b="1" dirty="0">
                <a:solidFill>
                  <a:schemeClr val="bg1"/>
                </a:solidFill>
                <a:highlight>
                  <a:srgbClr val="0000FF"/>
                </a:highlight>
              </a:rPr>
              <a:t>Dans les formations non sélectives (licences, LPE et PASS)</a:t>
            </a:r>
          </a:p>
          <a:p>
            <a:pPr algn="just"/>
            <a:r>
              <a:rPr lang="fr-FR" sz="1400" dirty="0">
                <a:solidFill>
                  <a:schemeClr val="tx1"/>
                </a:solidFill>
              </a:rPr>
              <a:t>Un lycéen peut </a:t>
            </a:r>
            <a:r>
              <a:rPr lang="fr-FR" sz="1400" b="1" dirty="0">
                <a:solidFill>
                  <a:schemeClr val="tx1"/>
                </a:solidFill>
              </a:rPr>
              <a:t>accéder à la licence de son choix à l’université, dans la limite des capacités d’accueil : </a:t>
            </a:r>
            <a:r>
              <a:rPr lang="fr-FR" sz="1400" dirty="0">
                <a:solidFill>
                  <a:schemeClr val="tx1"/>
                </a:solidFill>
              </a:rPr>
              <a:t>si le nombre de vœux reçus est supérieur au nombre de places disponibles, la commission d’examen des vœux étudie les dossiers et vérifie leur adéquation avec la formation demandée afin de les </a:t>
            </a:r>
            <a:r>
              <a:rPr lang="fr-FR" sz="1400" dirty="0" smtClean="0">
                <a:solidFill>
                  <a:schemeClr val="tx1"/>
                </a:solidFill>
              </a:rPr>
              <a:t>classer.</a:t>
            </a:r>
            <a:endParaRPr lang="fr-FR" sz="1400" dirty="0">
              <a:solidFill>
                <a:schemeClr val="tx1"/>
              </a:solidFill>
            </a:endParaRPr>
          </a:p>
          <a:p>
            <a:r>
              <a:rPr lang="fr-FR" sz="1400" dirty="0">
                <a:solidFill>
                  <a:schemeClr val="tx1"/>
                </a:solidFill>
              </a:rPr>
              <a:t>L’université peut conditionner l'admission (réponse « oui-si ») d’un candidat au suivi d’un dispositif de réussite (remise à niveau, </a:t>
            </a:r>
            <a:r>
              <a:rPr lang="fr-FR" sz="1400" dirty="0" smtClean="0">
                <a:solidFill>
                  <a:schemeClr val="tx1"/>
                </a:solidFill>
              </a:rPr>
              <a:t>tutorat, etc.) </a:t>
            </a:r>
            <a:r>
              <a:rPr lang="fr-FR" sz="1400" dirty="0">
                <a:solidFill>
                  <a:schemeClr val="tx1"/>
                </a:solidFill>
              </a:rPr>
              <a:t>afin de l’aider et de favoriser sa </a:t>
            </a:r>
            <a:r>
              <a:rPr lang="fr-FR" sz="1400" dirty="0" smtClean="0">
                <a:solidFill>
                  <a:schemeClr val="tx1"/>
                </a:solidFill>
              </a:rPr>
              <a:t>réussite.</a:t>
            </a:r>
            <a:endParaRPr lang="fr-FR" sz="1400" dirty="0">
              <a:solidFill>
                <a:schemeClr val="tx1"/>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18</a:t>
            </a:fld>
            <a:endParaRPr lang="fr-FR" dirty="0">
              <a:solidFill>
                <a:schemeClr val="tx1"/>
              </a:solidFill>
            </a:endParaRPr>
          </a:p>
        </p:txBody>
      </p:sp>
      <p:sp>
        <p:nvSpPr>
          <p:cNvPr id="7" name="Rectangle à coins arrondis 6"/>
          <p:cNvSpPr/>
          <p:nvPr/>
        </p:nvSpPr>
        <p:spPr>
          <a:xfrm>
            <a:off x="3300248" y="87534"/>
            <a:ext cx="5552205"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Comment les formations examinent les candidatures ?</a:t>
            </a:r>
          </a:p>
        </p:txBody>
      </p:sp>
    </p:spTree>
    <p:extLst>
      <p:ext uri="{BB962C8B-B14F-4D97-AF65-F5344CB8AC3E}">
        <p14:creationId xmlns:p14="http://schemas.microsoft.com/office/powerpoint/2010/main" val="1633428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19</a:t>
            </a:fld>
            <a:endParaRPr lang="fr-FR" dirty="0">
              <a:solidFill>
                <a:schemeClr val="tx1"/>
              </a:solidFill>
            </a:endParaRPr>
          </a:p>
        </p:txBody>
      </p:sp>
      <p:sp>
        <p:nvSpPr>
          <p:cNvPr id="7" name="Titre 1"/>
          <p:cNvSpPr>
            <a:spLocks noGrp="1"/>
          </p:cNvSpPr>
          <p:nvPr>
            <p:ph type="title"/>
          </p:nvPr>
        </p:nvSpPr>
        <p:spPr>
          <a:xfrm>
            <a:off x="4691569" y="938464"/>
            <a:ext cx="4003540" cy="3649509"/>
          </a:xfrm>
        </p:spPr>
        <p:txBody>
          <a:bodyPr/>
          <a:lstStyle/>
          <a:p>
            <a:r>
              <a:rPr lang="fr-FR" sz="1400" b="0" dirty="0">
                <a:latin typeface="+mn-lt"/>
              </a:rPr>
              <a:t>&gt;&gt; une rubrique dédiée aux </a:t>
            </a:r>
            <a:r>
              <a:rPr lang="fr-FR" sz="1400" b="0" dirty="0">
                <a:solidFill>
                  <a:srgbClr val="FF0000"/>
                </a:solidFill>
                <a:latin typeface="+mn-lt"/>
              </a:rPr>
              <a:t>critères d’analyse des candidatures</a:t>
            </a:r>
            <a:r>
              <a:rPr lang="fr-FR" sz="1400" b="0" dirty="0">
                <a:latin typeface="+mn-lt"/>
              </a:rPr>
              <a:t> avec une présentation globale et détaillée</a:t>
            </a:r>
            <a:br>
              <a:rPr lang="fr-FR" sz="1400" b="0" dirty="0">
                <a:latin typeface="+mn-lt"/>
              </a:rPr>
            </a:br>
            <a:r>
              <a:rPr lang="fr-FR" sz="1400" b="0" dirty="0">
                <a:latin typeface="+mn-lt"/>
              </a:rPr>
              <a:t/>
            </a:r>
            <a:br>
              <a:rPr lang="fr-FR" sz="1400" b="0" dirty="0">
                <a:latin typeface="+mn-lt"/>
              </a:rPr>
            </a:br>
            <a:r>
              <a:rPr lang="fr-FR" sz="1400" b="0" dirty="0">
                <a:latin typeface="+mn-lt"/>
              </a:rPr>
              <a:t/>
            </a:r>
            <a:br>
              <a:rPr lang="fr-FR" sz="1400" b="0" dirty="0">
                <a:latin typeface="+mn-lt"/>
              </a:rPr>
            </a:br>
            <a:r>
              <a:rPr lang="fr-FR" sz="1400" b="0" dirty="0">
                <a:latin typeface="+mn-lt"/>
              </a:rPr>
              <a:t/>
            </a:r>
            <a:br>
              <a:rPr lang="fr-FR" sz="1400" b="0" dirty="0">
                <a:latin typeface="+mn-lt"/>
              </a:rPr>
            </a:br>
            <a:r>
              <a:rPr lang="fr-FR" sz="1400" b="0" dirty="0">
                <a:latin typeface="+mn-lt"/>
              </a:rPr>
              <a:t>&gt;&gt; la rubrique</a:t>
            </a:r>
            <a:r>
              <a:rPr lang="fr-FR" sz="1400" b="0" dirty="0">
                <a:solidFill>
                  <a:schemeClr val="tx2"/>
                </a:solidFill>
                <a:latin typeface="+mn-lt"/>
              </a:rPr>
              <a:t> « </a:t>
            </a:r>
            <a:r>
              <a:rPr lang="fr-FR" sz="1400" b="0" dirty="0">
                <a:solidFill>
                  <a:srgbClr val="FF0000"/>
                </a:solidFill>
                <a:latin typeface="+mn-lt"/>
              </a:rPr>
              <a:t>Conseils </a:t>
            </a:r>
            <a:r>
              <a:rPr lang="fr-FR" sz="1400" b="0" dirty="0">
                <a:solidFill>
                  <a:schemeClr val="tx2"/>
                </a:solidFill>
                <a:latin typeface="+mn-lt"/>
              </a:rPr>
              <a:t>» </a:t>
            </a:r>
            <a:r>
              <a:rPr lang="fr-FR" sz="1400" b="0" dirty="0">
                <a:latin typeface="+mn-lt"/>
              </a:rPr>
              <a:t>pour faire passer des messages aux candidats </a:t>
            </a:r>
            <a:br>
              <a:rPr lang="fr-FR" sz="1400" b="0" dirty="0">
                <a:latin typeface="+mn-lt"/>
              </a:rPr>
            </a:br>
            <a:r>
              <a:rPr lang="fr-FR" sz="1400" b="0" dirty="0">
                <a:latin typeface="+mn-lt"/>
              </a:rPr>
              <a:t/>
            </a:r>
            <a:br>
              <a:rPr lang="fr-FR" sz="1400" b="0" dirty="0">
                <a:latin typeface="+mn-lt"/>
              </a:rPr>
            </a:br>
            <a:r>
              <a:rPr lang="fr-FR" sz="1400" b="0" dirty="0">
                <a:latin typeface="+mn-lt"/>
              </a:rPr>
              <a:t/>
            </a:r>
            <a:br>
              <a:rPr lang="fr-FR" sz="1400" b="0" dirty="0">
                <a:latin typeface="+mn-lt"/>
              </a:rPr>
            </a:br>
            <a:r>
              <a:rPr lang="fr-FR" sz="1400" b="0" dirty="0">
                <a:latin typeface="+mn-lt"/>
              </a:rPr>
              <a:t/>
            </a:r>
            <a:br>
              <a:rPr lang="fr-FR" sz="1400" b="0" dirty="0">
                <a:latin typeface="+mn-lt"/>
              </a:rPr>
            </a:br>
            <a:r>
              <a:rPr lang="fr-FR" sz="1400" b="0" dirty="0">
                <a:latin typeface="+mn-lt"/>
              </a:rPr>
              <a:t>&gt;&gt; Des </a:t>
            </a:r>
            <a:r>
              <a:rPr lang="fr-FR" sz="1400" b="0" dirty="0">
                <a:solidFill>
                  <a:srgbClr val="FF0000"/>
                </a:solidFill>
                <a:latin typeface="+mn-lt"/>
              </a:rPr>
              <a:t>rapports d’analyse des candidatures </a:t>
            </a:r>
            <a:r>
              <a:rPr lang="fr-FR" sz="1400" b="0" dirty="0">
                <a:latin typeface="+mn-lt"/>
              </a:rPr>
              <a:t>de l’année riches en données pour réfléchir </a:t>
            </a:r>
            <a:r>
              <a:rPr lang="fr-FR" sz="1400" dirty="0">
                <a:latin typeface="Marianne Light" panose="02000000000000000000" pitchFamily="2" charset="0"/>
              </a:rPr>
              <a:t/>
            </a:r>
            <a:br>
              <a:rPr lang="fr-FR" sz="1400" dirty="0">
                <a:latin typeface="Marianne Light" panose="02000000000000000000" pitchFamily="2" charset="0"/>
              </a:rPr>
            </a:br>
            <a:r>
              <a:rPr lang="fr-FR" sz="1400" dirty="0"/>
              <a:t/>
            </a:r>
            <a:br>
              <a:rPr lang="fr-FR" sz="1400" dirty="0"/>
            </a:br>
            <a:r>
              <a:rPr lang="fr-FR" sz="1400" dirty="0"/>
              <a:t/>
            </a:r>
            <a:br>
              <a:rPr lang="fr-FR" sz="1400" dirty="0"/>
            </a:br>
            <a:r>
              <a:rPr lang="fr-FR" sz="1400" dirty="0"/>
              <a:t/>
            </a:r>
            <a:br>
              <a:rPr lang="fr-FR" sz="1400" dirty="0"/>
            </a:br>
            <a:r>
              <a:rPr lang="fr-FR" sz="1400" dirty="0"/>
              <a:t/>
            </a:r>
            <a:br>
              <a:rPr lang="fr-FR" sz="1400" dirty="0"/>
            </a:br>
            <a:endParaRPr lang="fr-FR" sz="1400" b="0" dirty="0"/>
          </a:p>
        </p:txBody>
      </p:sp>
      <p:pic>
        <p:nvPicPr>
          <p:cNvPr id="2" name="Image 1">
            <a:extLst>
              <a:ext uri="{FF2B5EF4-FFF2-40B4-BE49-F238E27FC236}">
                <a16:creationId xmlns:a16="http://schemas.microsoft.com/office/drawing/2014/main" id="{031D50A2-A3BB-4FC4-9E08-8D973822F6DE}"/>
              </a:ext>
            </a:extLst>
          </p:cNvPr>
          <p:cNvPicPr>
            <a:picLocks noChangeAspect="1"/>
          </p:cNvPicPr>
          <p:nvPr/>
        </p:nvPicPr>
        <p:blipFill>
          <a:blip r:embed="rId2"/>
          <a:stretch>
            <a:fillRect/>
          </a:stretch>
        </p:blipFill>
        <p:spPr>
          <a:xfrm>
            <a:off x="408172" y="853827"/>
            <a:ext cx="4114311" cy="4011910"/>
          </a:xfrm>
          <a:prstGeom prst="rect">
            <a:avLst/>
          </a:prstGeom>
        </p:spPr>
      </p:pic>
      <p:sp>
        <p:nvSpPr>
          <p:cNvPr id="3" name="Rectangle 2"/>
          <p:cNvSpPr/>
          <p:nvPr/>
        </p:nvSpPr>
        <p:spPr>
          <a:xfrm>
            <a:off x="1043608" y="853827"/>
            <a:ext cx="720080" cy="709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2399124" y="2571750"/>
            <a:ext cx="2028860" cy="1152128"/>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408172" y="3939902"/>
            <a:ext cx="2939692" cy="21602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3F987547-D371-49CE-9237-194736E05A8E}"/>
              </a:ext>
            </a:extLst>
          </p:cNvPr>
          <p:cNvSpPr txBox="1"/>
          <p:nvPr/>
        </p:nvSpPr>
        <p:spPr>
          <a:xfrm>
            <a:off x="4621519" y="3678582"/>
            <a:ext cx="3866178" cy="692497"/>
          </a:xfrm>
          <a:prstGeom prst="rect">
            <a:avLst/>
          </a:prstGeom>
          <a:noFill/>
          <a:ln>
            <a:solidFill>
              <a:schemeClr val="bg2"/>
            </a:solidFill>
          </a:ln>
        </p:spPr>
        <p:txBody>
          <a:bodyPr wrap="square">
            <a:spAutoFit/>
          </a:bodyPr>
          <a:lstStyle/>
          <a:p>
            <a:r>
              <a:rPr lang="fr-FR" sz="1300" b="1" dirty="0">
                <a:solidFill>
                  <a:srgbClr val="FF0000"/>
                </a:solidFill>
                <a:latin typeface="Arial" panose="020B0604020202020204" pitchFamily="34" charset="0"/>
                <a:cs typeface="Arial" panose="020B0604020202020204" pitchFamily="34" charset="0"/>
              </a:rPr>
              <a:t>Nouveauté en 2026 </a:t>
            </a:r>
            <a:r>
              <a:rPr lang="fr-FR" sz="1300" dirty="0">
                <a:latin typeface="Arial" panose="020B0604020202020204" pitchFamily="34" charset="0"/>
                <a:cs typeface="Arial" panose="020B0604020202020204" pitchFamily="34" charset="0"/>
              </a:rPr>
              <a:t/>
            </a:r>
            <a:br>
              <a:rPr lang="fr-FR" sz="1300" dirty="0">
                <a:latin typeface="Arial" panose="020B0604020202020204" pitchFamily="34" charset="0"/>
                <a:cs typeface="Arial" panose="020B0604020202020204" pitchFamily="34" charset="0"/>
              </a:rPr>
            </a:br>
            <a:r>
              <a:rPr lang="fr-FR" sz="1300" dirty="0" smtClean="0">
                <a:latin typeface="Arial" panose="020B0604020202020204" pitchFamily="34" charset="0"/>
                <a:cs typeface="Arial" panose="020B0604020202020204" pitchFamily="34" charset="0"/>
              </a:rPr>
              <a:t>Des</a:t>
            </a:r>
            <a:r>
              <a:rPr lang="fr-FR" sz="1300" b="1" dirty="0" smtClean="0">
                <a:latin typeface="Arial" panose="020B0604020202020204" pitchFamily="34" charset="0"/>
                <a:cs typeface="Arial" panose="020B0604020202020204" pitchFamily="34" charset="0"/>
              </a:rPr>
              <a:t> </a:t>
            </a:r>
            <a:r>
              <a:rPr lang="fr-FR" sz="1300" u="sng" dirty="0">
                <a:uFill>
                  <a:solidFill>
                    <a:schemeClr val="accent2"/>
                  </a:solidFill>
                </a:uFill>
                <a:latin typeface="Arial" panose="020B0604020202020204" pitchFamily="34" charset="0"/>
                <a:cs typeface="Arial" panose="020B0604020202020204" pitchFamily="34" charset="0"/>
              </a:rPr>
              <a:t>rapports d’analyse des candidatures </a:t>
            </a:r>
            <a:r>
              <a:rPr lang="fr-FR" sz="1300" dirty="0">
                <a:latin typeface="Arial" panose="020B0604020202020204" pitchFamily="34" charset="0"/>
                <a:cs typeface="Arial" panose="020B0604020202020204" pitchFamily="34" charset="0"/>
              </a:rPr>
              <a:t>de l’année précédente plus riches en données </a:t>
            </a:r>
          </a:p>
        </p:txBody>
      </p:sp>
      <p:sp>
        <p:nvSpPr>
          <p:cNvPr id="11" name="Rectangle à coins arrondis 10"/>
          <p:cNvSpPr/>
          <p:nvPr/>
        </p:nvSpPr>
        <p:spPr>
          <a:xfrm>
            <a:off x="3824929" y="161909"/>
            <a:ext cx="4941407" cy="496391"/>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smtClean="0">
                <a:solidFill>
                  <a:srgbClr val="000091"/>
                </a:solidFill>
                <a:latin typeface="Arial"/>
              </a:rPr>
              <a:t>Assurer la visibilité des critères de candidatures</a:t>
            </a:r>
            <a:endParaRPr lang="fr-FR" sz="1600" b="1" kern="0" dirty="0">
              <a:solidFill>
                <a:srgbClr val="000091"/>
              </a:solidFill>
              <a:latin typeface="Arial"/>
            </a:endParaRPr>
          </a:p>
        </p:txBody>
      </p:sp>
    </p:spTree>
    <p:extLst>
      <p:ext uri="{BB962C8B-B14F-4D97-AF65-F5344CB8AC3E}">
        <p14:creationId xmlns:p14="http://schemas.microsoft.com/office/powerpoint/2010/main" val="238566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19622"/>
          </a:xfrm>
        </p:spPr>
        <p:txBody>
          <a:bodyPr/>
          <a:lstStyle/>
          <a:p>
            <a:r>
              <a:rPr lang="fr-FR" dirty="0"/>
              <a:t>Sommaire</a:t>
            </a:r>
            <a:br>
              <a:rPr lang="fr-FR" dirty="0"/>
            </a:br>
            <a:r>
              <a:rPr lang="fr-FR" dirty="0"/>
              <a:t> </a:t>
            </a:r>
          </a:p>
        </p:txBody>
      </p:sp>
      <p:sp>
        <p:nvSpPr>
          <p:cNvPr id="7" name="Espace réservé du numéro de diapositive 6"/>
          <p:cNvSpPr>
            <a:spLocks noGrp="1"/>
          </p:cNvSpPr>
          <p:nvPr>
            <p:ph type="sldNum" sz="quarter" idx="12"/>
          </p:nvPr>
        </p:nvSpPr>
        <p:spPr/>
        <p:txBody>
          <a:bodyPr/>
          <a:lstStyle/>
          <a:p>
            <a:fld id="{733122C9-A0B9-462F-8757-0847AD287B63}" type="slidenum">
              <a:rPr lang="fr-FR" smtClean="0">
                <a:solidFill>
                  <a:schemeClr val="tx1"/>
                </a:solidFill>
              </a:rPr>
              <a:pPr/>
              <a:t>2</a:t>
            </a:fld>
            <a:endParaRPr lang="fr-FR" dirty="0">
              <a:solidFill>
                <a:schemeClr val="tx1"/>
              </a:solidFill>
            </a:endParaRPr>
          </a:p>
        </p:txBody>
      </p:sp>
      <p:sp>
        <p:nvSpPr>
          <p:cNvPr id="8" name="ZoneTexte 7"/>
          <p:cNvSpPr txBox="1"/>
          <p:nvPr/>
        </p:nvSpPr>
        <p:spPr>
          <a:xfrm>
            <a:off x="260455" y="1159811"/>
            <a:ext cx="8236773" cy="3434786"/>
          </a:xfrm>
          <a:prstGeom prst="rect">
            <a:avLst/>
          </a:prstGeom>
          <a:noFill/>
        </p:spPr>
        <p:txBody>
          <a:bodyPr wrap="square" lIns="91440" tIns="45720" rIns="91440" bIns="45720" rtlCol="0" anchor="t">
            <a:spAutoFit/>
          </a:bodyPr>
          <a:lstStyle/>
          <a:p>
            <a:pPr marL="177800" indent="-177800" defTabSz="457200">
              <a:spcBef>
                <a:spcPct val="20000"/>
              </a:spcBef>
              <a:spcAft>
                <a:spcPts val="600"/>
              </a:spcAft>
              <a:buClr>
                <a:srgbClr val="FF0000"/>
              </a:buClr>
              <a:buSzPct val="100000"/>
              <a:buFont typeface="Lucida Grande"/>
              <a:buChar char="&gt;"/>
            </a:pPr>
            <a:endParaRPr lang="fr-FR" sz="800" b="1" dirty="0">
              <a:solidFill>
                <a:srgbClr val="0C5076"/>
              </a:solidFill>
            </a:endParaRPr>
          </a:p>
          <a:p>
            <a:pPr marL="177800" indent="-177800" defTabSz="457200">
              <a:spcBef>
                <a:spcPct val="20000"/>
              </a:spcBef>
              <a:spcAft>
                <a:spcPts val="600"/>
              </a:spcAft>
              <a:buClr>
                <a:srgbClr val="FF0000"/>
              </a:buClr>
              <a:buSzPct val="100000"/>
              <a:buFont typeface="Lucida Grande"/>
              <a:buChar char="&gt;"/>
            </a:pPr>
            <a:r>
              <a:rPr lang="fr-FR" dirty="0">
                <a:solidFill>
                  <a:schemeClr val="tx2"/>
                </a:solidFill>
              </a:rPr>
              <a:t>Les engagements de Parcoursup, facilitateur de votre accès au supérieur</a:t>
            </a:r>
          </a:p>
          <a:p>
            <a:pPr marL="177800" indent="-177800" defTabSz="457200">
              <a:spcBef>
                <a:spcPct val="20000"/>
              </a:spcBef>
              <a:spcAft>
                <a:spcPts val="600"/>
              </a:spcAft>
              <a:buClr>
                <a:srgbClr val="FF0000"/>
              </a:buClr>
              <a:buSzPct val="100000"/>
              <a:buFont typeface="Lucida Grande"/>
              <a:buChar char="&gt;"/>
            </a:pPr>
            <a:r>
              <a:rPr lang="fr-FR" dirty="0">
                <a:solidFill>
                  <a:schemeClr val="tx2"/>
                </a:solidFill>
              </a:rPr>
              <a:t>Le calendrier Parcoursup 2026 en 3 étapes</a:t>
            </a:r>
            <a:endParaRPr lang="fr-FR" dirty="0">
              <a:solidFill>
                <a:schemeClr val="tx2"/>
              </a:solidFill>
              <a:cs typeface="Arial"/>
            </a:endParaRPr>
          </a:p>
          <a:p>
            <a:pPr marL="177800" indent="-177800" defTabSz="457200">
              <a:spcBef>
                <a:spcPct val="20000"/>
              </a:spcBef>
              <a:spcAft>
                <a:spcPts val="600"/>
              </a:spcAft>
              <a:buClr>
                <a:srgbClr val="FF0000"/>
              </a:buClr>
              <a:buSzPct val="100000"/>
              <a:buFont typeface="Lucida Grande"/>
              <a:buChar char="&gt;"/>
            </a:pPr>
            <a:r>
              <a:rPr lang="fr-FR" u="sng" dirty="0">
                <a:solidFill>
                  <a:schemeClr val="tx2"/>
                </a:solidFill>
              </a:rPr>
              <a:t>Étape 1 </a:t>
            </a:r>
            <a:r>
              <a:rPr lang="fr-FR" dirty="0">
                <a:solidFill>
                  <a:schemeClr val="tx2"/>
                </a:solidFill>
              </a:rPr>
              <a:t>: des outils pour vous aider à élaborer votre projet d’orientation</a:t>
            </a:r>
          </a:p>
          <a:p>
            <a:pPr marL="177800" indent="-177800" defTabSz="457200">
              <a:spcBef>
                <a:spcPct val="20000"/>
              </a:spcBef>
              <a:spcAft>
                <a:spcPts val="600"/>
              </a:spcAft>
              <a:buClr>
                <a:srgbClr val="FF0000"/>
              </a:buClr>
              <a:buSzPct val="100000"/>
              <a:buFont typeface="Lucida Grande"/>
              <a:buChar char="&gt;"/>
            </a:pPr>
            <a:r>
              <a:rPr lang="fr-FR" u="sng" dirty="0">
                <a:solidFill>
                  <a:schemeClr val="tx2"/>
                </a:solidFill>
              </a:rPr>
              <a:t>Étape 2 </a:t>
            </a:r>
            <a:r>
              <a:rPr lang="fr-FR" dirty="0">
                <a:solidFill>
                  <a:schemeClr val="tx2"/>
                </a:solidFill>
              </a:rPr>
              <a:t>: s’inscrire, formuler ses vœux et finaliser son dossier</a:t>
            </a:r>
          </a:p>
          <a:p>
            <a:pPr marL="177800" indent="-177800" defTabSz="457200">
              <a:spcBef>
                <a:spcPct val="20000"/>
              </a:spcBef>
              <a:spcAft>
                <a:spcPts val="600"/>
              </a:spcAft>
              <a:buClr>
                <a:srgbClr val="FF0000"/>
              </a:buClr>
              <a:buSzPct val="100000"/>
              <a:buFont typeface="Lucida Grande"/>
              <a:buChar char="&gt;"/>
            </a:pPr>
            <a:r>
              <a:rPr lang="fr-FR" dirty="0">
                <a:solidFill>
                  <a:schemeClr val="tx2"/>
                </a:solidFill>
              </a:rPr>
              <a:t>L’analyse des candidatures par les enseignants des formations </a:t>
            </a:r>
            <a:r>
              <a:rPr lang="fr-FR" dirty="0" err="1">
                <a:solidFill>
                  <a:schemeClr val="tx2"/>
                </a:solidFill>
              </a:rPr>
              <a:t>post-bac</a:t>
            </a:r>
            <a:endParaRPr lang="fr-FR" dirty="0">
              <a:solidFill>
                <a:schemeClr val="tx2"/>
              </a:solidFill>
            </a:endParaRPr>
          </a:p>
          <a:p>
            <a:pPr marL="177800" indent="-177800" defTabSz="457200">
              <a:spcBef>
                <a:spcPct val="20000"/>
              </a:spcBef>
              <a:spcAft>
                <a:spcPts val="600"/>
              </a:spcAft>
              <a:buClr>
                <a:srgbClr val="FF0000"/>
              </a:buClr>
              <a:buSzPct val="100000"/>
              <a:buFont typeface="Lucida Grande"/>
              <a:buChar char="&gt;"/>
            </a:pPr>
            <a:r>
              <a:rPr lang="fr-FR" u="sng" dirty="0">
                <a:solidFill>
                  <a:schemeClr val="tx2"/>
                </a:solidFill>
              </a:rPr>
              <a:t>Étape 3 </a:t>
            </a:r>
            <a:r>
              <a:rPr lang="fr-FR" dirty="0">
                <a:solidFill>
                  <a:schemeClr val="tx2"/>
                </a:solidFill>
              </a:rPr>
              <a:t>: consulter les réponses des formations et faire ses choix</a:t>
            </a:r>
          </a:p>
          <a:p>
            <a:pPr marL="177800" indent="-177800" defTabSz="457200">
              <a:spcBef>
                <a:spcPct val="20000"/>
              </a:spcBef>
              <a:spcAft>
                <a:spcPts val="600"/>
              </a:spcAft>
              <a:buClr>
                <a:srgbClr val="FF0000"/>
              </a:buClr>
              <a:buSzPct val="100000"/>
              <a:buFont typeface="Lucida Grande"/>
              <a:buChar char="&gt;"/>
            </a:pPr>
            <a:r>
              <a:rPr lang="fr-FR" dirty="0">
                <a:solidFill>
                  <a:schemeClr val="tx2"/>
                </a:solidFill>
              </a:rPr>
              <a:t>Les 5 conseils pour aborder sereinement Parcoursup</a:t>
            </a:r>
          </a:p>
          <a:p>
            <a:pPr marL="342900" indent="-342900">
              <a:buFont typeface="+mj-lt"/>
              <a:buAutoNum type="arabicPeriod"/>
            </a:pPr>
            <a:endParaRPr lang="fr-FR" dirty="0">
              <a:solidFill>
                <a:srgbClr val="0000FF"/>
              </a:solidFill>
            </a:endParaRPr>
          </a:p>
        </p:txBody>
      </p:sp>
    </p:spTree>
    <p:extLst>
      <p:ext uri="{BB962C8B-B14F-4D97-AF65-F5344CB8AC3E}">
        <p14:creationId xmlns:p14="http://schemas.microsoft.com/office/powerpoint/2010/main" val="1240989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7984" y="937258"/>
            <a:ext cx="4363580" cy="1224136"/>
          </a:xfrm>
        </p:spPr>
        <p:txBody>
          <a:bodyPr/>
          <a:lstStyle/>
          <a:p>
            <a:r>
              <a:rPr lang="fr-FR" sz="1400" b="0" dirty="0">
                <a:solidFill>
                  <a:schemeClr val="tx1"/>
                </a:solidFill>
                <a:latin typeface="+mn-lt"/>
              </a:rPr>
              <a:t>&gt;&gt; des </a:t>
            </a:r>
            <a:r>
              <a:rPr lang="fr-FR" sz="1400" b="0" dirty="0">
                <a:solidFill>
                  <a:srgbClr val="FF0000"/>
                </a:solidFill>
                <a:latin typeface="+mn-lt"/>
              </a:rPr>
              <a:t>chiffres globaux d’accès à la formation </a:t>
            </a:r>
            <a:r>
              <a:rPr lang="fr-FR" sz="1400" b="0" dirty="0">
                <a:solidFill>
                  <a:schemeClr val="tx1"/>
                </a:solidFill>
                <a:latin typeface="+mn-lt"/>
              </a:rPr>
              <a:t>calculés à la fin de la phase principale 2025</a:t>
            </a:r>
            <a:br>
              <a:rPr lang="fr-FR" sz="1400" b="0" dirty="0">
                <a:solidFill>
                  <a:schemeClr val="tx1"/>
                </a:solidFill>
                <a:latin typeface="+mn-lt"/>
              </a:rPr>
            </a:br>
            <a:r>
              <a:rPr lang="fr-FR" sz="1400" b="0" dirty="0">
                <a:solidFill>
                  <a:schemeClr val="tx1"/>
                </a:solidFill>
                <a:latin typeface="+mn-lt"/>
              </a:rPr>
              <a:t/>
            </a:r>
            <a:br>
              <a:rPr lang="fr-FR" sz="1400" b="0" dirty="0">
                <a:solidFill>
                  <a:schemeClr val="tx1"/>
                </a:solidFill>
                <a:latin typeface="+mn-lt"/>
              </a:rPr>
            </a:br>
            <a:r>
              <a:rPr lang="fr-FR" sz="1400" b="0" dirty="0">
                <a:solidFill>
                  <a:schemeClr val="tx1"/>
                </a:solidFill>
                <a:latin typeface="+mn-lt"/>
              </a:rPr>
              <a:t>&gt;&gt; des chiffres déclinables pour chaque type de baccalauréat français : général, technologique, professionnel</a:t>
            </a:r>
            <a:r>
              <a:rPr lang="fr-FR" sz="1000" dirty="0"/>
              <a:t/>
            </a:r>
            <a:br>
              <a:rPr lang="fr-FR" sz="1000" dirty="0"/>
            </a:br>
            <a:endParaRPr lang="fr-FR" sz="10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20</a:t>
            </a:fld>
            <a:endParaRPr lang="fr-FR" dirty="0">
              <a:solidFill>
                <a:schemeClr val="tx1"/>
              </a:solidFill>
            </a:endParaRPr>
          </a:p>
        </p:txBody>
      </p:sp>
      <p:sp>
        <p:nvSpPr>
          <p:cNvPr id="11" name="Titre 1"/>
          <p:cNvSpPr txBox="1">
            <a:spLocks/>
          </p:cNvSpPr>
          <p:nvPr/>
        </p:nvSpPr>
        <p:spPr bwMode="gray">
          <a:xfrm>
            <a:off x="395536" y="3358790"/>
            <a:ext cx="5216557" cy="84745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endParaRPr lang="fr-FR" sz="1400" b="0" dirty="0">
              <a:latin typeface="+mn-lt"/>
            </a:endParaRPr>
          </a:p>
          <a:p>
            <a:r>
              <a:rPr lang="fr-FR" sz="1400" b="0" dirty="0">
                <a:latin typeface="+mn-lt"/>
              </a:rPr>
              <a:t>&gt;&gt; une visibilité du </a:t>
            </a:r>
            <a:r>
              <a:rPr lang="fr-FR" sz="1400" b="0" dirty="0">
                <a:solidFill>
                  <a:srgbClr val="FF0000"/>
                </a:solidFill>
                <a:latin typeface="+mn-lt"/>
              </a:rPr>
              <a:t>taux d’accès par type de baccalauréat </a:t>
            </a:r>
            <a:r>
              <a:rPr lang="fr-FR" sz="1400" b="0" dirty="0">
                <a:latin typeface="+mn-lt"/>
              </a:rPr>
              <a:t>dans chaque formation pour voir si la formation était très demandée ou si elle a accueilli tous les candidats</a:t>
            </a:r>
            <a:br>
              <a:rPr lang="fr-FR" sz="1400" b="0" dirty="0">
                <a:latin typeface="+mn-lt"/>
              </a:rPr>
            </a:br>
            <a:r>
              <a:rPr lang="fr-FR" sz="1400" dirty="0">
                <a:latin typeface="+mn-lt"/>
              </a:rPr>
              <a:t/>
            </a:r>
            <a:br>
              <a:rPr lang="fr-FR" sz="1400" dirty="0">
                <a:latin typeface="+mn-lt"/>
              </a:rPr>
            </a:br>
            <a:r>
              <a:rPr lang="fr-FR" sz="900" dirty="0">
                <a:latin typeface="+mn-lt"/>
              </a:rPr>
              <a:t>Pour en savoir plus, consultez notre vidéo dans l’espace </a:t>
            </a:r>
            <a:r>
              <a:rPr lang="fr-FR" sz="900" i="1" dirty="0">
                <a:latin typeface="+mn-lt"/>
              </a:rPr>
              <a:t>Ressources</a:t>
            </a:r>
            <a:r>
              <a:rPr lang="fr-FR" sz="900" dirty="0">
                <a:latin typeface="+mn-lt"/>
              </a:rPr>
              <a:t> de parcoursup.gouv.fr</a:t>
            </a:r>
          </a:p>
        </p:txBody>
      </p:sp>
      <p:pic>
        <p:nvPicPr>
          <p:cNvPr id="3" name="Image 2">
            <a:extLst>
              <a:ext uri="{FF2B5EF4-FFF2-40B4-BE49-F238E27FC236}">
                <a16:creationId xmlns:a16="http://schemas.microsoft.com/office/drawing/2014/main" id="{BBFED163-7FB8-4BA0-9CFB-11EF374E71A9}"/>
              </a:ext>
            </a:extLst>
          </p:cNvPr>
          <p:cNvPicPr>
            <a:picLocks noChangeAspect="1"/>
          </p:cNvPicPr>
          <p:nvPr/>
        </p:nvPicPr>
        <p:blipFill>
          <a:blip r:embed="rId2"/>
          <a:stretch>
            <a:fillRect/>
          </a:stretch>
        </p:blipFill>
        <p:spPr>
          <a:xfrm>
            <a:off x="362025" y="876096"/>
            <a:ext cx="3923846" cy="2570596"/>
          </a:xfrm>
          <a:prstGeom prst="rect">
            <a:avLst/>
          </a:prstGeom>
        </p:spPr>
      </p:pic>
      <p:pic>
        <p:nvPicPr>
          <p:cNvPr id="4" name="Image 3">
            <a:extLst>
              <a:ext uri="{FF2B5EF4-FFF2-40B4-BE49-F238E27FC236}">
                <a16:creationId xmlns:a16="http://schemas.microsoft.com/office/drawing/2014/main" id="{9C911696-89C6-4428-A506-9CC04A4F8696}"/>
              </a:ext>
            </a:extLst>
          </p:cNvPr>
          <p:cNvPicPr>
            <a:picLocks noChangeAspect="1"/>
          </p:cNvPicPr>
          <p:nvPr/>
        </p:nvPicPr>
        <p:blipFill>
          <a:blip r:embed="rId3"/>
          <a:stretch>
            <a:fillRect/>
          </a:stretch>
        </p:blipFill>
        <p:spPr>
          <a:xfrm>
            <a:off x="5645604" y="2161394"/>
            <a:ext cx="3381560" cy="2486194"/>
          </a:xfrm>
          <a:prstGeom prst="rect">
            <a:avLst/>
          </a:prstGeom>
        </p:spPr>
      </p:pic>
      <p:sp>
        <p:nvSpPr>
          <p:cNvPr id="5" name="Rectangle 4"/>
          <p:cNvSpPr/>
          <p:nvPr/>
        </p:nvSpPr>
        <p:spPr>
          <a:xfrm>
            <a:off x="2339752" y="876097"/>
            <a:ext cx="648072" cy="68754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4059790" y="100976"/>
            <a:ext cx="459751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smtClean="0">
                <a:solidFill>
                  <a:srgbClr val="000091"/>
                </a:solidFill>
                <a:latin typeface="Arial"/>
              </a:rPr>
              <a:t>Des données claires, riches et utiles</a:t>
            </a:r>
            <a:endParaRPr lang="fr-FR" sz="1600" b="1" kern="0" dirty="0">
              <a:solidFill>
                <a:srgbClr val="000091"/>
              </a:solidFill>
              <a:latin typeface="Arial"/>
            </a:endParaRPr>
          </a:p>
        </p:txBody>
      </p:sp>
    </p:spTree>
    <p:extLst>
      <p:ext uri="{BB962C8B-B14F-4D97-AF65-F5344CB8AC3E}">
        <p14:creationId xmlns:p14="http://schemas.microsoft.com/office/powerpoint/2010/main" val="2440802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355" y="4114104"/>
            <a:ext cx="8484769" cy="656977"/>
          </a:xfrm>
        </p:spPr>
        <p:txBody>
          <a:bodyPr/>
          <a:lstStyle/>
          <a:p>
            <a:pPr>
              <a:buClr>
                <a:schemeClr val="tx2"/>
              </a:buClr>
            </a:pPr>
            <a:r>
              <a:rPr lang="fr-FR" sz="1600" dirty="0">
                <a:solidFill>
                  <a:schemeClr val="bg1"/>
                </a:solidFill>
                <a:highlight>
                  <a:srgbClr val="0000FF"/>
                </a:highlight>
                <a:latin typeface="+mn-lt"/>
                <a:ea typeface="+mn-ea"/>
                <a:cs typeface="+mn-cs"/>
              </a:rPr>
              <a:t>Des conseils personnalisés pour vous aider </a:t>
            </a:r>
            <a:r>
              <a:rPr lang="fr-FR" sz="1400" b="0" dirty="0">
                <a:latin typeface="+mn-lt"/>
              </a:rPr>
              <a:t> </a:t>
            </a:r>
            <a:r>
              <a:rPr lang="fr-FR" sz="1400" b="0" dirty="0">
                <a:solidFill>
                  <a:schemeClr val="tx1"/>
                </a:solidFill>
                <a:latin typeface="+mn-lt"/>
              </a:rPr>
              <a:t>: consultez les critères spécifiques de la formation, </a:t>
            </a:r>
            <a:br>
              <a:rPr lang="fr-FR" sz="1400" b="0" dirty="0">
                <a:solidFill>
                  <a:schemeClr val="tx1"/>
                </a:solidFill>
                <a:latin typeface="+mn-lt"/>
              </a:rPr>
            </a:br>
            <a:r>
              <a:rPr lang="fr-FR" sz="1400" b="0" dirty="0">
                <a:solidFill>
                  <a:schemeClr val="tx1"/>
                </a:solidFill>
                <a:latin typeface="+mn-lt"/>
              </a:rPr>
              <a:t>diversifiez vos vœux en alternant vœux d’ambition, de raison, de précaution</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21</a:t>
            </a:fld>
            <a:endParaRPr lang="fr-FR" dirty="0">
              <a:solidFill>
                <a:schemeClr val="tx1"/>
              </a:solidFill>
            </a:endParaRPr>
          </a:p>
        </p:txBody>
      </p:sp>
      <p:sp>
        <p:nvSpPr>
          <p:cNvPr id="11" name="Titre 1"/>
          <p:cNvSpPr txBox="1">
            <a:spLocks/>
          </p:cNvSpPr>
          <p:nvPr/>
        </p:nvSpPr>
        <p:spPr bwMode="gray">
          <a:xfrm>
            <a:off x="395537" y="895597"/>
            <a:ext cx="8496258" cy="2359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a:lstStyle>
          <a:p>
            <a:r>
              <a:rPr lang="fr-FR" sz="1600" dirty="0">
                <a:solidFill>
                  <a:schemeClr val="bg1"/>
                </a:solidFill>
                <a:highlight>
                  <a:srgbClr val="0000FF"/>
                </a:highlight>
                <a:latin typeface="+mn-lt"/>
                <a:ea typeface="+mn-ea"/>
                <a:cs typeface="+mn-cs"/>
              </a:rPr>
              <a:t>Une visibilité sur l’accès dans la formation </a:t>
            </a:r>
          </a:p>
          <a:p>
            <a:r>
              <a:rPr lang="fr-FR" sz="1600" dirty="0">
                <a:solidFill>
                  <a:schemeClr val="bg1"/>
                </a:solidFill>
                <a:highlight>
                  <a:srgbClr val="0000FF"/>
                </a:highlight>
                <a:latin typeface="+mn-lt"/>
                <a:ea typeface="+mn-ea"/>
                <a:cs typeface="+mn-cs"/>
              </a:rPr>
              <a:t>pour les lycéens des 3 types de bac au cours des 3 dernières années </a:t>
            </a:r>
          </a:p>
        </p:txBody>
      </p:sp>
      <p:pic>
        <p:nvPicPr>
          <p:cNvPr id="3" name="Image 2">
            <a:extLst>
              <a:ext uri="{FF2B5EF4-FFF2-40B4-BE49-F238E27FC236}">
                <a16:creationId xmlns:a16="http://schemas.microsoft.com/office/drawing/2014/main" id="{DD66243B-B6A6-40AA-B38B-96BE24B6CA65}"/>
              </a:ext>
            </a:extLst>
          </p:cNvPr>
          <p:cNvPicPr>
            <a:picLocks noChangeAspect="1"/>
          </p:cNvPicPr>
          <p:nvPr/>
        </p:nvPicPr>
        <p:blipFill>
          <a:blip r:embed="rId2"/>
          <a:stretch>
            <a:fillRect/>
          </a:stretch>
        </p:blipFill>
        <p:spPr>
          <a:xfrm>
            <a:off x="468355" y="1545093"/>
            <a:ext cx="2658570" cy="1931907"/>
          </a:xfrm>
          <a:prstGeom prst="rect">
            <a:avLst/>
          </a:prstGeom>
        </p:spPr>
      </p:pic>
      <p:pic>
        <p:nvPicPr>
          <p:cNvPr id="4" name="Image 3">
            <a:extLst>
              <a:ext uri="{FF2B5EF4-FFF2-40B4-BE49-F238E27FC236}">
                <a16:creationId xmlns:a16="http://schemas.microsoft.com/office/drawing/2014/main" id="{13DD5D7A-FDDD-498A-8C10-0B424350D693}"/>
              </a:ext>
            </a:extLst>
          </p:cNvPr>
          <p:cNvPicPr>
            <a:picLocks noChangeAspect="1"/>
          </p:cNvPicPr>
          <p:nvPr/>
        </p:nvPicPr>
        <p:blipFill>
          <a:blip r:embed="rId3"/>
          <a:stretch>
            <a:fillRect/>
          </a:stretch>
        </p:blipFill>
        <p:spPr>
          <a:xfrm>
            <a:off x="3126925" y="1417087"/>
            <a:ext cx="2886012" cy="2211710"/>
          </a:xfrm>
          <a:prstGeom prst="rect">
            <a:avLst/>
          </a:prstGeom>
        </p:spPr>
      </p:pic>
      <p:pic>
        <p:nvPicPr>
          <p:cNvPr id="5" name="Image 4">
            <a:extLst>
              <a:ext uri="{FF2B5EF4-FFF2-40B4-BE49-F238E27FC236}">
                <a16:creationId xmlns:a16="http://schemas.microsoft.com/office/drawing/2014/main" id="{BF4DAB3E-F718-4FAB-BC56-146DB57919AF}"/>
              </a:ext>
            </a:extLst>
          </p:cNvPr>
          <p:cNvPicPr>
            <a:picLocks noChangeAspect="1"/>
          </p:cNvPicPr>
          <p:nvPr/>
        </p:nvPicPr>
        <p:blipFill>
          <a:blip r:embed="rId4"/>
          <a:stretch>
            <a:fillRect/>
          </a:stretch>
        </p:blipFill>
        <p:spPr>
          <a:xfrm>
            <a:off x="6112904" y="1406119"/>
            <a:ext cx="2582328" cy="2579979"/>
          </a:xfrm>
          <a:prstGeom prst="rect">
            <a:avLst/>
          </a:prstGeom>
        </p:spPr>
      </p:pic>
      <p:sp>
        <p:nvSpPr>
          <p:cNvPr id="10" name="Rectangle à coins arrondis 9"/>
          <p:cNvSpPr/>
          <p:nvPr/>
        </p:nvSpPr>
        <p:spPr>
          <a:xfrm>
            <a:off x="4059790" y="100976"/>
            <a:ext cx="459751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smtClean="0">
                <a:solidFill>
                  <a:srgbClr val="000091"/>
                </a:solidFill>
                <a:latin typeface="Arial"/>
              </a:rPr>
              <a:t>Des données claires, riches et utiles</a:t>
            </a:r>
            <a:endParaRPr lang="fr-FR" sz="1600" b="1" kern="0" dirty="0">
              <a:solidFill>
                <a:srgbClr val="000091"/>
              </a:solidFill>
              <a:latin typeface="Arial"/>
            </a:endParaRPr>
          </a:p>
        </p:txBody>
      </p:sp>
    </p:spTree>
    <p:extLst>
      <p:ext uri="{BB962C8B-B14F-4D97-AF65-F5344CB8AC3E}">
        <p14:creationId xmlns:p14="http://schemas.microsoft.com/office/powerpoint/2010/main" val="1910590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ECD10B6-4CE7-43AA-915D-DFD0A4948923}"/>
              </a:ext>
            </a:extLst>
          </p:cNvPr>
          <p:cNvSpPr>
            <a:spLocks noGrp="1"/>
          </p:cNvSpPr>
          <p:nvPr>
            <p:ph type="sldNum" sz="quarter" idx="12"/>
          </p:nvPr>
        </p:nvSpPr>
        <p:spPr/>
        <p:txBody>
          <a:bodyPr/>
          <a:lstStyle/>
          <a:p>
            <a:fld id="{733122C9-A0B9-462F-8757-0847AD287B63}" type="slidenum">
              <a:rPr lang="fr-FR" smtClean="0">
                <a:solidFill>
                  <a:schemeClr val="tx1"/>
                </a:solidFill>
              </a:rPr>
              <a:pPr/>
              <a:t>22</a:t>
            </a:fld>
            <a:endParaRPr lang="fr-FR" dirty="0">
              <a:solidFill>
                <a:schemeClr val="tx1"/>
              </a:solidFill>
            </a:endParaRPr>
          </a:p>
        </p:txBody>
      </p:sp>
      <p:sp>
        <p:nvSpPr>
          <p:cNvPr id="11" name="Titre 1"/>
          <p:cNvSpPr txBox="1">
            <a:spLocks/>
          </p:cNvSpPr>
          <p:nvPr/>
        </p:nvSpPr>
        <p:spPr bwMode="gray">
          <a:xfrm>
            <a:off x="4572000" y="915566"/>
            <a:ext cx="4003540" cy="345638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marL="171450" indent="-171450">
              <a:spcAft>
                <a:spcPts val="600"/>
              </a:spcAft>
              <a:buClr>
                <a:srgbClr val="000091"/>
              </a:buClr>
              <a:buFont typeface="Wingdings" panose="05000000000000000000" pitchFamily="2" charset="2"/>
              <a:buChar char="Ø"/>
            </a:pPr>
            <a:r>
              <a:rPr lang="fr-FR" sz="1200" b="0" dirty="0" smtClean="0"/>
              <a:t>Une </a:t>
            </a:r>
            <a:r>
              <a:rPr lang="fr-FR" sz="1200" b="0" dirty="0"/>
              <a:t>rubrique dédiée à l’information sur la </a:t>
            </a:r>
            <a:r>
              <a:rPr lang="fr-FR" sz="1200" dirty="0">
                <a:solidFill>
                  <a:srgbClr val="000091"/>
                </a:solidFill>
              </a:rPr>
              <a:t>poursuite d’études et l’insertion professionnelle des étudiants  </a:t>
            </a:r>
            <a:endParaRPr lang="fr-FR" sz="1400" b="0" dirty="0">
              <a:solidFill>
                <a:srgbClr val="FF0000"/>
              </a:solidFill>
            </a:endParaRPr>
          </a:p>
          <a:p>
            <a:pPr marL="171450" indent="-171450">
              <a:spcAft>
                <a:spcPts val="600"/>
              </a:spcAft>
              <a:buClr>
                <a:srgbClr val="000091"/>
              </a:buClr>
              <a:buFont typeface="Wingdings" panose="05000000000000000000" pitchFamily="2" charset="2"/>
              <a:buChar char="Ø"/>
            </a:pPr>
            <a:r>
              <a:rPr lang="fr-FR" sz="1200" dirty="0" smtClean="0">
                <a:solidFill>
                  <a:srgbClr val="000091"/>
                </a:solidFill>
              </a:rPr>
              <a:t>L’information </a:t>
            </a:r>
            <a:r>
              <a:rPr lang="fr-FR" sz="1200" dirty="0">
                <a:solidFill>
                  <a:srgbClr val="000091"/>
                </a:solidFill>
              </a:rPr>
              <a:t>sur la </a:t>
            </a:r>
            <a:r>
              <a:rPr lang="fr-FR" sz="1200" dirty="0" smtClean="0">
                <a:solidFill>
                  <a:srgbClr val="000091"/>
                </a:solidFill>
              </a:rPr>
              <a:t>réussite</a:t>
            </a:r>
            <a:endParaRPr lang="fr-FR" sz="1400" dirty="0">
              <a:solidFill>
                <a:srgbClr val="000091"/>
              </a:solidFill>
            </a:endParaRPr>
          </a:p>
          <a:p>
            <a:pPr marL="171450" indent="-171450">
              <a:spcAft>
                <a:spcPts val="600"/>
              </a:spcAft>
              <a:buClr>
                <a:srgbClr val="000091"/>
              </a:buClr>
              <a:buFont typeface="Wingdings" panose="05000000000000000000" pitchFamily="2" charset="2"/>
              <a:buChar char="Ø"/>
            </a:pPr>
            <a:r>
              <a:rPr lang="fr-FR" sz="1200" dirty="0" smtClean="0">
                <a:solidFill>
                  <a:srgbClr val="000091"/>
                </a:solidFill>
              </a:rPr>
              <a:t>Des </a:t>
            </a:r>
            <a:r>
              <a:rPr lang="fr-FR" sz="1200" dirty="0">
                <a:solidFill>
                  <a:srgbClr val="000091"/>
                </a:solidFill>
              </a:rPr>
              <a:t>statistiques d’insertion et de niveau de salaires </a:t>
            </a:r>
            <a:r>
              <a:rPr lang="fr-FR" sz="1200" b="0" dirty="0"/>
              <a:t>6 mois /1 an après la sortie des études </a:t>
            </a:r>
          </a:p>
          <a:p>
            <a:pPr marL="171450" indent="-171450">
              <a:buClr>
                <a:srgbClr val="000091"/>
              </a:buClr>
              <a:buFont typeface="Wingdings" panose="05000000000000000000" pitchFamily="2" charset="2"/>
              <a:buChar char="§"/>
            </a:pPr>
            <a:r>
              <a:rPr lang="fr-FR" sz="1200" b="0" dirty="0" smtClean="0"/>
              <a:t>Licences </a:t>
            </a:r>
            <a:r>
              <a:rPr lang="fr-FR" sz="1200" b="0" dirty="0"/>
              <a:t>générales</a:t>
            </a:r>
          </a:p>
          <a:p>
            <a:pPr marL="171450" indent="-171450">
              <a:buClr>
                <a:srgbClr val="000091"/>
              </a:buClr>
              <a:buFont typeface="Wingdings" panose="05000000000000000000" pitchFamily="2" charset="2"/>
              <a:buChar char="§"/>
            </a:pPr>
            <a:r>
              <a:rPr lang="fr-FR" sz="1200" b="0" dirty="0" smtClean="0"/>
              <a:t>BTS</a:t>
            </a:r>
            <a:endParaRPr lang="fr-FR" sz="1200" b="0" dirty="0"/>
          </a:p>
          <a:p>
            <a:pPr marL="171450" indent="-171450">
              <a:buClr>
                <a:srgbClr val="000091"/>
              </a:buClr>
              <a:buFont typeface="Wingdings" panose="05000000000000000000" pitchFamily="2" charset="2"/>
              <a:buChar char="§"/>
            </a:pPr>
            <a:r>
              <a:rPr lang="fr-FR" sz="1200" b="0" dirty="0" smtClean="0"/>
              <a:t>BUT</a:t>
            </a:r>
            <a:endParaRPr lang="fr-FR" sz="1200" b="0" dirty="0"/>
          </a:p>
          <a:p>
            <a:pPr marL="171450" indent="-171450">
              <a:buClr>
                <a:srgbClr val="000091"/>
              </a:buClr>
              <a:buFont typeface="Wingdings" panose="05000000000000000000" pitchFamily="2" charset="2"/>
              <a:buChar char="§"/>
            </a:pPr>
            <a:r>
              <a:rPr lang="fr-FR" sz="1200" b="0" dirty="0" smtClean="0"/>
              <a:t>Écoles </a:t>
            </a:r>
            <a:r>
              <a:rPr lang="fr-FR" sz="1200" b="0" dirty="0"/>
              <a:t>d’ingénieur, de commerce et de </a:t>
            </a:r>
            <a:r>
              <a:rPr lang="fr-FR" sz="1200" b="0" dirty="0" smtClean="0"/>
              <a:t>management</a:t>
            </a:r>
          </a:p>
          <a:p>
            <a:pPr marL="171450" indent="-171450">
              <a:buClr>
                <a:srgbClr val="000091"/>
              </a:buClr>
              <a:buFont typeface="Wingdings" panose="05000000000000000000" pitchFamily="2" charset="2"/>
              <a:buChar char="§"/>
            </a:pPr>
            <a:r>
              <a:rPr lang="fr-FR" sz="1300" b="0" dirty="0" smtClean="0"/>
              <a:t>Etc</a:t>
            </a:r>
            <a:r>
              <a:rPr lang="fr-FR" sz="1300" b="0" dirty="0"/>
              <a:t>.</a:t>
            </a:r>
          </a:p>
          <a:p>
            <a:endParaRPr lang="fr-FR" sz="1400" b="0" dirty="0"/>
          </a:p>
        </p:txBody>
      </p:sp>
      <p:pic>
        <p:nvPicPr>
          <p:cNvPr id="8" name="Image 7">
            <a:extLst>
              <a:ext uri="{FF2B5EF4-FFF2-40B4-BE49-F238E27FC236}">
                <a16:creationId xmlns:a16="http://schemas.microsoft.com/office/drawing/2014/main" id="{671369B3-31F5-DC5C-7C30-603B5D2665D8}"/>
              </a:ext>
            </a:extLst>
          </p:cNvPr>
          <p:cNvPicPr>
            <a:picLocks noChangeAspect="1"/>
          </p:cNvPicPr>
          <p:nvPr/>
        </p:nvPicPr>
        <p:blipFill rotWithShape="1">
          <a:blip r:embed="rId2"/>
          <a:srcRect b="7239"/>
          <a:stretch/>
        </p:blipFill>
        <p:spPr>
          <a:xfrm>
            <a:off x="386197" y="987574"/>
            <a:ext cx="3762460" cy="3456384"/>
          </a:xfrm>
          <a:prstGeom prst="rect">
            <a:avLst/>
          </a:prstGeom>
          <a:ln>
            <a:solidFill>
              <a:schemeClr val="bg1">
                <a:lumMod val="95000"/>
              </a:schemeClr>
            </a:solidFill>
          </a:ln>
        </p:spPr>
      </p:pic>
      <p:pic>
        <p:nvPicPr>
          <p:cNvPr id="12" name="Image 11">
            <a:extLst>
              <a:ext uri="{FF2B5EF4-FFF2-40B4-BE49-F238E27FC236}">
                <a16:creationId xmlns:a16="http://schemas.microsoft.com/office/drawing/2014/main" id="{A7149D4F-4A71-4832-92ED-2CBA62E74A0D}"/>
              </a:ext>
            </a:extLst>
          </p:cNvPr>
          <p:cNvPicPr>
            <a:picLocks noChangeAspect="1"/>
          </p:cNvPicPr>
          <p:nvPr/>
        </p:nvPicPr>
        <p:blipFill rotWithShape="1">
          <a:blip r:embed="rId3"/>
          <a:srcRect b="71055"/>
          <a:stretch/>
        </p:blipFill>
        <p:spPr>
          <a:xfrm>
            <a:off x="2267427" y="3552170"/>
            <a:ext cx="1296144" cy="373439"/>
          </a:xfrm>
          <a:prstGeom prst="rect">
            <a:avLst/>
          </a:prstGeom>
        </p:spPr>
      </p:pic>
      <p:pic>
        <p:nvPicPr>
          <p:cNvPr id="13" name="Image 12">
            <a:extLst>
              <a:ext uri="{FF2B5EF4-FFF2-40B4-BE49-F238E27FC236}">
                <a16:creationId xmlns:a16="http://schemas.microsoft.com/office/drawing/2014/main" id="{D01714E7-196A-1B32-0195-0C49D8D16899}"/>
              </a:ext>
            </a:extLst>
          </p:cNvPr>
          <p:cNvPicPr>
            <a:picLocks noChangeAspect="1"/>
          </p:cNvPicPr>
          <p:nvPr/>
        </p:nvPicPr>
        <p:blipFill rotWithShape="1">
          <a:blip r:embed="rId3"/>
          <a:srcRect t="34649" b="10613"/>
          <a:stretch/>
        </p:blipFill>
        <p:spPr>
          <a:xfrm>
            <a:off x="2267427" y="3925609"/>
            <a:ext cx="1416158" cy="771590"/>
          </a:xfrm>
          <a:prstGeom prst="rect">
            <a:avLst/>
          </a:prstGeom>
        </p:spPr>
      </p:pic>
      <p:sp>
        <p:nvSpPr>
          <p:cNvPr id="2" name="Rectangle 1"/>
          <p:cNvSpPr/>
          <p:nvPr/>
        </p:nvSpPr>
        <p:spPr>
          <a:xfrm>
            <a:off x="2915499" y="987574"/>
            <a:ext cx="576381" cy="72008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4ED42DEF-D9C5-4576-AE4C-58A238702287}"/>
              </a:ext>
            </a:extLst>
          </p:cNvPr>
          <p:cNvPicPr>
            <a:picLocks noChangeAspect="1"/>
          </p:cNvPicPr>
          <p:nvPr/>
        </p:nvPicPr>
        <p:blipFill>
          <a:blip r:embed="rId4"/>
          <a:stretch>
            <a:fillRect/>
          </a:stretch>
        </p:blipFill>
        <p:spPr>
          <a:xfrm>
            <a:off x="5534748" y="2988576"/>
            <a:ext cx="1874528" cy="1693361"/>
          </a:xfrm>
          <a:prstGeom prst="rect">
            <a:avLst/>
          </a:prstGeom>
          <a:ln>
            <a:solidFill>
              <a:schemeClr val="bg1">
                <a:lumMod val="95000"/>
              </a:schemeClr>
            </a:solidFill>
          </a:ln>
        </p:spPr>
      </p:pic>
      <p:sp>
        <p:nvSpPr>
          <p:cNvPr id="14" name="Rectangle à coins arrondis 13"/>
          <p:cNvSpPr/>
          <p:nvPr/>
        </p:nvSpPr>
        <p:spPr>
          <a:xfrm>
            <a:off x="3978027" y="126539"/>
            <a:ext cx="459751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smtClean="0">
                <a:solidFill>
                  <a:srgbClr val="000091"/>
                </a:solidFill>
                <a:latin typeface="Arial"/>
              </a:rPr>
              <a:t>Informer sur l’insertion professionnelle </a:t>
            </a:r>
          </a:p>
          <a:p>
            <a:pPr algn="ctr"/>
            <a:r>
              <a:rPr lang="fr-FR" sz="1600" b="1" kern="0" dirty="0" smtClean="0">
                <a:solidFill>
                  <a:srgbClr val="000091"/>
                </a:solidFill>
                <a:latin typeface="Arial"/>
              </a:rPr>
              <a:t>des étudiants</a:t>
            </a:r>
            <a:endParaRPr lang="fr-FR" sz="1600" b="1" kern="0" dirty="0">
              <a:solidFill>
                <a:srgbClr val="000091"/>
              </a:solidFill>
              <a:latin typeface="Arial"/>
            </a:endParaRPr>
          </a:p>
        </p:txBody>
      </p:sp>
    </p:spTree>
    <p:extLst>
      <p:ext uri="{BB962C8B-B14F-4D97-AF65-F5344CB8AC3E}">
        <p14:creationId xmlns:p14="http://schemas.microsoft.com/office/powerpoint/2010/main" val="1214402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000" dirty="0"/>
              <a:t>Consolider votre projet d’orientation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23</a:t>
            </a:fld>
            <a:endParaRPr lang="fr-FR" dirty="0">
              <a:solidFill>
                <a:schemeClr val="tx1"/>
              </a:solidFill>
            </a:endParaRPr>
          </a:p>
        </p:txBody>
      </p:sp>
      <p:sp>
        <p:nvSpPr>
          <p:cNvPr id="8" name="ZoneTexte 7"/>
          <p:cNvSpPr txBox="1"/>
          <p:nvPr/>
        </p:nvSpPr>
        <p:spPr>
          <a:xfrm>
            <a:off x="1043609" y="3301213"/>
            <a:ext cx="6840760" cy="1286506"/>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1600" dirty="0"/>
              <a:t> </a:t>
            </a:r>
            <a:r>
              <a:rPr lang="fr-FR" altLang="fr-FR" sz="1400" dirty="0"/>
              <a:t>à prendre en compte par le lycéen et sa famille pour réfléchir sur son projet de poursuite d’études et formuler des vœux </a:t>
            </a:r>
          </a:p>
          <a:p>
            <a:pPr lvl="0" fontAlgn="base">
              <a:spcBef>
                <a:spcPct val="20000"/>
              </a:spcBef>
              <a:spcAft>
                <a:spcPct val="0"/>
              </a:spcAft>
              <a:buSzPct val="100000"/>
            </a:pPr>
            <a:endParaRPr lang="fr-FR" altLang="fr-FR" sz="1400" dirty="0"/>
          </a:p>
          <a:p>
            <a:pPr marL="177800" lvl="0" indent="-177800" fontAlgn="base">
              <a:spcBef>
                <a:spcPct val="20000"/>
              </a:spcBef>
              <a:spcAft>
                <a:spcPct val="0"/>
              </a:spcAft>
              <a:buSzPct val="100000"/>
              <a:buBlip>
                <a:blip r:embed="rId2"/>
              </a:buBlip>
            </a:pPr>
            <a:r>
              <a:rPr lang="fr-FR" altLang="fr-FR" sz="1400" dirty="0"/>
              <a:t>pour discuter avec les professeurs, professeurs principaux et les psychologues de l’Education nationale </a:t>
            </a:r>
          </a:p>
        </p:txBody>
      </p:sp>
      <p:sp>
        <p:nvSpPr>
          <p:cNvPr id="9" name="Flèche vers le bas 8"/>
          <p:cNvSpPr/>
          <p:nvPr/>
        </p:nvSpPr>
        <p:spPr>
          <a:xfrm>
            <a:off x="4139992" y="2826834"/>
            <a:ext cx="360000" cy="464996"/>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1331640" y="1440919"/>
            <a:ext cx="6336704" cy="1313432"/>
          </a:xfrm>
          <a:prstGeom prst="roundRect">
            <a:avLst/>
          </a:prstGeom>
          <a:solidFill>
            <a:srgbClr val="FFCA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defRPr/>
            </a:pPr>
            <a:r>
              <a:rPr lang="fr-FR" sz="1400" b="1" dirty="0">
                <a:solidFill>
                  <a:schemeClr val="tx1"/>
                </a:solidFill>
              </a:rPr>
              <a:t>Modalités et critères d’analyse des candidatures, taux d’accès, profil des lycéens ayant reçu une proposition ou des admis selon leur bac, leur choix de parcours au lycée, leur moyenne générale, les frais de scolarité, débouchés et taux d’insertion dans l’emploi … </a:t>
            </a:r>
          </a:p>
          <a:p>
            <a:pPr algn="ctr" fontAlgn="auto">
              <a:spcBef>
                <a:spcPts val="0"/>
              </a:spcBef>
              <a:spcAft>
                <a:spcPts val="0"/>
              </a:spcAft>
              <a:defRPr/>
            </a:pPr>
            <a:endParaRPr lang="fr-FR" sz="900" b="1" cap="all" dirty="0">
              <a:solidFill>
                <a:schemeClr val="tx1"/>
              </a:solidFill>
            </a:endParaRPr>
          </a:p>
          <a:p>
            <a:pPr algn="ctr" fontAlgn="auto">
              <a:spcBef>
                <a:spcPts val="0"/>
              </a:spcBef>
              <a:spcAft>
                <a:spcPts val="0"/>
              </a:spcAft>
              <a:defRPr/>
            </a:pPr>
            <a:r>
              <a:rPr lang="fr-FR" sz="1400" b="1" cap="all" dirty="0">
                <a:solidFill>
                  <a:schemeClr val="tx1"/>
                </a:solidFill>
              </a:rPr>
              <a:t>ces données sont essentielles </a:t>
            </a:r>
          </a:p>
        </p:txBody>
      </p:sp>
      <p:sp>
        <p:nvSpPr>
          <p:cNvPr id="7" name="Rectangle à coins arrondis 6"/>
          <p:cNvSpPr/>
          <p:nvPr/>
        </p:nvSpPr>
        <p:spPr>
          <a:xfrm>
            <a:off x="3969026" y="87534"/>
            <a:ext cx="4883427"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Éléments à prendre en compte dans son choix </a:t>
            </a:r>
          </a:p>
        </p:txBody>
      </p:sp>
    </p:spTree>
    <p:extLst>
      <p:ext uri="{BB962C8B-B14F-4D97-AF65-F5344CB8AC3E}">
        <p14:creationId xmlns:p14="http://schemas.microsoft.com/office/powerpoint/2010/main" val="652247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solidFill>
                  <a:schemeClr val="tx1"/>
                </a:solidFill>
              </a:rPr>
              <a:pPr/>
              <a:t>24</a:t>
            </a:fld>
            <a:endParaRPr lang="fr-FR" dirty="0">
              <a:solidFill>
                <a:schemeClr val="tx1"/>
              </a:solidFill>
            </a:endParaRPr>
          </a:p>
        </p:txBody>
      </p:sp>
      <p:sp>
        <p:nvSpPr>
          <p:cNvPr id="7" name="ZoneTexte 6"/>
          <p:cNvSpPr txBox="1"/>
          <p:nvPr/>
        </p:nvSpPr>
        <p:spPr>
          <a:xfrm>
            <a:off x="618548" y="1109836"/>
            <a:ext cx="2391352" cy="2677656"/>
          </a:xfrm>
          <a:prstGeom prst="rect">
            <a:avLst/>
          </a:prstGeom>
          <a:noFill/>
        </p:spPr>
        <p:txBody>
          <a:bodyPr wrap="square" rtlCol="0">
            <a:spAutoFit/>
          </a:bodyPr>
          <a:lstStyle/>
          <a:p>
            <a:r>
              <a:rPr lang="fr-FR" sz="2800" b="1" dirty="0">
                <a:solidFill>
                  <a:schemeClr val="tx2"/>
                </a:solidFill>
              </a:rPr>
              <a:t>Etape 2 : s’inscrire, formuler ses vœux et finaliser son dossier </a:t>
            </a:r>
          </a:p>
        </p:txBody>
      </p:sp>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77" b="8577"/>
          <a:stretch>
            <a:fillRect/>
          </a:stretch>
        </p:blipFill>
        <p:spPr>
          <a:xfrm>
            <a:off x="3282950" y="1174750"/>
            <a:ext cx="5337510" cy="2475086"/>
          </a:xfrm>
        </p:spPr>
      </p:pic>
    </p:spTree>
    <p:extLst>
      <p:ext uri="{BB962C8B-B14F-4D97-AF65-F5344CB8AC3E}">
        <p14:creationId xmlns:p14="http://schemas.microsoft.com/office/powerpoint/2010/main" val="1048646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solidFill>
                  <a:schemeClr val="bg1"/>
                </a:solidFill>
              </a:rPr>
              <a:t>08/12/2025</a:t>
            </a:fld>
            <a:endParaRPr lang="fr-FR" cap="all" dirty="0">
              <a:solidFill>
                <a:schemeClr val="bg1"/>
              </a:solidFill>
            </a:endParaRPr>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bg1"/>
                </a:solidFill>
              </a:rPr>
              <a:pPr/>
              <a:t>25</a:t>
            </a:fld>
            <a:endParaRPr lang="fr-FR" dirty="0">
              <a:solidFill>
                <a:schemeClr val="bg1"/>
              </a:solidFill>
            </a:endParaRPr>
          </a:p>
        </p:txBody>
      </p:sp>
      <p:graphicFrame>
        <p:nvGraphicFramePr>
          <p:cNvPr id="5" name="Objet 4"/>
          <p:cNvGraphicFramePr>
            <a:graphicFrameLocks noChangeAspect="1"/>
          </p:cNvGraphicFramePr>
          <p:nvPr>
            <p:extLst>
              <p:ext uri="{D42A27DB-BD31-4B8C-83A1-F6EECF244321}">
                <p14:modId xmlns:p14="http://schemas.microsoft.com/office/powerpoint/2010/main" val="1843657156"/>
              </p:ext>
            </p:extLst>
          </p:nvPr>
        </p:nvGraphicFramePr>
        <p:xfrm>
          <a:off x="-7770" y="2780"/>
          <a:ext cx="9151770" cy="5140720"/>
        </p:xfrm>
        <a:graphic>
          <a:graphicData uri="http://schemas.openxmlformats.org/presentationml/2006/ole">
            <mc:AlternateContent xmlns:mc="http://schemas.openxmlformats.org/markup-compatibility/2006">
              <mc:Choice xmlns:v="urn:schemas-microsoft-com:vml" Requires="v">
                <p:oleObj spid="_x0000_s1039" r:id="rId3" imgW="30073963" imgH="16889245" progId="">
                  <p:embed/>
                </p:oleObj>
              </mc:Choice>
              <mc:Fallback>
                <p:oleObj r:id="rId3" imgW="30073963" imgH="16889245" progId="">
                  <p:embed/>
                  <p:pic>
                    <p:nvPicPr>
                      <p:cNvPr id="0" name=""/>
                      <p:cNvPicPr/>
                      <p:nvPr/>
                    </p:nvPicPr>
                    <p:blipFill>
                      <a:blip r:embed="rId4"/>
                      <a:stretch>
                        <a:fillRect/>
                      </a:stretch>
                    </p:blipFill>
                    <p:spPr>
                      <a:xfrm>
                        <a:off x="-7770" y="2780"/>
                        <a:ext cx="9151770" cy="5140720"/>
                      </a:xfrm>
                      <a:prstGeom prst="rect">
                        <a:avLst/>
                      </a:prstGeom>
                    </p:spPr>
                  </p:pic>
                </p:oleObj>
              </mc:Fallback>
            </mc:AlternateContent>
          </a:graphicData>
        </a:graphic>
      </p:graphicFrame>
    </p:spTree>
    <p:extLst>
      <p:ext uri="{BB962C8B-B14F-4D97-AF65-F5344CB8AC3E}">
        <p14:creationId xmlns:p14="http://schemas.microsoft.com/office/powerpoint/2010/main" val="98316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000" dirty="0">
                <a:solidFill>
                  <a:srgbClr val="000091"/>
                </a:solidFill>
                <a:latin typeface="+mn-lt"/>
                <a:ea typeface="+mn-ea"/>
                <a:cs typeface="+mn-cs"/>
              </a:rPr>
              <a:t>S’inscrire sur Parcoursup à partir du 19 janvier 2026 </a:t>
            </a:r>
          </a:p>
        </p:txBody>
      </p:sp>
      <p:sp>
        <p:nvSpPr>
          <p:cNvPr id="3" name="Espace réservé du contenu 2"/>
          <p:cNvSpPr>
            <a:spLocks noGrp="1"/>
          </p:cNvSpPr>
          <p:nvPr>
            <p:ph sz="quarter" idx="4294967295"/>
          </p:nvPr>
        </p:nvSpPr>
        <p:spPr>
          <a:xfrm>
            <a:off x="467542" y="1347614"/>
            <a:ext cx="8208914" cy="3160936"/>
          </a:xfrm>
        </p:spPr>
        <p:txBody>
          <a:bodyPr/>
          <a:lstStyle/>
          <a:p>
            <a:pPr algn="just"/>
            <a:r>
              <a:rPr lang="fr-FR" sz="1300" b="1" dirty="0">
                <a:solidFill>
                  <a:schemeClr val="bg1"/>
                </a:solidFill>
                <a:highlight>
                  <a:srgbClr val="0000FF"/>
                </a:highlight>
              </a:rPr>
              <a:t>1. CRÉER UN COMPTE</a:t>
            </a:r>
          </a:p>
          <a:p>
            <a:pPr algn="just"/>
            <a:r>
              <a:rPr lang="fr-FR" sz="1200" b="1" dirty="0">
                <a:solidFill>
                  <a:schemeClr val="tx1"/>
                </a:solidFill>
              </a:rPr>
              <a:t>Les candidats doivent d’abord se créer un compte Parcoursup</a:t>
            </a:r>
            <a:r>
              <a:rPr lang="fr-FR" sz="1200" dirty="0">
                <a:solidFill>
                  <a:schemeClr val="tx1"/>
                </a:solidFill>
              </a:rPr>
              <a:t>, en utilisant une adresse email valide et régulièrement utilisée et un mot de passe.</a:t>
            </a:r>
          </a:p>
          <a:p>
            <a:pPr algn="just"/>
            <a:r>
              <a:rPr lang="fr-FR" sz="1200" dirty="0">
                <a:solidFill>
                  <a:schemeClr val="tx1"/>
                </a:solidFill>
              </a:rPr>
              <a:t>Les lycéens doivent créer leur compte Parcoursup en utilisant l'adresse mail précédemment transmise au lycée. En cas de doute contactez la scolarité de votre établissement.</a:t>
            </a:r>
          </a:p>
          <a:p>
            <a:pPr algn="just"/>
            <a:r>
              <a:rPr lang="fr-FR" sz="1300" b="1" dirty="0">
                <a:solidFill>
                  <a:schemeClr val="bg1"/>
                </a:solidFill>
                <a:highlight>
                  <a:srgbClr val="0000FF"/>
                </a:highlight>
              </a:rPr>
              <a:t>2. CRÉER SON DOSSIER</a:t>
            </a:r>
          </a:p>
          <a:p>
            <a:pPr algn="just">
              <a:spcAft>
                <a:spcPts val="0"/>
              </a:spcAft>
            </a:pPr>
            <a:r>
              <a:rPr lang="fr-FR" sz="1200" b="1" dirty="0">
                <a:solidFill>
                  <a:schemeClr val="tx1"/>
                </a:solidFill>
              </a:rPr>
              <a:t>Une fois le compte créé, les lycéens se connectent pour commencer la création de leur dossier candidat. </a:t>
            </a:r>
          </a:p>
          <a:p>
            <a:pPr algn="just">
              <a:spcAft>
                <a:spcPts val="0"/>
              </a:spcAft>
            </a:pPr>
            <a:r>
              <a:rPr lang="fr-FR" sz="1200" b="1" dirty="0">
                <a:solidFill>
                  <a:schemeClr val="tx1"/>
                </a:solidFill>
              </a:rPr>
              <a:t>Vous aurez besoin de renseigner votre INE </a:t>
            </a:r>
            <a:r>
              <a:rPr lang="fr-FR" sz="1200" dirty="0">
                <a:solidFill>
                  <a:schemeClr val="tx1"/>
                </a:solidFill>
              </a:rPr>
              <a:t>(identifiant national élève pour tous les lycéens). Il est présent sur les bulletins scolaires ou le relevé de notes des épreuves du baccalauréat.</a:t>
            </a:r>
          </a:p>
          <a:p>
            <a:pPr lvl="0" algn="just" defTabSz="457200">
              <a:spcBef>
                <a:spcPts val="600"/>
              </a:spcBef>
              <a:spcAft>
                <a:spcPts val="600"/>
              </a:spcAft>
              <a:buClr>
                <a:srgbClr val="FF0000"/>
              </a:buClr>
              <a:buSzPct val="100000"/>
            </a:pPr>
            <a:r>
              <a:rPr lang="fr-FR" sz="1200" b="1" dirty="0">
                <a:solidFill>
                  <a:schemeClr val="tx1"/>
                </a:solidFill>
              </a:rPr>
              <a:t>Pour les lycées français à l’étranger </a:t>
            </a:r>
            <a:r>
              <a:rPr lang="fr-FR" sz="1200" dirty="0">
                <a:solidFill>
                  <a:schemeClr val="tx1"/>
                </a:solidFill>
              </a:rPr>
              <a:t>: l’établissement fournit l’identifiant pour créer son dossier candidat. Cet </a:t>
            </a:r>
            <a:r>
              <a:rPr lang="fr-FR" sz="1200" b="1" u="sng" dirty="0">
                <a:solidFill>
                  <a:schemeClr val="tx1"/>
                </a:solidFill>
              </a:rPr>
              <a:t>identifiant</a:t>
            </a:r>
            <a:r>
              <a:rPr lang="fr-FR" sz="1200" dirty="0">
                <a:solidFill>
                  <a:schemeClr val="tx1"/>
                </a:solidFill>
              </a:rPr>
              <a:t> correspond au </a:t>
            </a:r>
            <a:r>
              <a:rPr lang="fr-FR" sz="1200" b="1" u="sng" dirty="0">
                <a:solidFill>
                  <a:schemeClr val="tx1"/>
                </a:solidFill>
              </a:rPr>
              <a:t>numéro cyclades </a:t>
            </a:r>
            <a:r>
              <a:rPr lang="fr-FR" sz="1200" dirty="0">
                <a:solidFill>
                  <a:schemeClr val="tx1"/>
                </a:solidFill>
              </a:rPr>
              <a:t>(numéro d’inscription au bac)</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26</a:t>
            </a:fld>
            <a:endParaRPr lang="fr-FR" dirty="0"/>
          </a:p>
        </p:txBody>
      </p:sp>
      <p:sp>
        <p:nvSpPr>
          <p:cNvPr id="7" name="Rectangle à coins arrondis 6"/>
          <p:cNvSpPr/>
          <p:nvPr/>
        </p:nvSpPr>
        <p:spPr>
          <a:xfrm>
            <a:off x="4815348" y="136193"/>
            <a:ext cx="3670768"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S’inscrire sur Parcoursup</a:t>
            </a:r>
            <a:endParaRPr lang="fr-FR" sz="1400" b="1" kern="0" dirty="0">
              <a:solidFill>
                <a:srgbClr val="000091"/>
              </a:solidFill>
              <a:latin typeface="Arial"/>
            </a:endParaRPr>
          </a:p>
        </p:txBody>
      </p:sp>
      <p:sp>
        <p:nvSpPr>
          <p:cNvPr id="4" name="ZoneTexte 3"/>
          <p:cNvSpPr txBox="1"/>
          <p:nvPr/>
        </p:nvSpPr>
        <p:spPr>
          <a:xfrm>
            <a:off x="467540" y="3871452"/>
            <a:ext cx="8208915" cy="871008"/>
          </a:xfrm>
          <a:prstGeom prst="rect">
            <a:avLst/>
          </a:prstGeom>
          <a:solidFill>
            <a:srgbClr val="FF9575"/>
          </a:solidFill>
        </p:spPr>
        <p:txBody>
          <a:bodyPr wrap="square" rtlCol="0">
            <a:spAutoFit/>
          </a:bodyPr>
          <a:lstStyle/>
          <a:p>
            <a:r>
              <a:rPr lang="fr-FR" sz="1100" b="1" cap="small" dirty="0">
                <a:solidFill>
                  <a:srgbClr val="0000FF"/>
                </a:solidFill>
              </a:rPr>
              <a:t>[ Important ] </a:t>
            </a:r>
            <a:r>
              <a:rPr lang="fr-FR" sz="1100" dirty="0"/>
              <a:t>Renseignez un numéro de téléphone portable pour recevoir les alertes envoyées par la plateforme.</a:t>
            </a:r>
          </a:p>
          <a:p>
            <a:pPr marL="0" lvl="1" algn="just" defTabSz="457200">
              <a:lnSpc>
                <a:spcPct val="90000"/>
              </a:lnSpc>
              <a:buSzPct val="100000"/>
            </a:pPr>
            <a:endParaRPr lang="fr-FR" sz="1100" b="1" i="1" dirty="0">
              <a:solidFill>
                <a:srgbClr val="0000FF"/>
              </a:solidFill>
            </a:endParaRPr>
          </a:p>
          <a:p>
            <a:pPr marL="0" lvl="1">
              <a:lnSpc>
                <a:spcPct val="90000"/>
              </a:lnSpc>
              <a:buSzPct val="100000"/>
            </a:pPr>
            <a:r>
              <a:rPr lang="fr-FR" sz="1100" b="1" cap="small" dirty="0">
                <a:solidFill>
                  <a:srgbClr val="0000FF"/>
                </a:solidFill>
              </a:rPr>
              <a:t>[ Conseil aux parents ou tuteurs légaux ] </a:t>
            </a:r>
            <a:r>
              <a:rPr lang="fr-FR" sz="1100" dirty="0"/>
              <a:t>Vous pouvez également renseigner votre email et numéro de portable dans le dossier de votre enfant pour recevoir messages et alertes Parcoursup. Vous pourrez également recevoir de la part des formations qui organisent des épreuves écrites/orales le rappel des échéances à respecter</a:t>
            </a:r>
            <a:endParaRPr lang="fr-FR" dirty="0"/>
          </a:p>
        </p:txBody>
      </p:sp>
    </p:spTree>
    <p:extLst>
      <p:ext uri="{BB962C8B-B14F-4D97-AF65-F5344CB8AC3E}">
        <p14:creationId xmlns:p14="http://schemas.microsoft.com/office/powerpoint/2010/main" val="1614475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000" dirty="0">
                <a:solidFill>
                  <a:srgbClr val="000091"/>
                </a:solidFill>
                <a:latin typeface="+mn-lt"/>
                <a:ea typeface="+mn-ea"/>
                <a:cs typeface="+mn-cs"/>
              </a:rPr>
              <a:t>Formuler librement vos vœux sur Parcoursup </a:t>
            </a:r>
          </a:p>
        </p:txBody>
      </p:sp>
      <p:sp>
        <p:nvSpPr>
          <p:cNvPr id="3" name="Espace réservé du contenu 2"/>
          <p:cNvSpPr>
            <a:spLocks noGrp="1"/>
          </p:cNvSpPr>
          <p:nvPr>
            <p:ph sz="quarter" idx="4294967295"/>
          </p:nvPr>
        </p:nvSpPr>
        <p:spPr>
          <a:xfrm>
            <a:off x="343845" y="1201269"/>
            <a:ext cx="8422491" cy="2788415"/>
          </a:xfrm>
        </p:spPr>
        <p:txBody>
          <a:bodyPr/>
          <a:lstStyle/>
          <a:p>
            <a:pPr defTabSz="457200">
              <a:spcBef>
                <a:spcPts val="600"/>
              </a:spcBef>
              <a:spcAft>
                <a:spcPts val="600"/>
              </a:spcAft>
              <a:buClr>
                <a:srgbClr val="FF0000"/>
              </a:buClr>
              <a:buSzPct val="100000"/>
              <a:defRPr/>
            </a:pPr>
            <a:endParaRPr lang="fr-FR" sz="900" b="1" dirty="0">
              <a:solidFill>
                <a:schemeClr val="tx1"/>
              </a:solidFill>
            </a:endParaRPr>
          </a:p>
          <a:p>
            <a:pPr algn="just" defTabSz="457200">
              <a:spcAft>
                <a:spcPts val="600"/>
              </a:spcAft>
              <a:buClr>
                <a:srgbClr val="FF0000"/>
              </a:buClr>
              <a:buSzPct val="100000"/>
              <a:defRPr/>
            </a:pPr>
            <a:r>
              <a:rPr lang="fr-FR" sz="1800" b="1" dirty="0">
                <a:solidFill>
                  <a:schemeClr val="tx1"/>
                </a:solidFill>
              </a:rPr>
              <a:t>&gt;</a:t>
            </a:r>
            <a:r>
              <a:rPr lang="fr-FR" sz="1800" b="1" dirty="0">
                <a:solidFill>
                  <a:srgbClr val="EC130E"/>
                </a:solidFill>
              </a:rPr>
              <a:t> </a:t>
            </a:r>
            <a:r>
              <a:rPr lang="fr-FR" sz="1300" b="1" dirty="0">
                <a:solidFill>
                  <a:schemeClr val="bg1"/>
                </a:solidFill>
                <a:highlight>
                  <a:srgbClr val="0000FF"/>
                </a:highlight>
              </a:rPr>
              <a:t>Jusqu’à 10 vœux et 10 vœux supplémentaires pour des formations en apprentissage </a:t>
            </a: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dirty="0">
                <a:solidFill>
                  <a:schemeClr val="tx1"/>
                </a:solidFill>
              </a:rPr>
              <a:t>Pour des </a:t>
            </a:r>
            <a:r>
              <a:rPr lang="fr-FR" sz="1300" b="1" dirty="0"/>
              <a:t>formations sélectives </a:t>
            </a:r>
            <a:r>
              <a:rPr lang="fr-FR" sz="1300" dirty="0">
                <a:solidFill>
                  <a:schemeClr val="tx1"/>
                </a:solidFill>
              </a:rPr>
              <a:t>(Classes prépa, STS, IUT, écoles, IFSI, IEP, etc.) et </a:t>
            </a:r>
            <a:r>
              <a:rPr lang="fr-FR" sz="1300" b="1" dirty="0"/>
              <a:t>non sélectives </a:t>
            </a:r>
            <a:r>
              <a:rPr lang="fr-FR" sz="1300" dirty="0">
                <a:solidFill>
                  <a:schemeClr val="tx1"/>
                </a:solidFill>
              </a:rPr>
              <a:t>(licences, PPPE ou PASS)</a:t>
            </a:r>
            <a:endParaRPr lang="fr-FR" sz="1300" b="1" dirty="0">
              <a:solidFill>
                <a:schemeClr val="tx1"/>
              </a:solidFill>
            </a:endParaRP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b="1" u="sng" dirty="0"/>
              <a:t>Lorsque la formation l’a demandé</a:t>
            </a:r>
            <a:r>
              <a:rPr lang="fr-FR" sz="1300" b="1" dirty="0"/>
              <a:t>, le vœu doit être expressément motivé </a:t>
            </a:r>
            <a:r>
              <a:rPr lang="fr-FR" sz="1300" dirty="0">
                <a:solidFill>
                  <a:schemeClr val="tx1"/>
                </a:solidFill>
              </a:rPr>
              <a:t>: en quelques lignes, le lycéen explique ce qui motive son vœu. Il est accompagné par son professeur principal</a:t>
            </a: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b="1" dirty="0"/>
              <a:t>Des vœux qui n’ont pas besoin d’être classés </a:t>
            </a:r>
            <a:r>
              <a:rPr lang="fr-FR" sz="1300" dirty="0">
                <a:solidFill>
                  <a:schemeClr val="tx1"/>
                </a:solidFill>
              </a:rPr>
              <a:t>: aucune hiérarchisation pour éviter toute autocensure</a:t>
            </a:r>
          </a:p>
          <a:p>
            <a:pPr algn="just" defTabSz="457200">
              <a:spcBef>
                <a:spcPts val="600"/>
              </a:spcBef>
              <a:spcAft>
                <a:spcPts val="600"/>
              </a:spcAft>
              <a:buClr>
                <a:srgbClr val="FF0000"/>
              </a:buClr>
              <a:buSzPct val="100000"/>
              <a:defRPr/>
            </a:pPr>
            <a:r>
              <a:rPr lang="fr-FR" sz="1300" b="1" dirty="0">
                <a:solidFill>
                  <a:schemeClr val="tx1"/>
                </a:solidFill>
              </a:rPr>
              <a:t>&gt; </a:t>
            </a:r>
            <a:r>
              <a:rPr lang="fr-FR" sz="1300" b="1" dirty="0"/>
              <a:t>La date de formulation des vœux n’est pas prise en compte </a:t>
            </a:r>
            <a:r>
              <a:rPr lang="fr-FR" sz="1300" dirty="0">
                <a:solidFill>
                  <a:schemeClr val="tx1"/>
                </a:solidFill>
              </a:rPr>
              <a:t>pour l’examen du dossier</a:t>
            </a:r>
          </a:p>
          <a:p>
            <a:pPr lvl="0" algn="just" defTabSz="457200">
              <a:spcBef>
                <a:spcPts val="600"/>
              </a:spcBef>
              <a:spcAft>
                <a:spcPts val="600"/>
              </a:spcAft>
              <a:buClr>
                <a:srgbClr val="FF0000"/>
              </a:buClr>
              <a:buSzPct val="100000"/>
              <a:defRPr/>
            </a:pPr>
            <a:r>
              <a:rPr lang="fr-FR" sz="1400" b="1" dirty="0">
                <a:solidFill>
                  <a:schemeClr val="tx1"/>
                </a:solidFill>
              </a:rPr>
              <a:t>&gt; </a:t>
            </a:r>
            <a:r>
              <a:rPr lang="fr-FR" sz="1400" b="1" dirty="0"/>
              <a:t>Des vœux qui ne sont connus que de vous </a:t>
            </a:r>
            <a:r>
              <a:rPr lang="fr-FR" sz="1400" dirty="0">
                <a:solidFill>
                  <a:schemeClr val="tx1"/>
                </a:solidFill>
              </a:rPr>
              <a:t>: la formation ne connait que le vœu qui la concerne </a:t>
            </a:r>
          </a:p>
          <a:p>
            <a:pPr lvl="0" defTabSz="457200">
              <a:spcBef>
                <a:spcPct val="20000"/>
              </a:spcBef>
              <a:spcAft>
                <a:spcPts val="0"/>
              </a:spcAft>
              <a:buClr>
                <a:srgbClr val="FF0000"/>
              </a:buClr>
              <a:buSzPct val="100000"/>
              <a:defRPr/>
            </a:pPr>
            <a:r>
              <a:rPr lang="fr-FR" dirty="0">
                <a:solidFill>
                  <a:srgbClr val="3D566E"/>
                </a:solidFill>
                <a:latin typeface="Calibri"/>
              </a:rPr>
              <a:t> </a:t>
            </a:r>
          </a:p>
          <a:p>
            <a:pPr lvl="0" defTabSz="457200">
              <a:spcBef>
                <a:spcPct val="20000"/>
              </a:spcBef>
              <a:spcAft>
                <a:spcPts val="0"/>
              </a:spcAft>
              <a:buClr>
                <a:srgbClr val="FF0000"/>
              </a:buClr>
              <a:buSzPct val="100000"/>
              <a:defRPr/>
            </a:pPr>
            <a:endParaRPr lang="fr-FR" dirty="0">
              <a:solidFill>
                <a:srgbClr val="3D566E"/>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27</a:t>
            </a:fld>
            <a:endParaRPr lang="fr-FR" dirty="0">
              <a:solidFill>
                <a:schemeClr val="tx1"/>
              </a:solidFill>
            </a:endParaRPr>
          </a:p>
        </p:txBody>
      </p:sp>
      <p:sp>
        <p:nvSpPr>
          <p:cNvPr id="7" name="Rectangle à coins arrondis 6"/>
          <p:cNvSpPr/>
          <p:nvPr/>
        </p:nvSpPr>
        <p:spPr>
          <a:xfrm>
            <a:off x="3908323" y="84866"/>
            <a:ext cx="478512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Formuler ses vœux</a:t>
            </a:r>
          </a:p>
          <a:p>
            <a:pPr algn="ctr"/>
            <a:r>
              <a:rPr lang="fr-FR" sz="1400" b="1" kern="0" dirty="0">
                <a:solidFill>
                  <a:srgbClr val="000091"/>
                </a:solidFill>
                <a:latin typeface="Arial"/>
              </a:rPr>
              <a:t>e</a:t>
            </a:r>
            <a:r>
              <a:rPr lang="fr-FR" sz="1400" b="1" kern="0" dirty="0" smtClean="0">
                <a:solidFill>
                  <a:srgbClr val="000091"/>
                </a:solidFill>
                <a:latin typeface="Arial"/>
              </a:rPr>
              <a:t>ntre </a:t>
            </a:r>
            <a:r>
              <a:rPr lang="fr-FR" sz="1400" b="1" kern="0" dirty="0">
                <a:solidFill>
                  <a:srgbClr val="000091"/>
                </a:solidFill>
                <a:latin typeface="Arial"/>
              </a:rPr>
              <a:t>le 19 janvier </a:t>
            </a:r>
            <a:r>
              <a:rPr lang="fr-FR" sz="1400" b="1" kern="0" dirty="0" smtClean="0">
                <a:solidFill>
                  <a:srgbClr val="000091"/>
                </a:solidFill>
                <a:latin typeface="Arial"/>
              </a:rPr>
              <a:t>et </a:t>
            </a:r>
            <a:r>
              <a:rPr lang="fr-FR" sz="1400" b="1" kern="0" dirty="0">
                <a:solidFill>
                  <a:srgbClr val="000091"/>
                </a:solidFill>
                <a:latin typeface="Arial"/>
              </a:rPr>
              <a:t>le 12 mars 2026 inclus</a:t>
            </a:r>
          </a:p>
        </p:txBody>
      </p:sp>
      <p:sp>
        <p:nvSpPr>
          <p:cNvPr id="4" name="Rectangle à coins arrondis 3"/>
          <p:cNvSpPr/>
          <p:nvPr/>
        </p:nvSpPr>
        <p:spPr>
          <a:xfrm>
            <a:off x="948529" y="4075042"/>
            <a:ext cx="7188306" cy="493313"/>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0091"/>
                </a:solidFill>
              </a:rPr>
              <a:t>Conseil :</a:t>
            </a:r>
            <a:r>
              <a:rPr lang="fr-FR" sz="1400" kern="0" dirty="0">
                <a:solidFill>
                  <a:srgbClr val="000091"/>
                </a:solidFill>
              </a:rPr>
              <a:t> diversifiez vos vœux et </a:t>
            </a:r>
            <a:r>
              <a:rPr lang="fr-FR" sz="1400" u="sng" kern="0" dirty="0">
                <a:solidFill>
                  <a:srgbClr val="000091"/>
                </a:solidFill>
              </a:rPr>
              <a:t>évitez impérativement </a:t>
            </a:r>
            <a:r>
              <a:rPr lang="fr-FR" sz="1400" kern="0" dirty="0">
                <a:solidFill>
                  <a:srgbClr val="000091"/>
                </a:solidFill>
              </a:rPr>
              <a:t>de n’en formuler qu’un seul </a:t>
            </a:r>
            <a:endParaRPr lang="fr-FR" sz="1400" dirty="0">
              <a:solidFill>
                <a:srgbClr val="000091"/>
              </a:solidFill>
            </a:endParaRPr>
          </a:p>
        </p:txBody>
      </p:sp>
    </p:spTree>
    <p:extLst>
      <p:ext uri="{BB962C8B-B14F-4D97-AF65-F5344CB8AC3E}">
        <p14:creationId xmlns:p14="http://schemas.microsoft.com/office/powerpoint/2010/main" val="2483535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8316" y="997863"/>
            <a:ext cx="8226740" cy="720000"/>
          </a:xfrm>
        </p:spPr>
        <p:txBody>
          <a:bodyPr/>
          <a:lstStyle/>
          <a:p>
            <a:r>
              <a:rPr lang="fr-FR" sz="2200" dirty="0"/>
              <a:t>Focus sur les vœux multiples (1/4) </a:t>
            </a:r>
          </a:p>
        </p:txBody>
      </p:sp>
      <p:sp>
        <p:nvSpPr>
          <p:cNvPr id="3" name="Espace réservé du contenu 2"/>
          <p:cNvSpPr>
            <a:spLocks noGrp="1"/>
          </p:cNvSpPr>
          <p:nvPr>
            <p:ph sz="quarter" idx="4294967295"/>
          </p:nvPr>
        </p:nvSpPr>
        <p:spPr>
          <a:xfrm>
            <a:off x="538316" y="1431720"/>
            <a:ext cx="8119543" cy="3435886"/>
          </a:xfrm>
        </p:spPr>
        <p:txBody>
          <a:bodyPr/>
          <a:lstStyle/>
          <a:p>
            <a:pPr marL="285750" lvl="1" indent="-285750" algn="just" defTabSz="457200">
              <a:lnSpc>
                <a:spcPct val="110000"/>
              </a:lnSpc>
              <a:spcBef>
                <a:spcPct val="20000"/>
              </a:spcBef>
              <a:spcAft>
                <a:spcPts val="0"/>
              </a:spcAft>
              <a:buClr>
                <a:srgbClr val="FF0000"/>
              </a:buClr>
              <a:buFont typeface="Wingdings" panose="05000000000000000000" pitchFamily="2" charset="2"/>
              <a:buChar char="Ø"/>
              <a:defRPr/>
            </a:pPr>
            <a:r>
              <a:rPr lang="fr-FR" sz="1400" b="1" dirty="0" smtClean="0">
                <a:solidFill>
                  <a:schemeClr val="bg1"/>
                </a:solidFill>
                <a:highlight>
                  <a:srgbClr val="0000FF"/>
                </a:highlight>
              </a:rPr>
              <a:t>Un </a:t>
            </a:r>
            <a:r>
              <a:rPr lang="fr-FR" sz="1400" b="1" dirty="0">
                <a:solidFill>
                  <a:schemeClr val="bg1"/>
                </a:solidFill>
                <a:highlight>
                  <a:srgbClr val="0000FF"/>
                </a:highlight>
              </a:rPr>
              <a:t>vœu multiple est un regroupement de plusieurs formations similaires</a:t>
            </a:r>
            <a:r>
              <a:rPr lang="fr-FR" sz="1400" dirty="0">
                <a:solidFill>
                  <a:schemeClr val="tx1"/>
                </a:solidFill>
              </a:rPr>
              <a:t> </a:t>
            </a:r>
          </a:p>
          <a:p>
            <a:pPr marL="0" lvl="1" indent="0" algn="just" defTabSz="457200">
              <a:lnSpc>
                <a:spcPct val="110000"/>
              </a:lnSpc>
              <a:spcBef>
                <a:spcPct val="20000"/>
              </a:spcBef>
              <a:spcAft>
                <a:spcPts val="0"/>
              </a:spcAft>
              <a:buClr>
                <a:srgbClr val="FF0000"/>
              </a:buClr>
              <a:buNone/>
              <a:defRPr/>
            </a:pPr>
            <a:r>
              <a:rPr lang="fr-FR" sz="1400" dirty="0" smtClean="0">
                <a:solidFill>
                  <a:schemeClr val="tx1"/>
                </a:solidFill>
              </a:rPr>
              <a:t>(</a:t>
            </a:r>
            <a:r>
              <a:rPr lang="fr-FR" sz="1400" i="1" dirty="0">
                <a:solidFill>
                  <a:schemeClr val="tx1"/>
                </a:solidFill>
              </a:rPr>
              <a:t>exemple : le vœu multiple BTS « Management commercial opérationnel » qui regroupe toutes les formations de BTS « MCO » à l’échelle nationale).</a:t>
            </a:r>
          </a:p>
          <a:p>
            <a:pPr marL="0" lvl="1" indent="0" algn="just" defTabSz="457200">
              <a:lnSpc>
                <a:spcPct val="110000"/>
              </a:lnSpc>
              <a:spcBef>
                <a:spcPct val="20000"/>
              </a:spcBef>
              <a:spcAft>
                <a:spcPts val="0"/>
              </a:spcAft>
              <a:buClr>
                <a:srgbClr val="FF0000"/>
              </a:buClr>
              <a:buNone/>
              <a:defRPr/>
            </a:pPr>
            <a:endParaRPr lang="fr-FR" sz="800" dirty="0">
              <a:solidFill>
                <a:srgbClr val="3D566E"/>
              </a:solidFill>
            </a:endParaRPr>
          </a:p>
          <a:p>
            <a:pPr marL="0" lvl="1" indent="0" algn="just" defTabSz="457200">
              <a:lnSpc>
                <a:spcPct val="110000"/>
              </a:lnSpc>
              <a:spcBef>
                <a:spcPct val="20000"/>
              </a:spcBef>
              <a:spcAft>
                <a:spcPts val="0"/>
              </a:spcAft>
              <a:buClr>
                <a:srgbClr val="FF0000"/>
              </a:buClr>
              <a:buNone/>
              <a:defRPr/>
            </a:pPr>
            <a:r>
              <a:rPr lang="fr-FR" sz="1400" b="1" dirty="0">
                <a:solidFill>
                  <a:srgbClr val="EC130E"/>
                </a:solidFill>
              </a:rPr>
              <a:t>&gt; </a:t>
            </a:r>
            <a:r>
              <a:rPr lang="fr-FR" sz="1400" b="1" dirty="0">
                <a:solidFill>
                  <a:schemeClr val="bg1"/>
                </a:solidFill>
                <a:highlight>
                  <a:srgbClr val="0000FF"/>
                </a:highlight>
              </a:rPr>
              <a:t>Un vœu multiple compte pour un vœu</a:t>
            </a:r>
            <a:r>
              <a:rPr lang="fr-FR" sz="1400" dirty="0">
                <a:solidFill>
                  <a:schemeClr val="tx1"/>
                </a:solidFill>
              </a:rPr>
              <a:t> parmi les 10 vœux possibles.</a:t>
            </a:r>
          </a:p>
          <a:p>
            <a:pPr marL="0" lvl="1" indent="0" algn="just" defTabSz="457200">
              <a:spcBef>
                <a:spcPts val="0"/>
              </a:spcBef>
              <a:spcAft>
                <a:spcPts val="0"/>
              </a:spcAft>
              <a:buClr>
                <a:srgbClr val="FF0000"/>
              </a:buClr>
              <a:buNone/>
              <a:defRPr/>
            </a:pPr>
            <a:endParaRPr lang="fr-FR" sz="1400" dirty="0">
              <a:solidFill>
                <a:srgbClr val="3D566E"/>
              </a:solidFill>
            </a:endParaRPr>
          </a:p>
          <a:p>
            <a:pPr marL="0" lvl="1" indent="0" algn="just" defTabSz="457200">
              <a:lnSpc>
                <a:spcPct val="110000"/>
              </a:lnSpc>
              <a:spcBef>
                <a:spcPct val="20000"/>
              </a:spcBef>
              <a:spcAft>
                <a:spcPts val="0"/>
              </a:spcAft>
              <a:buClr>
                <a:srgbClr val="FF0000"/>
              </a:buClr>
              <a:buNone/>
              <a:defRPr/>
            </a:pPr>
            <a:r>
              <a:rPr lang="fr-FR" sz="1400" b="1" dirty="0">
                <a:solidFill>
                  <a:srgbClr val="EC130E"/>
                </a:solidFill>
              </a:rPr>
              <a:t>&gt; </a:t>
            </a:r>
            <a:r>
              <a:rPr lang="fr-FR" sz="1400" b="1" dirty="0">
                <a:solidFill>
                  <a:schemeClr val="bg1"/>
                </a:solidFill>
                <a:highlight>
                  <a:srgbClr val="0000FF"/>
                </a:highlight>
              </a:rPr>
              <a:t>Chaque vœu multiple est composé de sous-vœux qui correspondent chacun à un établissement différent.</a:t>
            </a:r>
            <a:r>
              <a:rPr lang="fr-FR" sz="1400" dirty="0">
                <a:solidFill>
                  <a:schemeClr val="tx1"/>
                </a:solidFill>
              </a:rPr>
              <a:t> Vous pouvez choisir un ou plusieurs établissements, sans avoir besoin de les classer. </a:t>
            </a:r>
          </a:p>
          <a:p>
            <a:pPr marL="0" lvl="1" indent="0" algn="just" defTabSz="457200">
              <a:lnSpc>
                <a:spcPct val="110000"/>
              </a:lnSpc>
              <a:spcBef>
                <a:spcPct val="20000"/>
              </a:spcBef>
              <a:spcAft>
                <a:spcPts val="0"/>
              </a:spcAft>
              <a:buClr>
                <a:srgbClr val="FF0000"/>
              </a:buClr>
              <a:buNone/>
              <a:defRPr/>
            </a:pPr>
            <a:r>
              <a:rPr lang="fr-FR" sz="1400" b="1" dirty="0">
                <a:solidFill>
                  <a:schemeClr val="bg1"/>
                </a:solidFill>
                <a:highlight>
                  <a:srgbClr val="0000FF"/>
                </a:highlight>
              </a:rPr>
              <a:t>&gt; Sauf exception (PASS Ile-de-France), il n’y a pas de vœu multiple pour les licences </a:t>
            </a:r>
            <a:endParaRPr lang="fr-FR" sz="1400" dirty="0">
              <a:solidFill>
                <a:srgbClr val="3D566E"/>
              </a:solidFill>
            </a:endParaRPr>
          </a:p>
        </p:txBody>
      </p:sp>
      <p:sp>
        <p:nvSpPr>
          <p:cNvPr id="6" name="Espace réservé du numéro de diapositive 5"/>
          <p:cNvSpPr>
            <a:spLocks noGrp="1"/>
          </p:cNvSpPr>
          <p:nvPr>
            <p:ph type="sldNum" sz="quarter" idx="12"/>
          </p:nvPr>
        </p:nvSpPr>
        <p:spPr>
          <a:xfrm>
            <a:off x="7595056" y="4783500"/>
            <a:ext cx="1170000" cy="360000"/>
          </a:xfrm>
        </p:spPr>
        <p:txBody>
          <a:bodyPr/>
          <a:lstStyle/>
          <a:p>
            <a:fld id="{733122C9-A0B9-462F-8757-0847AD287B63}" type="slidenum">
              <a:rPr lang="fr-FR" smtClean="0">
                <a:solidFill>
                  <a:schemeClr val="tx1"/>
                </a:solidFill>
              </a:rPr>
              <a:pPr/>
              <a:t>28</a:t>
            </a:fld>
            <a:endParaRPr lang="fr-FR" dirty="0">
              <a:solidFill>
                <a:schemeClr val="tx1"/>
              </a:solidFill>
            </a:endParaRPr>
          </a:p>
        </p:txBody>
      </p:sp>
      <p:sp>
        <p:nvSpPr>
          <p:cNvPr id="8" name="Rectangle à coins arrondis 7"/>
          <p:cNvSpPr/>
          <p:nvPr/>
        </p:nvSpPr>
        <p:spPr>
          <a:xfrm>
            <a:off x="4004187" y="86105"/>
            <a:ext cx="476086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a:t>
            </a:r>
          </a:p>
        </p:txBody>
      </p:sp>
      <p:sp>
        <p:nvSpPr>
          <p:cNvPr id="4" name="Rectangle à coins arrondis 3"/>
          <p:cNvSpPr/>
          <p:nvPr/>
        </p:nvSpPr>
        <p:spPr>
          <a:xfrm>
            <a:off x="716824" y="3986212"/>
            <a:ext cx="7463232" cy="580360"/>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400" dirty="0" smtClean="0">
                <a:solidFill>
                  <a:srgbClr val="000091"/>
                </a:solidFill>
              </a:rPr>
              <a:t>À </a:t>
            </a:r>
            <a:r>
              <a:rPr lang="fr-FR" sz="1400" dirty="0">
                <a:solidFill>
                  <a:srgbClr val="000091"/>
                </a:solidFill>
              </a:rPr>
              <a:t>noter </a:t>
            </a:r>
            <a:r>
              <a:rPr lang="fr-FR" sz="1400" kern="0" dirty="0">
                <a:solidFill>
                  <a:srgbClr val="000091"/>
                </a:solidFill>
              </a:rPr>
              <a:t>: Il n’est possible de sélectionner que 5 vœux multiples maximum pour les filières IFSI, orthoptie, audioprothèse et orthophonie qui sont regroupées au niveau territorial.</a:t>
            </a:r>
          </a:p>
        </p:txBody>
      </p:sp>
    </p:spTree>
    <p:extLst>
      <p:ext uri="{BB962C8B-B14F-4D97-AF65-F5344CB8AC3E}">
        <p14:creationId xmlns:p14="http://schemas.microsoft.com/office/powerpoint/2010/main" val="2666502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4349" y="900001"/>
            <a:ext cx="8269649" cy="447614"/>
          </a:xfrm>
        </p:spPr>
        <p:txBody>
          <a:bodyPr/>
          <a:lstStyle/>
          <a:p>
            <a:r>
              <a:rPr lang="fr-FR" sz="2200" dirty="0"/>
              <a:t>Focus sur les vœux multiples (2/4) </a:t>
            </a:r>
          </a:p>
        </p:txBody>
      </p:sp>
      <p:sp>
        <p:nvSpPr>
          <p:cNvPr id="3" name="Espace réservé du contenu 2"/>
          <p:cNvSpPr>
            <a:spLocks noGrp="1"/>
          </p:cNvSpPr>
          <p:nvPr>
            <p:ph sz="quarter" idx="4294967295"/>
          </p:nvPr>
        </p:nvSpPr>
        <p:spPr>
          <a:xfrm>
            <a:off x="514350" y="1285131"/>
            <a:ext cx="8161170" cy="3507894"/>
          </a:xfrm>
        </p:spPr>
        <p:txBody>
          <a:bodyPr/>
          <a:lstStyle/>
          <a:p>
            <a:r>
              <a:rPr lang="fr-FR" sz="1600" b="1" dirty="0"/>
              <a:t>Les formations dont </a:t>
            </a:r>
            <a:r>
              <a:rPr lang="fr-FR" sz="1600" b="1" u="sng" dirty="0"/>
              <a:t>le nombre de sous-vœux est limité à 10 par vœu multiple dans la limite de 20 sous-vœux au total</a:t>
            </a:r>
            <a:r>
              <a:rPr lang="fr-FR" sz="1600" b="1" dirty="0"/>
              <a:t> : </a:t>
            </a:r>
          </a:p>
          <a:p>
            <a:pPr marL="285750" indent="-285750">
              <a:lnSpc>
                <a:spcPct val="150000"/>
              </a:lnSpc>
              <a:buClr>
                <a:srgbClr val="000091"/>
              </a:buClr>
              <a:buFont typeface="Wingdings" panose="05000000000000000000" pitchFamily="2" charset="2"/>
              <a:buChar char="§"/>
            </a:pPr>
            <a:r>
              <a:rPr lang="fr-FR" sz="1400" b="1" dirty="0" smtClean="0">
                <a:solidFill>
                  <a:schemeClr val="bg1"/>
                </a:solidFill>
                <a:highlight>
                  <a:srgbClr val="0000FF"/>
                </a:highlight>
              </a:rPr>
              <a:t>Les </a:t>
            </a:r>
            <a:r>
              <a:rPr lang="fr-FR" sz="1400" b="1" dirty="0">
                <a:solidFill>
                  <a:schemeClr val="bg1"/>
                </a:solidFill>
                <a:highlight>
                  <a:srgbClr val="0000FF"/>
                </a:highlight>
              </a:rPr>
              <a:t>BTS et les BUT</a:t>
            </a:r>
            <a:r>
              <a:rPr lang="fr-FR" sz="1400" dirty="0">
                <a:solidFill>
                  <a:schemeClr val="tx1"/>
                </a:solidFill>
              </a:rPr>
              <a:t> regroupés par </a:t>
            </a:r>
            <a:r>
              <a:rPr lang="fr-FR" sz="1400" b="1" dirty="0">
                <a:solidFill>
                  <a:schemeClr val="tx1"/>
                </a:solidFill>
              </a:rPr>
              <a:t>spécialité à l’échelle nationale </a:t>
            </a:r>
          </a:p>
          <a:p>
            <a:pPr marL="285750" indent="-285750">
              <a:lnSpc>
                <a:spcPct val="150000"/>
              </a:lnSpc>
              <a:buClr>
                <a:srgbClr val="000091"/>
              </a:buClr>
              <a:buFont typeface="Wingdings" panose="05000000000000000000" pitchFamily="2" charset="2"/>
              <a:buChar char="§"/>
            </a:pPr>
            <a:r>
              <a:rPr lang="fr-FR" sz="1400" b="1" dirty="0" smtClean="0">
                <a:solidFill>
                  <a:schemeClr val="bg1"/>
                </a:solidFill>
                <a:highlight>
                  <a:srgbClr val="0000FF"/>
                </a:highlight>
              </a:rPr>
              <a:t>Les </a:t>
            </a:r>
            <a:r>
              <a:rPr lang="fr-FR" sz="1400" b="1" dirty="0">
                <a:solidFill>
                  <a:schemeClr val="bg1"/>
                </a:solidFill>
                <a:highlight>
                  <a:srgbClr val="0000FF"/>
                </a:highlight>
              </a:rPr>
              <a:t>DN MADE</a:t>
            </a:r>
            <a:r>
              <a:rPr lang="fr-FR" sz="1400" dirty="0">
                <a:solidFill>
                  <a:schemeClr val="tx1"/>
                </a:solidFill>
              </a:rPr>
              <a:t> regroupés par </a:t>
            </a:r>
            <a:r>
              <a:rPr lang="fr-FR" sz="1400" b="1" dirty="0">
                <a:solidFill>
                  <a:schemeClr val="tx1"/>
                </a:solidFill>
              </a:rPr>
              <a:t>mention à l’échelle nationale </a:t>
            </a:r>
          </a:p>
          <a:p>
            <a:pPr marL="285750" indent="-285750">
              <a:lnSpc>
                <a:spcPct val="150000"/>
              </a:lnSpc>
              <a:buClr>
                <a:srgbClr val="000091"/>
              </a:buClr>
              <a:buFont typeface="Wingdings" panose="05000000000000000000" pitchFamily="2" charset="2"/>
              <a:buChar char="§"/>
            </a:pPr>
            <a:r>
              <a:rPr lang="fr-FR" sz="1400" b="1" dirty="0" smtClean="0">
                <a:solidFill>
                  <a:schemeClr val="bg1"/>
                </a:solidFill>
                <a:highlight>
                  <a:srgbClr val="0000FF"/>
                </a:highlight>
              </a:rPr>
              <a:t>Les </a:t>
            </a:r>
            <a:r>
              <a:rPr lang="fr-FR" sz="1400" b="1" dirty="0">
                <a:solidFill>
                  <a:schemeClr val="bg1"/>
                </a:solidFill>
                <a:highlight>
                  <a:srgbClr val="0000FF"/>
                </a:highlight>
              </a:rPr>
              <a:t>DCG</a:t>
            </a:r>
            <a:r>
              <a:rPr lang="fr-FR" sz="1400" dirty="0">
                <a:solidFill>
                  <a:schemeClr val="tx1"/>
                </a:solidFill>
              </a:rPr>
              <a:t> (diplôme de comptabilité et de gestion) regroupés à </a:t>
            </a:r>
            <a:r>
              <a:rPr lang="fr-FR" sz="1400" b="1" dirty="0">
                <a:solidFill>
                  <a:schemeClr val="tx1"/>
                </a:solidFill>
              </a:rPr>
              <a:t>l’échelle nationale </a:t>
            </a:r>
          </a:p>
          <a:p>
            <a:pPr marL="285750" indent="-285750">
              <a:lnSpc>
                <a:spcPct val="150000"/>
              </a:lnSpc>
              <a:buClr>
                <a:srgbClr val="000091"/>
              </a:buClr>
              <a:buFont typeface="Wingdings" panose="05000000000000000000" pitchFamily="2" charset="2"/>
              <a:buChar char="§"/>
            </a:pPr>
            <a:r>
              <a:rPr lang="fr-FR" sz="1400" b="1" dirty="0" smtClean="0">
                <a:solidFill>
                  <a:schemeClr val="bg1"/>
                </a:solidFill>
                <a:highlight>
                  <a:srgbClr val="0000FF"/>
                </a:highlight>
              </a:rPr>
              <a:t>Les </a:t>
            </a:r>
            <a:r>
              <a:rPr lang="fr-FR" sz="1400" b="1" dirty="0">
                <a:solidFill>
                  <a:schemeClr val="bg1"/>
                </a:solidFill>
                <a:highlight>
                  <a:srgbClr val="0000FF"/>
                </a:highlight>
              </a:rPr>
              <a:t>classes prépas</a:t>
            </a:r>
            <a:r>
              <a:rPr lang="fr-FR" sz="1400" b="1" dirty="0"/>
              <a:t> </a:t>
            </a:r>
            <a:r>
              <a:rPr lang="fr-FR" sz="1400" dirty="0">
                <a:solidFill>
                  <a:schemeClr val="tx1"/>
                </a:solidFill>
              </a:rPr>
              <a:t>regroupées </a:t>
            </a:r>
            <a:r>
              <a:rPr lang="fr-FR" sz="1400" b="1" dirty="0">
                <a:solidFill>
                  <a:schemeClr val="tx1"/>
                </a:solidFill>
              </a:rPr>
              <a:t>par voie à l’échelle nationale </a:t>
            </a:r>
            <a:r>
              <a:rPr lang="fr-FR" sz="1400" b="1" u="sng" dirty="0">
                <a:solidFill>
                  <a:schemeClr val="tx1"/>
                </a:solidFill>
              </a:rPr>
              <a:t>(spécificité de l’internat)</a:t>
            </a:r>
          </a:p>
          <a:p>
            <a:pPr marL="285750" indent="-285750">
              <a:spcAft>
                <a:spcPts val="0"/>
              </a:spcAft>
              <a:buClr>
                <a:srgbClr val="000091"/>
              </a:buClr>
              <a:buFont typeface="Wingdings" panose="05000000000000000000" pitchFamily="2" charset="2"/>
              <a:buChar char="§"/>
            </a:pPr>
            <a:r>
              <a:rPr lang="fr-FR" sz="1400" b="1" dirty="0" smtClean="0">
                <a:solidFill>
                  <a:schemeClr val="bg1"/>
                </a:solidFill>
                <a:highlight>
                  <a:srgbClr val="0000FF"/>
                </a:highlight>
              </a:rPr>
              <a:t>Les </a:t>
            </a:r>
            <a:r>
              <a:rPr lang="fr-FR" sz="1400" b="1" dirty="0">
                <a:solidFill>
                  <a:schemeClr val="bg1"/>
                </a:solidFill>
                <a:highlight>
                  <a:srgbClr val="0000FF"/>
                </a:highlight>
              </a:rPr>
              <a:t>EFTS</a:t>
            </a:r>
            <a:r>
              <a:rPr lang="fr-FR" sz="1400" b="1" dirty="0"/>
              <a:t> </a:t>
            </a:r>
            <a:r>
              <a:rPr lang="fr-FR" sz="1400" dirty="0" smtClean="0">
                <a:solidFill>
                  <a:schemeClr val="tx1"/>
                </a:solidFill>
              </a:rPr>
              <a:t>(</a:t>
            </a:r>
            <a:r>
              <a:rPr lang="fr-FR" sz="1400" dirty="0">
                <a:solidFill>
                  <a:schemeClr val="tx1"/>
                </a:solidFill>
              </a:rPr>
              <a:t>É</a:t>
            </a:r>
            <a:r>
              <a:rPr lang="fr-FR" sz="1400" dirty="0" smtClean="0">
                <a:solidFill>
                  <a:schemeClr val="tx1"/>
                </a:solidFill>
              </a:rPr>
              <a:t>tablissement </a:t>
            </a:r>
            <a:r>
              <a:rPr lang="fr-FR" sz="1400" dirty="0">
                <a:solidFill>
                  <a:schemeClr val="tx1"/>
                </a:solidFill>
              </a:rPr>
              <a:t>de Formation en Travail Social) regroupés par </a:t>
            </a:r>
            <a:r>
              <a:rPr lang="fr-FR" sz="1400" b="1" dirty="0">
                <a:solidFill>
                  <a:schemeClr val="tx1"/>
                </a:solidFill>
              </a:rPr>
              <a:t>diplôme d’État à l’échelle nationale </a:t>
            </a:r>
          </a:p>
          <a:p>
            <a:pPr marL="285750" indent="-285750">
              <a:spcAft>
                <a:spcPts val="0"/>
              </a:spcAft>
              <a:buClr>
                <a:srgbClr val="000091"/>
              </a:buClr>
              <a:buFont typeface="Wingdings" panose="05000000000000000000" pitchFamily="2" charset="2"/>
              <a:buChar char="§"/>
            </a:pPr>
            <a:r>
              <a:rPr lang="fr-FR" sz="1400" b="1" dirty="0" smtClean="0">
                <a:solidFill>
                  <a:schemeClr val="bg1"/>
                </a:solidFill>
                <a:highlight>
                  <a:srgbClr val="0000FF"/>
                </a:highlight>
              </a:rPr>
              <a:t>Les </a:t>
            </a:r>
            <a:r>
              <a:rPr lang="fr-FR" sz="1400" b="1" dirty="0">
                <a:solidFill>
                  <a:schemeClr val="bg1"/>
                </a:solidFill>
                <a:highlight>
                  <a:srgbClr val="0000FF"/>
                </a:highlight>
              </a:rPr>
              <a:t>DNA</a:t>
            </a:r>
            <a:r>
              <a:rPr lang="fr-FR" sz="1400" dirty="0">
                <a:solidFill>
                  <a:schemeClr val="tx1"/>
                </a:solidFill>
              </a:rPr>
              <a:t>  (diplôme national d’art) proposés par les écoles d’art du ministère de la culture regroupés par </a:t>
            </a:r>
            <a:r>
              <a:rPr lang="fr-FR" sz="1400" b="1" dirty="0">
                <a:solidFill>
                  <a:schemeClr val="tx1"/>
                </a:solidFill>
              </a:rPr>
              <a:t>mention à l’échelle nationale </a:t>
            </a:r>
          </a:p>
          <a:p>
            <a:pPr>
              <a:spcAft>
                <a:spcPts val="0"/>
              </a:spcAft>
            </a:pPr>
            <a:endParaRPr lang="fr-FR" sz="1600" dirty="0">
              <a:solidFill>
                <a:schemeClr val="tx1"/>
              </a:solidFill>
            </a:endParaRPr>
          </a:p>
          <a:p>
            <a:pPr marL="171450" indent="-171450">
              <a:lnSpc>
                <a:spcPct val="150000"/>
              </a:lnSpc>
              <a:buFont typeface="Arial" panose="020B0604020202020204" pitchFamily="34" charset="0"/>
              <a:buChar char="•"/>
            </a:pPr>
            <a:endParaRPr lang="fr-FR" sz="1600" b="1" dirty="0">
              <a:solidFill>
                <a:srgbClr val="F28E65"/>
              </a:solidFill>
            </a:endParaRPr>
          </a:p>
          <a:p>
            <a:pPr marL="171450" indent="-171450">
              <a:buFont typeface="Arial" panose="020B0604020202020204" pitchFamily="34" charset="0"/>
              <a:buChar char="•"/>
            </a:pPr>
            <a:endParaRPr lang="fr-FR" sz="1600" b="1" dirty="0">
              <a:solidFill>
                <a:srgbClr val="F28E65"/>
              </a:solidFill>
              <a:latin typeface="Calibri"/>
            </a:endParaRPr>
          </a:p>
          <a:p>
            <a:r>
              <a:rPr lang="fr-FR" sz="1600" b="1" dirty="0">
                <a:solidFill>
                  <a:srgbClr val="F28E65"/>
                </a:solidFill>
                <a:latin typeface="Calibri"/>
              </a:rPr>
              <a:t>                                 </a:t>
            </a:r>
          </a:p>
          <a:p>
            <a:endParaRPr lang="fr-FR" sz="1400" b="1" dirty="0">
              <a:solidFill>
                <a:srgbClr val="F28E65"/>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29</a:t>
            </a:fld>
            <a:endParaRPr lang="fr-FR" dirty="0">
              <a:solidFill>
                <a:schemeClr val="tx1"/>
              </a:solidFill>
            </a:endParaRPr>
          </a:p>
        </p:txBody>
      </p:sp>
      <p:sp>
        <p:nvSpPr>
          <p:cNvPr id="5" name="Rectangle à coins arrondis 4">
            <a:extLst>
              <a:ext uri="{FF2B5EF4-FFF2-40B4-BE49-F238E27FC236}">
                <a16:creationId xmlns:a16="http://schemas.microsoft.com/office/drawing/2014/main" id="{53BE7164-26CC-47DA-BC3D-1901933A1DAD}"/>
              </a:ext>
            </a:extLst>
          </p:cNvPr>
          <p:cNvSpPr/>
          <p:nvPr/>
        </p:nvSpPr>
        <p:spPr>
          <a:xfrm>
            <a:off x="4195917" y="86105"/>
            <a:ext cx="456914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 2/4</a:t>
            </a:r>
          </a:p>
        </p:txBody>
      </p:sp>
    </p:spTree>
    <p:extLst>
      <p:ext uri="{BB962C8B-B14F-4D97-AF65-F5344CB8AC3E}">
        <p14:creationId xmlns:p14="http://schemas.microsoft.com/office/powerpoint/2010/main" val="1702998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960440"/>
          </a:xfrm>
          <a:noFill/>
        </p:spPr>
        <p:txBody>
          <a:bodyPr>
            <a:noAutofit/>
          </a:bodyPr>
          <a:lstStyle/>
          <a:p>
            <a:pPr algn="just" defTabSz="457200">
              <a:lnSpc>
                <a:spcPct val="110000"/>
              </a:lnSpc>
              <a:spcBef>
                <a:spcPct val="20000"/>
              </a:spcBef>
              <a:spcAft>
                <a:spcPts val="0"/>
              </a:spcAft>
              <a:buClr>
                <a:schemeClr val="tx2"/>
              </a:buClr>
              <a:buSzPct val="100000"/>
              <a:tabLst>
                <a:tab pos="182563" algn="l"/>
              </a:tabLst>
            </a:pPr>
            <a:r>
              <a:rPr lang="fr-FR" sz="1400" b="1" dirty="0">
                <a:solidFill>
                  <a:schemeClr val="bg1"/>
                </a:solidFill>
                <a:highlight>
                  <a:srgbClr val="0000FF"/>
                </a:highlight>
              </a:rPr>
              <a:t>1 seule procédure, 1 seul dossier, 1 seul calendrier</a:t>
            </a:r>
            <a:r>
              <a:rPr lang="fr-FR" sz="1400" dirty="0">
                <a:solidFill>
                  <a:schemeClr val="accent1"/>
                </a:solidFill>
              </a:rPr>
              <a:t> </a:t>
            </a:r>
            <a:r>
              <a:rPr lang="fr-FR" sz="1400" dirty="0">
                <a:solidFill>
                  <a:schemeClr val="tx1"/>
                </a:solidFill>
              </a:rPr>
              <a:t>pour simplifier vos démarches</a:t>
            </a:r>
          </a:p>
          <a:p>
            <a:pPr algn="just" defTabSz="457200">
              <a:lnSpc>
                <a:spcPct val="110000"/>
              </a:lnSpc>
              <a:spcBef>
                <a:spcPct val="20000"/>
              </a:spcBef>
              <a:spcAft>
                <a:spcPts val="0"/>
              </a:spcAft>
              <a:buClr>
                <a:schemeClr val="tx2"/>
              </a:buClr>
              <a:buSzPct val="100000"/>
              <a:tabLst>
                <a:tab pos="182563" algn="l"/>
              </a:tabLst>
            </a:pPr>
            <a:endParaRPr lang="fr-FR" sz="800" dirty="0">
              <a:solidFill>
                <a:schemeClr val="accent1"/>
              </a:solidFill>
            </a:endParaRPr>
          </a:p>
          <a:p>
            <a:pPr algn="just" defTabSz="457200">
              <a:lnSpc>
                <a:spcPct val="120000"/>
              </a:lnSpc>
              <a:spcBef>
                <a:spcPct val="20000"/>
              </a:spcBef>
              <a:spcAft>
                <a:spcPts val="0"/>
              </a:spcAft>
              <a:buClr>
                <a:srgbClr val="FF0000"/>
              </a:buClr>
              <a:buSzPct val="100000"/>
              <a:tabLst>
                <a:tab pos="182563" algn="l"/>
              </a:tabLst>
            </a:pPr>
            <a:r>
              <a:rPr lang="fr-FR" sz="1400" b="1" dirty="0">
                <a:solidFill>
                  <a:schemeClr val="bg1"/>
                </a:solidFill>
                <a:highlight>
                  <a:srgbClr val="0000FF"/>
                </a:highlight>
              </a:rPr>
              <a:t>Une offre de formation riche et diversifiée</a:t>
            </a:r>
            <a:r>
              <a:rPr lang="fr-FR" sz="1400" dirty="0">
                <a:solidFill>
                  <a:schemeClr val="tx1"/>
                </a:solidFill>
              </a:rPr>
              <a:t> : </a:t>
            </a:r>
            <a:r>
              <a:rPr lang="fr-FR" sz="1400" b="1" dirty="0">
                <a:solidFill>
                  <a:schemeClr val="tx1"/>
                </a:solidFill>
              </a:rPr>
              <a:t>25 000 formations </a:t>
            </a:r>
            <a:r>
              <a:rPr lang="fr-FR" sz="1400" dirty="0">
                <a:solidFill>
                  <a:schemeClr val="tx1"/>
                </a:solidFill>
              </a:rPr>
              <a:t>proposant principalement des diplômes nationaux ou d’établissement validés par l’État, </a:t>
            </a:r>
            <a:r>
              <a:rPr lang="fr-FR" sz="1400" b="1" dirty="0">
                <a:solidFill>
                  <a:schemeClr val="tx1"/>
                </a:solidFill>
              </a:rPr>
              <a:t>sous statut étudiant et en apprentissage</a:t>
            </a:r>
            <a:endParaRPr lang="fr-FR" sz="1400" dirty="0">
              <a:solidFill>
                <a:schemeClr val="tx1"/>
              </a:solidFill>
            </a:endParaRPr>
          </a:p>
          <a:p>
            <a:pPr algn="just" defTabSz="457200">
              <a:lnSpc>
                <a:spcPct val="110000"/>
              </a:lnSpc>
              <a:spcBef>
                <a:spcPct val="20000"/>
              </a:spcBef>
              <a:spcAft>
                <a:spcPts val="0"/>
              </a:spcAft>
              <a:buClr>
                <a:schemeClr val="tx2"/>
              </a:buClr>
              <a:buSzPct val="100000"/>
              <a:tabLst>
                <a:tab pos="182563" algn="l"/>
              </a:tabLst>
            </a:pPr>
            <a:endParaRPr lang="fr-FR" sz="800" b="1" dirty="0">
              <a:solidFill>
                <a:schemeClr val="bg1"/>
              </a:solidFill>
              <a:highlight>
                <a:srgbClr val="0000FF"/>
              </a:highlight>
            </a:endParaRPr>
          </a:p>
          <a:p>
            <a:pPr algn="just" defTabSz="457200">
              <a:lnSpc>
                <a:spcPct val="110000"/>
              </a:lnSpc>
              <a:spcBef>
                <a:spcPct val="20000"/>
              </a:spcBef>
              <a:spcAft>
                <a:spcPts val="0"/>
              </a:spcAft>
              <a:buClr>
                <a:schemeClr val="tx2"/>
              </a:buClr>
              <a:buSzPct val="100000"/>
              <a:tabLst>
                <a:tab pos="182563" algn="l"/>
              </a:tabLst>
            </a:pPr>
            <a:r>
              <a:rPr lang="fr-FR" sz="1400" b="1" dirty="0">
                <a:solidFill>
                  <a:schemeClr val="bg1"/>
                </a:solidFill>
                <a:highlight>
                  <a:srgbClr val="0000FF"/>
                </a:highlight>
              </a:rPr>
              <a:t>Un cadre de présentation des formations unique</a:t>
            </a:r>
            <a:r>
              <a:rPr lang="fr-FR" sz="1400" dirty="0">
                <a:solidFill>
                  <a:schemeClr val="accent1"/>
                </a:solidFill>
              </a:rPr>
              <a:t> </a:t>
            </a:r>
            <a:r>
              <a:rPr lang="fr-FR" sz="1400" dirty="0">
                <a:solidFill>
                  <a:schemeClr val="tx1"/>
                </a:solidFill>
              </a:rPr>
              <a:t>permettant de voir rapidement les informations essentielles, de connaitre les critères d’examen et les chiffres clés de la session précédente</a:t>
            </a:r>
          </a:p>
          <a:p>
            <a:pPr algn="just" defTabSz="457200">
              <a:lnSpc>
                <a:spcPct val="110000"/>
              </a:lnSpc>
              <a:spcBef>
                <a:spcPct val="20000"/>
              </a:spcBef>
              <a:spcAft>
                <a:spcPts val="0"/>
              </a:spcAft>
              <a:buClr>
                <a:srgbClr val="FF0000"/>
              </a:buClr>
              <a:buSzPct val="100000"/>
              <a:tabLst>
                <a:tab pos="182563" algn="l"/>
              </a:tabLst>
            </a:pPr>
            <a:endParaRPr lang="fr-FR" sz="400" b="1" dirty="0">
              <a:solidFill>
                <a:schemeClr val="bg1"/>
              </a:solidFill>
              <a:highlight>
                <a:srgbClr val="0000FF"/>
              </a:highlight>
            </a:endParaRPr>
          </a:p>
          <a:p>
            <a:pPr algn="just" defTabSz="457200">
              <a:lnSpc>
                <a:spcPct val="110000"/>
              </a:lnSpc>
              <a:spcBef>
                <a:spcPct val="20000"/>
              </a:spcBef>
              <a:spcAft>
                <a:spcPts val="0"/>
              </a:spcAft>
              <a:buClr>
                <a:srgbClr val="FF0000"/>
              </a:buClr>
              <a:buSzPct val="100000"/>
              <a:tabLst>
                <a:tab pos="182563" algn="l"/>
              </a:tabLst>
            </a:pPr>
            <a:r>
              <a:rPr lang="fr-FR" sz="1400" b="1" dirty="0">
                <a:solidFill>
                  <a:schemeClr val="bg1"/>
                </a:solidFill>
                <a:highlight>
                  <a:srgbClr val="0000FF"/>
                </a:highlight>
              </a:rPr>
              <a:t>Un accompagnement personnalisé tout au long de la procédure </a:t>
            </a:r>
          </a:p>
          <a:p>
            <a:pPr algn="just" defTabSz="457200">
              <a:lnSpc>
                <a:spcPct val="110000"/>
              </a:lnSpc>
              <a:spcBef>
                <a:spcPct val="20000"/>
              </a:spcBef>
              <a:spcAft>
                <a:spcPts val="0"/>
              </a:spcAft>
              <a:buClr>
                <a:srgbClr val="FF0000"/>
              </a:buClr>
              <a:buSzPct val="100000"/>
              <a:tabLst>
                <a:tab pos="182563" algn="l"/>
              </a:tabLst>
            </a:pPr>
            <a:r>
              <a:rPr lang="fr-FR" sz="1400" dirty="0">
                <a:solidFill>
                  <a:schemeClr val="tx1"/>
                </a:solidFill>
              </a:rPr>
              <a:t>Vous </a:t>
            </a:r>
            <a:r>
              <a:rPr lang="fr-FR" sz="1400" b="1" dirty="0">
                <a:solidFill>
                  <a:schemeClr val="tx1"/>
                </a:solidFill>
              </a:rPr>
              <a:t>n’êtes pas seuls pour réfléchir et faire vos choix : </a:t>
            </a:r>
            <a:r>
              <a:rPr lang="fr-FR" sz="1400" dirty="0">
                <a:solidFill>
                  <a:schemeClr val="tx1"/>
                </a:solidFill>
              </a:rPr>
              <a:t>vous êtes accompagnés au lycée, en ligne via les professionnels de la plateforme, via le numéro vert et sur les réseaux sociaux Parcoursup</a:t>
            </a:r>
          </a:p>
          <a:p>
            <a:pPr algn="just" defTabSz="457200">
              <a:spcBef>
                <a:spcPct val="20000"/>
              </a:spcBef>
              <a:spcAft>
                <a:spcPts val="0"/>
              </a:spcAft>
              <a:buClr>
                <a:schemeClr val="tx2"/>
              </a:buClr>
              <a:buSzPct val="100000"/>
            </a:pPr>
            <a:r>
              <a:rPr lang="fr-FR" sz="1400" dirty="0">
                <a:solidFill>
                  <a:schemeClr val="tx1"/>
                </a:solidFill>
              </a:rPr>
              <a:t>Des </a:t>
            </a:r>
            <a:r>
              <a:rPr lang="fr-FR" sz="1400" b="1" dirty="0">
                <a:solidFill>
                  <a:schemeClr val="tx1"/>
                </a:solidFill>
              </a:rPr>
              <a:t>conseils et des outils pour comprendre </a:t>
            </a:r>
            <a:r>
              <a:rPr lang="fr-FR" sz="1400" dirty="0">
                <a:solidFill>
                  <a:schemeClr val="tx1"/>
                </a:solidFill>
              </a:rPr>
              <a:t>: des quiz, vidéos, un comparateur des formations, un simulateur pour évaluer ses possibilités d’admission, un site d’entrainement à la phase d’admission </a:t>
            </a:r>
            <a:endParaRPr lang="fr-FR" sz="1400" dirty="0">
              <a:solidFill>
                <a:schemeClr val="tx1"/>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3</a:t>
            </a:fld>
            <a:endParaRPr lang="fr-FR" dirty="0">
              <a:solidFill>
                <a:schemeClr val="tx1"/>
              </a:solidFill>
            </a:endParaRPr>
          </a:p>
        </p:txBody>
      </p:sp>
      <p:sp>
        <p:nvSpPr>
          <p:cNvPr id="5" name="ZoneTexte 4">
            <a:extLst>
              <a:ext uri="{FF2B5EF4-FFF2-40B4-BE49-F238E27FC236}">
                <a16:creationId xmlns:a16="http://schemas.microsoft.com/office/drawing/2014/main" id="{1CCF71B5-4A26-4847-81CC-0FDE99ECF471}"/>
              </a:ext>
            </a:extLst>
          </p:cNvPr>
          <p:cNvSpPr txBox="1"/>
          <p:nvPr/>
        </p:nvSpPr>
        <p:spPr>
          <a:xfrm>
            <a:off x="745851" y="3947747"/>
            <a:ext cx="7742178" cy="707886"/>
          </a:xfrm>
          <a:prstGeom prst="rect">
            <a:avLst/>
          </a:prstGeom>
          <a:solidFill>
            <a:srgbClr val="FF9575"/>
          </a:solidFill>
        </p:spPr>
        <p:txBody>
          <a:bodyPr wrap="square" rtlCol="0">
            <a:spAutoFit/>
          </a:bodyPr>
          <a:lstStyle/>
          <a:p>
            <a:r>
              <a:rPr lang="fr-FR" sz="1600" b="1" cap="small" dirty="0">
                <a:solidFill>
                  <a:schemeClr val="tx2"/>
                </a:solidFill>
              </a:rPr>
              <a:t>[ Important ] </a:t>
            </a:r>
            <a:r>
              <a:rPr lang="fr-FR" sz="1200" dirty="0" smtClean="0">
                <a:solidFill>
                  <a:schemeClr val="tx2"/>
                </a:solidFill>
              </a:rPr>
              <a:t>Parcoursup </a:t>
            </a:r>
            <a:r>
              <a:rPr lang="fr-FR" sz="1200" dirty="0">
                <a:solidFill>
                  <a:schemeClr val="tx2"/>
                </a:solidFill>
              </a:rPr>
              <a:t>ne fait jamais l’analyse des candidatures : ce sont les enseignants des formations du supérieur qui définissent les critères, examinent votre dossier, font des propositions auxquelles vous répondez</a:t>
            </a:r>
          </a:p>
        </p:txBody>
      </p:sp>
      <p:sp>
        <p:nvSpPr>
          <p:cNvPr id="8" name="Rectangle à coins arrondis 7"/>
          <p:cNvSpPr/>
          <p:nvPr/>
        </p:nvSpPr>
        <p:spPr>
          <a:xfrm>
            <a:off x="3953107" y="119831"/>
            <a:ext cx="481322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smtClean="0">
                <a:solidFill>
                  <a:srgbClr val="000091"/>
                </a:solidFill>
                <a:latin typeface="Arial"/>
              </a:rPr>
              <a:t>Des engagements au service des usagers</a:t>
            </a:r>
            <a:endParaRPr lang="fr-FR" sz="1600" b="1" kern="0" dirty="0">
              <a:solidFill>
                <a:srgbClr val="000091"/>
              </a:solidFill>
              <a:latin typeface="Arial"/>
            </a:endParaRPr>
          </a:p>
        </p:txBody>
      </p:sp>
    </p:spTree>
    <p:extLst>
      <p:ext uri="{BB962C8B-B14F-4D97-AF65-F5344CB8AC3E}">
        <p14:creationId xmlns:p14="http://schemas.microsoft.com/office/powerpoint/2010/main" val="2542471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0828"/>
            <a:ext cx="8424000" cy="650722"/>
          </a:xfrm>
        </p:spPr>
        <p:txBody>
          <a:bodyPr/>
          <a:lstStyle/>
          <a:p>
            <a:r>
              <a:rPr lang="fr-FR" sz="2200" dirty="0"/>
              <a:t>Focus sur les vœux multiples (3/4)</a:t>
            </a:r>
            <a:br>
              <a:rPr lang="fr-FR" sz="22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59999" y="1329316"/>
            <a:ext cx="8424000" cy="3249828"/>
          </a:xfrm>
        </p:spPr>
        <p:txBody>
          <a:bodyPr/>
          <a:lstStyle/>
          <a:p>
            <a:r>
              <a:rPr lang="fr-FR" sz="1600" b="1" dirty="0">
                <a:latin typeface="Arial"/>
                <a:cs typeface="Arial"/>
              </a:rPr>
              <a:t>Les formations dont </a:t>
            </a:r>
            <a:r>
              <a:rPr lang="fr-FR" sz="1600" b="1" u="sng" dirty="0">
                <a:latin typeface="Arial"/>
                <a:cs typeface="Arial"/>
              </a:rPr>
              <a:t>le nombre de sous-vœux n’est pas limité</a:t>
            </a:r>
            <a:r>
              <a:rPr lang="fr-FR" sz="1600" b="1" dirty="0">
                <a:latin typeface="Arial"/>
                <a:cs typeface="Arial"/>
              </a:rPr>
              <a:t> : </a:t>
            </a:r>
            <a:r>
              <a:rPr lang="fr-FR" sz="1600" b="1" dirty="0" smtClean="0">
                <a:latin typeface="Arial"/>
                <a:cs typeface="Arial"/>
              </a:rPr>
              <a:t/>
            </a:r>
            <a:br>
              <a:rPr lang="fr-FR" sz="1600" b="1" dirty="0" smtClean="0">
                <a:latin typeface="Arial"/>
                <a:cs typeface="Arial"/>
              </a:rPr>
            </a:br>
            <a:endParaRPr lang="fr-FR" sz="400" b="1" dirty="0">
              <a:latin typeface="Arial"/>
              <a:cs typeface="Arial"/>
            </a:endParaRPr>
          </a:p>
          <a:p>
            <a:pPr marL="285750" lvl="0" indent="-285750" algn="just">
              <a:buClr>
                <a:srgbClr val="000091"/>
              </a:buClr>
              <a:buFont typeface="Wingdings" panose="05000000000000000000" pitchFamily="2" charset="2"/>
              <a:buChar char="§"/>
            </a:pPr>
            <a:r>
              <a:rPr lang="fr-FR" sz="1400" b="1" dirty="0" smtClean="0">
                <a:solidFill>
                  <a:schemeClr val="bg1"/>
                </a:solidFill>
                <a:highlight>
                  <a:srgbClr val="0000FF"/>
                </a:highlight>
              </a:rPr>
              <a:t>Les </a:t>
            </a:r>
            <a:r>
              <a:rPr lang="fr-FR" sz="1400" b="1" dirty="0">
                <a:solidFill>
                  <a:schemeClr val="bg1"/>
                </a:solidFill>
                <a:highlight>
                  <a:srgbClr val="0000FF"/>
                </a:highlight>
              </a:rPr>
              <a:t>IFSI</a:t>
            </a:r>
            <a:r>
              <a:rPr lang="fr-FR" sz="1400" b="1" dirty="0"/>
              <a:t> </a:t>
            </a:r>
            <a:r>
              <a:rPr lang="fr-FR" sz="1400" dirty="0">
                <a:solidFill>
                  <a:schemeClr val="tx1"/>
                </a:solidFill>
              </a:rPr>
              <a:t>(Instituts de Formation en Soins Infirmiers) et</a:t>
            </a:r>
            <a:r>
              <a:rPr lang="fr-FR" sz="1400" dirty="0"/>
              <a:t> </a:t>
            </a:r>
            <a:r>
              <a:rPr lang="fr-FR" sz="1400" b="1" dirty="0">
                <a:solidFill>
                  <a:schemeClr val="bg1"/>
                </a:solidFill>
                <a:highlight>
                  <a:srgbClr val="0000FF"/>
                </a:highlight>
              </a:rPr>
              <a:t>les instituts d'orthophonie, orthoptie et audioprothèse</a:t>
            </a:r>
            <a:r>
              <a:rPr lang="fr-FR" sz="1400" b="1" dirty="0"/>
              <a:t> </a:t>
            </a:r>
            <a:r>
              <a:rPr lang="fr-FR" sz="1400" dirty="0">
                <a:solidFill>
                  <a:schemeClr val="tx1"/>
                </a:solidFill>
              </a:rPr>
              <a:t>regroupés à </a:t>
            </a:r>
            <a:r>
              <a:rPr lang="fr-FR" sz="1400" b="1" dirty="0">
                <a:solidFill>
                  <a:schemeClr val="tx1"/>
                </a:solidFill>
              </a:rPr>
              <a:t>l’échelle territoriale</a:t>
            </a:r>
            <a:r>
              <a:rPr lang="fr-FR" sz="1400" dirty="0">
                <a:solidFill>
                  <a:schemeClr val="tx1"/>
                </a:solidFill>
              </a:rPr>
              <a:t>. </a:t>
            </a:r>
          </a:p>
          <a:p>
            <a:pPr marL="179388" lvl="0" algn="just">
              <a:buClr>
                <a:srgbClr val="000091"/>
              </a:buClr>
            </a:pPr>
            <a:r>
              <a:rPr lang="fr-FR" sz="1400" b="1" i="1" dirty="0">
                <a:solidFill>
                  <a:schemeClr val="tx1"/>
                </a:solidFill>
              </a:rPr>
              <a:t>Rappel</a:t>
            </a:r>
            <a:r>
              <a:rPr lang="fr-FR" sz="1400" i="1" dirty="0">
                <a:solidFill>
                  <a:schemeClr val="tx1"/>
                </a:solidFill>
              </a:rPr>
              <a:t> </a:t>
            </a:r>
            <a:r>
              <a:rPr lang="fr-FR" sz="1400" b="1" i="1" dirty="0">
                <a:solidFill>
                  <a:schemeClr val="tx1"/>
                </a:solidFill>
              </a:rPr>
              <a:t>: limitation </a:t>
            </a:r>
            <a:r>
              <a:rPr lang="fr-FR" sz="1400" b="1" i="1" dirty="0" smtClean="0">
                <a:solidFill>
                  <a:schemeClr val="tx1"/>
                </a:solidFill>
              </a:rPr>
              <a:t>à </a:t>
            </a:r>
            <a:r>
              <a:rPr lang="fr-FR" sz="1400" b="1" i="1" dirty="0">
                <a:solidFill>
                  <a:schemeClr val="tx1"/>
                </a:solidFill>
              </a:rPr>
              <a:t>5 vœux multiples maximum par filière </a:t>
            </a:r>
            <a:endParaRPr lang="fr-FR" sz="1400" b="1" i="1" dirty="0" smtClean="0">
              <a:solidFill>
                <a:schemeClr val="tx1"/>
              </a:solidFill>
            </a:endParaRPr>
          </a:p>
          <a:p>
            <a:pPr marL="350838" lvl="0" indent="-171450" algn="just">
              <a:buClr>
                <a:srgbClr val="000091"/>
              </a:buClr>
              <a:buFont typeface="Wingdings" panose="05000000000000000000" pitchFamily="2" charset="2"/>
              <a:buChar char="§"/>
            </a:pPr>
            <a:endParaRPr lang="fr-FR" sz="1400" b="1" i="1" dirty="0">
              <a:solidFill>
                <a:schemeClr val="tx1"/>
              </a:solidFill>
            </a:endParaRPr>
          </a:p>
          <a:p>
            <a:pPr marL="285750" lvl="0" indent="-285750" algn="just">
              <a:buClr>
                <a:srgbClr val="000091"/>
              </a:buClr>
              <a:buFont typeface="Wingdings" panose="05000000000000000000" pitchFamily="2" charset="2"/>
              <a:buChar char="§"/>
            </a:pPr>
            <a:r>
              <a:rPr lang="fr-FR" sz="1400" b="1" dirty="0" smtClean="0">
                <a:solidFill>
                  <a:schemeClr val="bg1"/>
                </a:solidFill>
                <a:highlight>
                  <a:srgbClr val="0000FF"/>
                </a:highlight>
              </a:rPr>
              <a:t>Les </a:t>
            </a:r>
            <a:r>
              <a:rPr lang="fr-FR" sz="1400" b="1" dirty="0">
                <a:solidFill>
                  <a:schemeClr val="bg1"/>
                </a:solidFill>
                <a:highlight>
                  <a:srgbClr val="0000FF"/>
                </a:highlight>
              </a:rPr>
              <a:t>écoles d'ingénieurs et de commerce/management</a:t>
            </a:r>
            <a:r>
              <a:rPr lang="fr-FR" sz="1400" b="1" dirty="0"/>
              <a:t> </a:t>
            </a:r>
            <a:r>
              <a:rPr lang="fr-FR" sz="1400" dirty="0">
                <a:solidFill>
                  <a:schemeClr val="tx1"/>
                </a:solidFill>
              </a:rPr>
              <a:t>regroupées </a:t>
            </a:r>
            <a:r>
              <a:rPr lang="fr-FR" sz="1400" b="1" dirty="0">
                <a:solidFill>
                  <a:schemeClr val="tx1"/>
                </a:solidFill>
              </a:rPr>
              <a:t>en réseau </a:t>
            </a:r>
            <a:r>
              <a:rPr lang="fr-FR" sz="1400" dirty="0">
                <a:solidFill>
                  <a:schemeClr val="tx1"/>
                </a:solidFill>
              </a:rPr>
              <a:t>et qui </a:t>
            </a:r>
            <a:r>
              <a:rPr lang="fr-FR" sz="1400" b="1" dirty="0">
                <a:solidFill>
                  <a:schemeClr val="tx1"/>
                </a:solidFill>
              </a:rPr>
              <a:t>recrutent sur concours commun </a:t>
            </a:r>
          </a:p>
          <a:p>
            <a:pPr marL="285750" lvl="0" indent="-285750" algn="just">
              <a:buClr>
                <a:srgbClr val="000091"/>
              </a:buClr>
              <a:buFont typeface="Wingdings" panose="05000000000000000000" pitchFamily="2" charset="2"/>
              <a:buChar char="§"/>
            </a:pPr>
            <a:r>
              <a:rPr lang="fr-FR" sz="1400" b="1" dirty="0" smtClean="0">
                <a:solidFill>
                  <a:schemeClr val="bg1"/>
                </a:solidFill>
                <a:highlight>
                  <a:srgbClr val="0000FF"/>
                </a:highlight>
              </a:rPr>
              <a:t>Le </a:t>
            </a:r>
            <a:r>
              <a:rPr lang="fr-FR" sz="1400" b="1" dirty="0">
                <a:solidFill>
                  <a:schemeClr val="bg1"/>
                </a:solidFill>
                <a:highlight>
                  <a:srgbClr val="0000FF"/>
                </a:highlight>
              </a:rPr>
              <a:t>réseau des Sciences Po / IEP</a:t>
            </a:r>
            <a:r>
              <a:rPr lang="fr-FR" sz="1400" b="1" dirty="0"/>
              <a:t> </a:t>
            </a:r>
            <a:r>
              <a:rPr lang="fr-FR" sz="1400" dirty="0">
                <a:solidFill>
                  <a:schemeClr val="tx1"/>
                </a:solidFill>
              </a:rPr>
              <a:t>(Aix, Lille, Lyon, Rennes, Saint-Germain-en-Laye, Strasbourg et Toulouse) et </a:t>
            </a:r>
            <a:r>
              <a:rPr lang="fr-FR" sz="1400" b="1" dirty="0">
                <a:solidFill>
                  <a:schemeClr val="bg1"/>
                </a:solidFill>
                <a:highlight>
                  <a:srgbClr val="0000FF"/>
                </a:highlight>
              </a:rPr>
              <a:t>Sciences Po / IEP Paris</a:t>
            </a:r>
            <a:r>
              <a:rPr lang="fr-FR" sz="1400" b="1" dirty="0"/>
              <a:t> </a:t>
            </a:r>
          </a:p>
          <a:p>
            <a:pPr marL="285750" lvl="0" indent="-285750" algn="just">
              <a:buClr>
                <a:srgbClr val="000091"/>
              </a:buClr>
              <a:buFont typeface="Wingdings" panose="05000000000000000000" pitchFamily="2" charset="2"/>
              <a:buChar char="§"/>
            </a:pPr>
            <a:r>
              <a:rPr lang="fr-FR" sz="1400" b="1" dirty="0" smtClean="0">
                <a:solidFill>
                  <a:schemeClr val="bg1"/>
                </a:solidFill>
                <a:highlight>
                  <a:srgbClr val="0000FF"/>
                </a:highlight>
              </a:rPr>
              <a:t>Les </a:t>
            </a:r>
            <a:r>
              <a:rPr lang="fr-FR" sz="1400" b="1" dirty="0">
                <a:solidFill>
                  <a:schemeClr val="bg1"/>
                </a:solidFill>
                <a:highlight>
                  <a:srgbClr val="0000FF"/>
                </a:highlight>
              </a:rPr>
              <a:t>parcours spécifiques "accès santé" (PASS) en Ile-de-France</a:t>
            </a:r>
            <a:r>
              <a:rPr lang="fr-FR" sz="1400" b="1" dirty="0"/>
              <a:t> </a:t>
            </a:r>
            <a:r>
              <a:rPr lang="fr-FR" sz="1400" dirty="0">
                <a:solidFill>
                  <a:schemeClr val="tx1"/>
                </a:solidFill>
              </a:rPr>
              <a:t>regroupés à l’échelle régionale </a:t>
            </a:r>
          </a:p>
          <a:p>
            <a:pPr marL="285750" indent="-285750" algn="just">
              <a:buClr>
                <a:srgbClr val="000091"/>
              </a:buClr>
              <a:buFont typeface="Wingdings" panose="05000000000000000000" pitchFamily="2" charset="2"/>
              <a:buChar char="§"/>
            </a:pPr>
            <a:r>
              <a:rPr lang="fr-FR" sz="1400" b="1" dirty="0" smtClean="0">
                <a:solidFill>
                  <a:schemeClr val="bg1"/>
                </a:solidFill>
                <a:highlight>
                  <a:srgbClr val="0000FF"/>
                </a:highlight>
              </a:rPr>
              <a:t>Le </a:t>
            </a:r>
            <a:r>
              <a:rPr lang="fr-FR" sz="1400" b="1" dirty="0">
                <a:solidFill>
                  <a:schemeClr val="bg1"/>
                </a:solidFill>
                <a:highlight>
                  <a:srgbClr val="0000FF"/>
                </a:highlight>
              </a:rPr>
              <a:t>concours commun des écoles nationales vétérinaires</a:t>
            </a:r>
            <a:r>
              <a:rPr lang="fr-FR" sz="1400" b="1" dirty="0"/>
              <a:t>  </a:t>
            </a:r>
            <a:r>
              <a:rPr lang="fr-FR" sz="1600" b="1" dirty="0"/>
              <a:t>  </a:t>
            </a:r>
            <a:endParaRPr lang="fr-FR" sz="16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30</a:t>
            </a:fld>
            <a:endParaRPr lang="fr-FR" dirty="0">
              <a:solidFill>
                <a:schemeClr val="tx1"/>
              </a:solidFill>
            </a:endParaRPr>
          </a:p>
        </p:txBody>
      </p:sp>
      <p:sp>
        <p:nvSpPr>
          <p:cNvPr id="5" name="Rectangle à coins arrondis 4">
            <a:extLst>
              <a:ext uri="{FF2B5EF4-FFF2-40B4-BE49-F238E27FC236}">
                <a16:creationId xmlns:a16="http://schemas.microsoft.com/office/drawing/2014/main" id="{62A84160-F316-4BAA-B184-32E0213F0652}"/>
              </a:ext>
            </a:extLst>
          </p:cNvPr>
          <p:cNvSpPr/>
          <p:nvPr/>
        </p:nvSpPr>
        <p:spPr>
          <a:xfrm>
            <a:off x="4203291" y="86105"/>
            <a:ext cx="456176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 3/4</a:t>
            </a:r>
          </a:p>
        </p:txBody>
      </p:sp>
    </p:spTree>
    <p:extLst>
      <p:ext uri="{BB962C8B-B14F-4D97-AF65-F5344CB8AC3E}">
        <p14:creationId xmlns:p14="http://schemas.microsoft.com/office/powerpoint/2010/main" val="2007359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0668" y="900000"/>
            <a:ext cx="8313331" cy="720000"/>
          </a:xfrm>
        </p:spPr>
        <p:txBody>
          <a:bodyPr/>
          <a:lstStyle/>
          <a:p>
            <a:r>
              <a:rPr lang="fr-FR" sz="2200" dirty="0"/>
              <a:t>Focus sur les vœux multiples : exemples (4/4)</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31</a:t>
            </a:fld>
            <a:endParaRPr lang="fr-FR" dirty="0">
              <a:solidFill>
                <a:schemeClr val="tx1"/>
              </a:solidFill>
            </a:endParaRPr>
          </a:p>
        </p:txBody>
      </p:sp>
      <p:sp>
        <p:nvSpPr>
          <p:cNvPr id="8" name="Espace réservé du contenu 7"/>
          <p:cNvSpPr>
            <a:spLocks noGrp="1"/>
          </p:cNvSpPr>
          <p:nvPr>
            <p:ph sz="quarter" idx="4294967295"/>
          </p:nvPr>
        </p:nvSpPr>
        <p:spPr>
          <a:xfrm>
            <a:off x="470668" y="1372554"/>
            <a:ext cx="8294388" cy="2646313"/>
          </a:xfrm>
        </p:spPr>
        <p:txBody>
          <a:bodyPr/>
          <a:lstStyle/>
          <a:p>
            <a:pPr algn="just">
              <a:spcAft>
                <a:spcPts val="0"/>
              </a:spcAft>
              <a:defRPr/>
            </a:pPr>
            <a:r>
              <a:rPr lang="fr-FR" sz="1600" b="1" dirty="0" smtClean="0"/>
              <a:t>Vous </a:t>
            </a:r>
            <a:r>
              <a:rPr lang="fr-FR" sz="1600" b="1" dirty="0"/>
              <a:t>demandez un BTS « Métiers de la chimie » dans 7 établissements différents</a:t>
            </a:r>
            <a:endParaRPr lang="fr-FR" sz="800" b="1" dirty="0"/>
          </a:p>
          <a:p>
            <a:pPr algn="just">
              <a:spcAft>
                <a:spcPts val="0"/>
              </a:spcAft>
              <a:defRPr/>
            </a:pPr>
            <a:endParaRPr lang="fr-FR" sz="400" b="1" dirty="0"/>
          </a:p>
          <a:p>
            <a:pPr marL="285750" indent="-285750" algn="just">
              <a:spcAft>
                <a:spcPts val="0"/>
              </a:spcAft>
              <a:buFont typeface="Wingdings" panose="05000000000000000000" pitchFamily="2" charset="2"/>
              <a:buChar char="à"/>
              <a:defRPr/>
            </a:pPr>
            <a:r>
              <a:rPr lang="fr-FR" sz="1600" dirty="0">
                <a:solidFill>
                  <a:schemeClr val="tx1"/>
                </a:solidFill>
                <a:sym typeface="Wingdings" panose="05000000000000000000" pitchFamily="2" charset="2"/>
              </a:rPr>
              <a:t>Dans votre dossier, ces demandes comptent pour 1 vœu (le BTS) et 7 sous-vœux (les établissements) qui sont décomptés dans la limite des 20 sous-vœux autorisés. </a:t>
            </a:r>
          </a:p>
          <a:p>
            <a:pPr algn="just">
              <a:spcAft>
                <a:spcPts val="0"/>
              </a:spcAft>
              <a:defRPr/>
            </a:pPr>
            <a:endParaRPr lang="fr-FR" sz="1600" dirty="0">
              <a:sym typeface="Wingdings" panose="05000000000000000000" pitchFamily="2" charset="2"/>
            </a:endParaRPr>
          </a:p>
          <a:p>
            <a:pPr algn="just" defTabSz="457200">
              <a:spcAft>
                <a:spcPts val="0"/>
              </a:spcAft>
              <a:defRPr/>
            </a:pPr>
            <a:r>
              <a:rPr lang="fr-FR" sz="1600" b="1" dirty="0"/>
              <a:t>Le regroupement d’instituts de formation en soins infirmiers (IFSI) de l’Université Paris Saclay propose 7 instituts. Vous demandez 4 instituts au sein de ce regroupement :</a:t>
            </a:r>
            <a:endParaRPr lang="fr-FR" sz="1600" dirty="0">
              <a:sym typeface="Wingdings" panose="05000000000000000000" pitchFamily="2" charset="2"/>
            </a:endParaRPr>
          </a:p>
          <a:p>
            <a:pPr algn="just">
              <a:spcAft>
                <a:spcPts val="0"/>
              </a:spcAft>
              <a:defRPr/>
            </a:pPr>
            <a:endParaRPr lang="fr-FR" sz="400" dirty="0">
              <a:solidFill>
                <a:schemeClr val="tx1"/>
              </a:solidFill>
              <a:sym typeface="Wingdings" panose="05000000000000000000" pitchFamily="2" charset="2"/>
            </a:endParaRPr>
          </a:p>
          <a:p>
            <a:pPr marL="285750" indent="-285750" algn="just">
              <a:spcAft>
                <a:spcPts val="0"/>
              </a:spcAft>
              <a:buFont typeface="Wingdings" panose="05000000000000000000" pitchFamily="2" charset="2"/>
              <a:buChar char="à"/>
              <a:defRPr/>
            </a:pPr>
            <a:r>
              <a:rPr lang="fr-FR" sz="1600" dirty="0">
                <a:solidFill>
                  <a:schemeClr val="tx1"/>
                </a:solidFill>
                <a:sym typeface="Wingdings" panose="05000000000000000000" pitchFamily="2" charset="2"/>
              </a:rPr>
              <a:t>Dans votre dossier, ces demandes comptent pour 1 vœu (le regroupement d’IFSI) et 4 sous-vœux (les instituts), qui ne sont pas décomptés. </a:t>
            </a:r>
            <a:endParaRPr lang="fr-FR" sz="1600" b="1" dirty="0"/>
          </a:p>
          <a:p>
            <a:pPr marL="742950" lvl="1" indent="-285750" defTabSz="457200">
              <a:spcBef>
                <a:spcPts val="0"/>
              </a:spcBef>
              <a:spcAft>
                <a:spcPts val="0"/>
              </a:spcAft>
              <a:defRPr/>
            </a:pPr>
            <a:endParaRPr lang="fr-FR" sz="1600" dirty="0">
              <a:solidFill>
                <a:srgbClr val="0C5076"/>
              </a:solidFill>
            </a:endParaRPr>
          </a:p>
          <a:p>
            <a:pPr marL="742950" lvl="1" indent="-285750" defTabSz="457200">
              <a:spcBef>
                <a:spcPts val="0"/>
              </a:spcBef>
              <a:spcAft>
                <a:spcPts val="0"/>
              </a:spcAft>
              <a:defRPr/>
            </a:pPr>
            <a:endParaRPr lang="fr-FR" sz="1600" dirty="0">
              <a:solidFill>
                <a:srgbClr val="0C5076"/>
              </a:solidFill>
            </a:endParaRPr>
          </a:p>
        </p:txBody>
      </p:sp>
      <p:sp>
        <p:nvSpPr>
          <p:cNvPr id="3" name="Rectangle à coins arrondis 2"/>
          <p:cNvSpPr/>
          <p:nvPr/>
        </p:nvSpPr>
        <p:spPr>
          <a:xfrm>
            <a:off x="470668" y="3934105"/>
            <a:ext cx="7486842" cy="557316"/>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smtClean="0">
                <a:solidFill>
                  <a:srgbClr val="000091"/>
                </a:solidFill>
              </a:rPr>
              <a:t>À </a:t>
            </a:r>
            <a:r>
              <a:rPr lang="fr-FR" sz="1600" b="1" u="sng" dirty="0">
                <a:solidFill>
                  <a:srgbClr val="000091"/>
                </a:solidFill>
              </a:rPr>
              <a:t>noter </a:t>
            </a:r>
            <a:r>
              <a:rPr lang="fr-FR" sz="1600" kern="0" dirty="0">
                <a:solidFill>
                  <a:srgbClr val="000091"/>
                </a:solidFill>
              </a:rPr>
              <a:t>: rassurez-vous, dans votre dossier Parcoursup, un compteur de vœux permet de suivre les vœux multiples et sous-vœux formulés.</a:t>
            </a:r>
          </a:p>
        </p:txBody>
      </p:sp>
      <p:sp>
        <p:nvSpPr>
          <p:cNvPr id="7" name="Rectangle à coins arrondis 6">
            <a:extLst>
              <a:ext uri="{FF2B5EF4-FFF2-40B4-BE49-F238E27FC236}">
                <a16:creationId xmlns:a16="http://schemas.microsoft.com/office/drawing/2014/main" id="{37CFD31C-2D2F-4A9E-AE51-A7C8C2E44E78}"/>
              </a:ext>
            </a:extLst>
          </p:cNvPr>
          <p:cNvSpPr/>
          <p:nvPr/>
        </p:nvSpPr>
        <p:spPr>
          <a:xfrm>
            <a:off x="4092677" y="86105"/>
            <a:ext cx="467237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 4/4</a:t>
            </a:r>
          </a:p>
        </p:txBody>
      </p:sp>
    </p:spTree>
    <p:extLst>
      <p:ext uri="{BB962C8B-B14F-4D97-AF65-F5344CB8AC3E}">
        <p14:creationId xmlns:p14="http://schemas.microsoft.com/office/powerpoint/2010/main" val="1943004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59999" y="1003986"/>
            <a:ext cx="8299120" cy="3280966"/>
          </a:xfrm>
        </p:spPr>
        <p:txBody>
          <a:bodyPr/>
          <a:lstStyle/>
          <a:p>
            <a:pPr marL="0" lvl="1" indent="0">
              <a:buSzPct val="100000"/>
              <a:buNone/>
            </a:pPr>
            <a:r>
              <a:rPr lang="fr-FR" sz="1600" b="1" dirty="0">
                <a:solidFill>
                  <a:schemeClr val="bg1"/>
                </a:solidFill>
                <a:highlight>
                  <a:srgbClr val="0000FF"/>
                </a:highlight>
              </a:rPr>
              <a:t>Pour les formations sélectives</a:t>
            </a:r>
            <a:r>
              <a:rPr lang="fr-FR" sz="1600" b="1" dirty="0"/>
              <a:t> (BTS, BUT, IFSI, </a:t>
            </a:r>
            <a:r>
              <a:rPr lang="fr-FR" sz="1600" b="1" dirty="0" smtClean="0"/>
              <a:t>écoles, etc.)</a:t>
            </a:r>
            <a:r>
              <a:rPr lang="fr-FR" sz="1600" b="1" dirty="0"/>
              <a:t> </a:t>
            </a:r>
            <a:r>
              <a:rPr lang="fr-FR" sz="1700" b="1" dirty="0"/>
              <a:t> </a:t>
            </a:r>
            <a:r>
              <a:rPr lang="fr-FR" sz="1700" dirty="0"/>
              <a:t> </a:t>
            </a:r>
            <a:endParaRPr lang="fr-FR" dirty="0"/>
          </a:p>
          <a:p>
            <a:pPr marL="177800" lvl="1" indent="-177800" algn="just">
              <a:lnSpc>
                <a:spcPct val="80000"/>
              </a:lnSpc>
              <a:buClr>
                <a:srgbClr val="EC130E"/>
              </a:buClr>
              <a:buSzPct val="100000"/>
              <a:buFont typeface="Lucida Grande"/>
              <a:buChar char="&gt;"/>
              <a:defRPr/>
            </a:pPr>
            <a:r>
              <a:rPr lang="fr-FR" sz="1400" b="1" u="sng" dirty="0">
                <a:solidFill>
                  <a:schemeClr val="tx1"/>
                </a:solidFill>
              </a:rPr>
              <a:t>Il n’y a pas de secteur géographique.</a:t>
            </a:r>
            <a:r>
              <a:rPr lang="fr-FR" sz="1400" b="1" dirty="0">
                <a:solidFill>
                  <a:schemeClr val="tx1"/>
                </a:solidFill>
              </a:rPr>
              <a:t>  </a:t>
            </a:r>
            <a:r>
              <a:rPr lang="fr-FR" sz="1400" dirty="0">
                <a:solidFill>
                  <a:schemeClr val="tx1"/>
                </a:solidFill>
              </a:rPr>
              <a:t>Les lycéens peuvent faire des vœux pour les formations qui les intéressent où qu’elles soient, dans leur académie ou en dehors.</a:t>
            </a:r>
            <a:r>
              <a:rPr lang="fr-FR" sz="1400" b="1" u="sng" dirty="0">
                <a:solidFill>
                  <a:schemeClr val="tx1"/>
                </a:solidFill>
              </a:rPr>
              <a:t> </a:t>
            </a:r>
            <a:endParaRPr lang="fr-FR" sz="1400" dirty="0">
              <a:solidFill>
                <a:schemeClr val="tx1"/>
              </a:solidFill>
            </a:endParaRPr>
          </a:p>
          <a:p>
            <a:pPr marL="0" lvl="1" indent="0">
              <a:lnSpc>
                <a:spcPct val="80000"/>
              </a:lnSpc>
              <a:buClr>
                <a:srgbClr val="EC130E"/>
              </a:buClr>
              <a:buSzPct val="100000"/>
              <a:buNone/>
              <a:defRPr/>
            </a:pPr>
            <a:r>
              <a:rPr lang="fr-FR" sz="1600" b="1" dirty="0">
                <a:solidFill>
                  <a:schemeClr val="bg1"/>
                </a:solidFill>
                <a:highlight>
                  <a:srgbClr val="0000FF"/>
                </a:highlight>
              </a:rPr>
              <a:t>Pour les formations non-sélectives</a:t>
            </a:r>
            <a:r>
              <a:rPr lang="fr-FR" sz="1600" b="1" dirty="0"/>
              <a:t> (licences, LPE, PASS)</a:t>
            </a:r>
            <a:r>
              <a:rPr lang="fr-FR" sz="1700" dirty="0"/>
              <a:t> </a:t>
            </a:r>
            <a:endParaRPr lang="fr-FR" sz="1700" dirty="0">
              <a:cs typeface="Arial"/>
            </a:endParaRPr>
          </a:p>
          <a:p>
            <a:pPr marL="177800" lvl="1" indent="-177800" algn="just">
              <a:lnSpc>
                <a:spcPct val="90000"/>
              </a:lnSpc>
              <a:buClr>
                <a:srgbClr val="EC130E"/>
              </a:buClr>
              <a:buSzPct val="100000"/>
              <a:buFont typeface="Lucida Grande"/>
              <a:buChar char="&gt;"/>
              <a:defRPr/>
            </a:pPr>
            <a:r>
              <a:rPr lang="fr-FR" sz="1400" dirty="0">
                <a:solidFill>
                  <a:schemeClr val="tx1"/>
                </a:solidFill>
              </a:rPr>
              <a:t>Les lycéens peuvent faire des vœux pour les formations qui les intéressent dans leur académie ou en dehors. Lorsque la licence, le PPPE ou le PASS est très demandé, </a:t>
            </a:r>
            <a:r>
              <a:rPr lang="fr-FR" sz="1400" b="1" dirty="0">
                <a:solidFill>
                  <a:schemeClr val="tx1"/>
                </a:solidFill>
              </a:rPr>
              <a:t>une priorité au secteur géographique (généralement l’académie) s’applique : </a:t>
            </a:r>
            <a:r>
              <a:rPr lang="fr-FR" sz="1400" dirty="0">
                <a:solidFill>
                  <a:schemeClr val="tx1"/>
                </a:solidFill>
              </a:rPr>
              <a:t>un pourcentage maximum de candidats résidant en dehors du secteur géographique est alors fixé par le recteur. </a:t>
            </a:r>
          </a:p>
          <a:p>
            <a:pPr marL="177800" lvl="1" indent="-177800" algn="just">
              <a:lnSpc>
                <a:spcPct val="90000"/>
              </a:lnSpc>
              <a:buClr>
                <a:srgbClr val="EC130E"/>
              </a:buClr>
              <a:buSzPct val="100000"/>
              <a:buFont typeface="Lucida Grande"/>
              <a:buChar char="&gt;"/>
              <a:defRPr/>
            </a:pPr>
            <a:r>
              <a:rPr lang="fr-FR" sz="1400" dirty="0">
                <a:solidFill>
                  <a:schemeClr val="tx1"/>
                </a:solidFill>
              </a:rPr>
              <a:t>L’appartenance ou non au secteur est </a:t>
            </a:r>
            <a:r>
              <a:rPr lang="fr-FR" sz="1400" b="1" dirty="0">
                <a:solidFill>
                  <a:srgbClr val="0000FF"/>
                </a:solidFill>
              </a:rPr>
              <a:t>affichée aux candidats</a:t>
            </a:r>
            <a:r>
              <a:rPr lang="fr-FR" sz="1400" dirty="0">
                <a:solidFill>
                  <a:schemeClr val="tx1"/>
                </a:solidFill>
              </a:rPr>
              <a:t>. Les pourcentages fixés par les recteurs seront affichés sur Parcoursup avant le début de la phase d’admission. </a:t>
            </a:r>
          </a:p>
          <a:p>
            <a:pPr marL="0" lvl="1" indent="0">
              <a:buSzPct val="100000"/>
              <a:buNone/>
              <a:defRPr/>
            </a:pPr>
            <a:r>
              <a:rPr lang="fr-FR" sz="900" dirty="0"/>
              <a:t>          </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32</a:t>
            </a:fld>
            <a:endParaRPr lang="fr-FR" dirty="0">
              <a:solidFill>
                <a:schemeClr val="tx1"/>
              </a:solidFill>
            </a:endParaRPr>
          </a:p>
        </p:txBody>
      </p:sp>
      <p:sp>
        <p:nvSpPr>
          <p:cNvPr id="8" name="Rectangle à coins arrondis 7"/>
          <p:cNvSpPr/>
          <p:nvPr/>
        </p:nvSpPr>
        <p:spPr>
          <a:xfrm>
            <a:off x="415924" y="3778936"/>
            <a:ext cx="8152889" cy="589807"/>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300" b="1" u="sng" dirty="0">
                <a:solidFill>
                  <a:srgbClr val="000091"/>
                </a:solidFill>
              </a:rPr>
              <a:t>Point d’attention</a:t>
            </a:r>
            <a:r>
              <a:rPr lang="fr-FR" sz="1300" b="1" kern="0" dirty="0">
                <a:solidFill>
                  <a:srgbClr val="000091"/>
                </a:solidFill>
              </a:rPr>
              <a:t> </a:t>
            </a:r>
            <a:r>
              <a:rPr lang="fr-FR" sz="1300" kern="0" dirty="0">
                <a:solidFill>
                  <a:srgbClr val="000091"/>
                </a:solidFill>
              </a:rPr>
              <a:t>: pour les licences, les statistiques sur l’admission des lycéens de terminale au cours des 3 années passées (rubrique « Visualiser les chiffres d’accès à la formation ») sont celles des candidats qui étaient prioritaires pour le secteur de recrutement de la licence.</a:t>
            </a:r>
          </a:p>
        </p:txBody>
      </p:sp>
      <p:sp>
        <p:nvSpPr>
          <p:cNvPr id="9" name="Rectangle à coins arrondis 6">
            <a:extLst>
              <a:ext uri="{FF2B5EF4-FFF2-40B4-BE49-F238E27FC236}">
                <a16:creationId xmlns:a16="http://schemas.microsoft.com/office/drawing/2014/main" id="{5F489E9A-36B8-424A-9894-FF3A1C924BE4}"/>
              </a:ext>
            </a:extLst>
          </p:cNvPr>
          <p:cNvSpPr/>
          <p:nvPr/>
        </p:nvSpPr>
        <p:spPr>
          <a:xfrm>
            <a:off x="3663176" y="100189"/>
            <a:ext cx="499594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formations accessibles sur l’ensemble du territoire Quelle priorité géographique sur Parcoursup ? 1/2</a:t>
            </a:r>
          </a:p>
        </p:txBody>
      </p:sp>
    </p:spTree>
    <p:extLst>
      <p:ext uri="{BB962C8B-B14F-4D97-AF65-F5344CB8AC3E}">
        <p14:creationId xmlns:p14="http://schemas.microsoft.com/office/powerpoint/2010/main" val="327653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3550" y="1033827"/>
            <a:ext cx="8302786" cy="3552028"/>
          </a:xfrm>
        </p:spPr>
        <p:txBody>
          <a:bodyPr/>
          <a:lstStyle/>
          <a:p>
            <a:r>
              <a:rPr lang="fr-FR" sz="1800" b="1" dirty="0"/>
              <a:t>Secteur géographique : </a:t>
            </a:r>
          </a:p>
          <a:p>
            <a:r>
              <a:rPr lang="fr-FR" sz="1400" dirty="0">
                <a:solidFill>
                  <a:srgbClr val="EC130E"/>
                </a:solidFill>
              </a:rPr>
              <a:t>&gt; </a:t>
            </a:r>
            <a:r>
              <a:rPr lang="fr-FR" sz="1400" dirty="0">
                <a:solidFill>
                  <a:schemeClr val="tx1"/>
                </a:solidFill>
              </a:rPr>
              <a:t>Le secteur de référence : </a:t>
            </a:r>
            <a:r>
              <a:rPr lang="fr-FR" sz="1400" b="1" dirty="0"/>
              <a:t>l’académie</a:t>
            </a:r>
          </a:p>
          <a:p>
            <a:r>
              <a:rPr lang="fr-FR" sz="1400" dirty="0">
                <a:solidFill>
                  <a:srgbClr val="EC130E"/>
                </a:solidFill>
              </a:rPr>
              <a:t>&gt; </a:t>
            </a:r>
            <a:r>
              <a:rPr lang="fr-FR" sz="1400" b="1" dirty="0"/>
              <a:t>Des dérogations territorialisées </a:t>
            </a:r>
            <a:r>
              <a:rPr lang="fr-FR" sz="1400" dirty="0">
                <a:solidFill>
                  <a:schemeClr val="tx1"/>
                </a:solidFill>
              </a:rPr>
              <a:t>: ex., il n’est fait </a:t>
            </a:r>
            <a:r>
              <a:rPr lang="fr-FR" sz="1400" b="1" dirty="0"/>
              <a:t>aucune distinction</a:t>
            </a:r>
            <a:r>
              <a:rPr lang="fr-FR" sz="1400" b="1" dirty="0">
                <a:solidFill>
                  <a:srgbClr val="F28E65"/>
                </a:solidFill>
              </a:rPr>
              <a:t> </a:t>
            </a:r>
            <a:r>
              <a:rPr lang="fr-FR" sz="1400" dirty="0">
                <a:solidFill>
                  <a:schemeClr val="tx1"/>
                </a:solidFill>
              </a:rPr>
              <a:t>entre les 3 académies de Créteil, Paris et Versailles ; territoires infra-académiques ; extension de certaines académies</a:t>
            </a:r>
          </a:p>
          <a:p>
            <a:endParaRPr lang="fr-FR" sz="1400" dirty="0">
              <a:solidFill>
                <a:schemeClr val="tx1"/>
              </a:solidFill>
            </a:endParaRPr>
          </a:p>
          <a:p>
            <a:r>
              <a:rPr lang="fr-FR" sz="1800" b="1" dirty="0"/>
              <a:t>Par exception, sont considérés comme « résidant dans l’académie » où se situe la licence demandée</a:t>
            </a:r>
            <a:r>
              <a:rPr lang="fr-FR" sz="1800" b="1" dirty="0">
                <a:solidFill>
                  <a:srgbClr val="F28E65"/>
                </a:solidFill>
              </a:rPr>
              <a:t> </a:t>
            </a:r>
            <a:r>
              <a:rPr lang="fr-FR" sz="1100" b="1" dirty="0">
                <a:solidFill>
                  <a:srgbClr val="3D566E"/>
                </a:solidFill>
              </a:rPr>
              <a:t>:</a:t>
            </a:r>
          </a:p>
          <a:p>
            <a:r>
              <a:rPr lang="fr-FR" sz="1400" dirty="0">
                <a:solidFill>
                  <a:srgbClr val="EC130E"/>
                </a:solidFill>
              </a:rPr>
              <a:t>&gt;</a:t>
            </a:r>
            <a:r>
              <a:rPr lang="fr-FR" sz="1400" dirty="0"/>
              <a:t> </a:t>
            </a:r>
            <a:r>
              <a:rPr lang="fr-FR" sz="1400" dirty="0">
                <a:solidFill>
                  <a:schemeClr val="tx1"/>
                </a:solidFill>
              </a:rPr>
              <a:t>Les candidats qui souhaitent accéder à une mention de licence qui n’est pas dispensée dans leur académie de résidence </a:t>
            </a:r>
          </a:p>
          <a:p>
            <a:r>
              <a:rPr lang="fr-FR" sz="1400" dirty="0">
                <a:solidFill>
                  <a:srgbClr val="EC130E"/>
                </a:solidFill>
              </a:rPr>
              <a:t>&gt;</a:t>
            </a:r>
            <a:r>
              <a:rPr lang="fr-FR" sz="1400" dirty="0">
                <a:solidFill>
                  <a:schemeClr val="tx1"/>
                </a:solidFill>
              </a:rPr>
              <a:t> Les candidats ressortissants français ou ressortissants d’un État membre de l’Union européenne qui sont établis hors de France </a:t>
            </a:r>
          </a:p>
          <a:p>
            <a:r>
              <a:rPr lang="fr-FR" sz="1400" dirty="0">
                <a:solidFill>
                  <a:srgbClr val="EC130E"/>
                </a:solidFill>
              </a:rPr>
              <a:t>&gt;</a:t>
            </a:r>
            <a:r>
              <a:rPr lang="fr-FR" sz="1400" dirty="0">
                <a:solidFill>
                  <a:schemeClr val="tx1"/>
                </a:solidFill>
              </a:rPr>
              <a:t> Les candidats préparant ou ayant obtenu le baccalauréat français au cours de l’année scolaire dans un centre d’examen habilité à l’étranger</a:t>
            </a:r>
          </a:p>
          <a:p>
            <a:endParaRPr lang="fr-FR" sz="1400" b="1" dirty="0">
              <a:solidFill>
                <a:srgbClr val="3D566E"/>
              </a:solidFill>
            </a:endParaRPr>
          </a:p>
          <a:p>
            <a:endParaRPr lang="fr-FR" sz="1400" b="1" dirty="0">
              <a:solidFill>
                <a:srgbClr val="3D566E"/>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33</a:t>
            </a:fld>
            <a:endParaRPr lang="fr-FR" dirty="0">
              <a:solidFill>
                <a:schemeClr val="tx1"/>
              </a:solidFill>
            </a:endParaRPr>
          </a:p>
        </p:txBody>
      </p:sp>
      <p:sp>
        <p:nvSpPr>
          <p:cNvPr id="5" name="Rectangle à coins arrondis 6">
            <a:extLst>
              <a:ext uri="{FF2B5EF4-FFF2-40B4-BE49-F238E27FC236}">
                <a16:creationId xmlns:a16="http://schemas.microsoft.com/office/drawing/2014/main" id="{06149911-3EBA-404C-8C09-D1FA7B7C8B1F}"/>
              </a:ext>
            </a:extLst>
          </p:cNvPr>
          <p:cNvSpPr/>
          <p:nvPr/>
        </p:nvSpPr>
        <p:spPr>
          <a:xfrm>
            <a:off x="3663176" y="100189"/>
            <a:ext cx="499594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formations accessibles sur l’ensemble du territoire Quelle priorité géographique sur Parcoursup ? 2/2</a:t>
            </a:r>
          </a:p>
        </p:txBody>
      </p:sp>
    </p:spTree>
    <p:extLst>
      <p:ext uri="{BB962C8B-B14F-4D97-AF65-F5344CB8AC3E}">
        <p14:creationId xmlns:p14="http://schemas.microsoft.com/office/powerpoint/2010/main" val="4238625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5299" y="1010613"/>
            <a:ext cx="8269757" cy="720000"/>
          </a:xfrm>
        </p:spPr>
        <p:txBody>
          <a:bodyPr/>
          <a:lstStyle/>
          <a:p>
            <a:r>
              <a:rPr lang="fr-FR" sz="2200" dirty="0"/>
              <a:t>Focus sur les vœux en apprentissage </a:t>
            </a:r>
          </a:p>
        </p:txBody>
      </p:sp>
      <p:sp>
        <p:nvSpPr>
          <p:cNvPr id="3" name="Espace réservé du contenu 2"/>
          <p:cNvSpPr>
            <a:spLocks noGrp="1"/>
          </p:cNvSpPr>
          <p:nvPr>
            <p:ph sz="quarter" idx="4294967295"/>
          </p:nvPr>
        </p:nvSpPr>
        <p:spPr>
          <a:xfrm>
            <a:off x="495300" y="1270181"/>
            <a:ext cx="8198312" cy="3513319"/>
          </a:xfrm>
        </p:spPr>
        <p:txBody>
          <a:bodyPr/>
          <a:lstStyle/>
          <a:p>
            <a:pPr marL="0" lvl="1" indent="0">
              <a:spcBef>
                <a:spcPts val="0"/>
              </a:spcBef>
              <a:spcAft>
                <a:spcPts val="0"/>
              </a:spcAft>
              <a:buNone/>
              <a:defRPr/>
            </a:pPr>
            <a:endParaRPr lang="fr-FR" sz="1600" dirty="0">
              <a:solidFill>
                <a:srgbClr val="0C5076"/>
              </a:solidFill>
            </a:endParaRPr>
          </a:p>
          <a:p>
            <a:pPr marL="285750" indent="-285750">
              <a:lnSpc>
                <a:spcPct val="150000"/>
              </a:lnSpc>
              <a:buClr>
                <a:srgbClr val="0000FF"/>
              </a:buClr>
              <a:buFont typeface="Wingdings" panose="05000000000000000000" pitchFamily="2" charset="2"/>
              <a:buChar char="q"/>
            </a:pPr>
            <a:r>
              <a:rPr lang="fr-FR" sz="1400" b="1" dirty="0" smtClean="0">
                <a:solidFill>
                  <a:schemeClr val="bg1"/>
                </a:solidFill>
                <a:highlight>
                  <a:srgbClr val="0000FF"/>
                </a:highlight>
              </a:rPr>
              <a:t>Jusqu’à </a:t>
            </a:r>
            <a:r>
              <a:rPr lang="fr-FR" sz="1400" b="1" dirty="0">
                <a:solidFill>
                  <a:schemeClr val="bg1"/>
                </a:solidFill>
                <a:highlight>
                  <a:srgbClr val="0000FF"/>
                </a:highlight>
              </a:rPr>
              <a:t>10 vœux en apprentissage</a:t>
            </a:r>
            <a:r>
              <a:rPr lang="fr-FR" sz="1400" dirty="0">
                <a:solidFill>
                  <a:schemeClr val="tx1"/>
                </a:solidFill>
              </a:rPr>
              <a:t>, en plus des 10 autres vœux </a:t>
            </a:r>
            <a:r>
              <a:rPr lang="fr-FR" sz="1400" dirty="0" smtClean="0">
                <a:solidFill>
                  <a:schemeClr val="tx1"/>
                </a:solidFill>
              </a:rPr>
              <a:t>autorisés</a:t>
            </a:r>
            <a:endParaRPr lang="fr-FR" sz="1400" dirty="0">
              <a:solidFill>
                <a:schemeClr val="tx1"/>
              </a:solidFill>
            </a:endParaRPr>
          </a:p>
          <a:p>
            <a:pPr marL="285750" indent="-285750">
              <a:lnSpc>
                <a:spcPct val="150000"/>
              </a:lnSpc>
              <a:buClr>
                <a:srgbClr val="0000FF"/>
              </a:buClr>
              <a:buFont typeface="Wingdings" panose="05000000000000000000" pitchFamily="2" charset="2"/>
              <a:buChar char="q"/>
            </a:pPr>
            <a:r>
              <a:rPr lang="fr-FR" sz="1400" b="1" dirty="0" smtClean="0">
                <a:solidFill>
                  <a:schemeClr val="bg1"/>
                </a:solidFill>
                <a:highlight>
                  <a:srgbClr val="0000FF"/>
                </a:highlight>
              </a:rPr>
              <a:t>Pas </a:t>
            </a:r>
            <a:r>
              <a:rPr lang="fr-FR" sz="1400" b="1" dirty="0">
                <a:solidFill>
                  <a:schemeClr val="bg1"/>
                </a:solidFill>
                <a:highlight>
                  <a:srgbClr val="0000FF"/>
                </a:highlight>
              </a:rPr>
              <a:t>de date limite pour formuler des vœux en apprentissage</a:t>
            </a:r>
            <a:r>
              <a:rPr lang="fr-FR" sz="1400" b="1" dirty="0"/>
              <a:t> </a:t>
            </a:r>
            <a:r>
              <a:rPr lang="fr-FR" sz="1400" dirty="0">
                <a:solidFill>
                  <a:schemeClr val="tx1"/>
                </a:solidFill>
              </a:rPr>
              <a:t>(pour la majorité des formations en apprentissage)</a:t>
            </a:r>
          </a:p>
          <a:p>
            <a:pPr marL="285750" indent="-285750">
              <a:lnSpc>
                <a:spcPct val="150000"/>
              </a:lnSpc>
              <a:buClr>
                <a:srgbClr val="0000FF"/>
              </a:buClr>
              <a:buFont typeface="Wingdings" panose="05000000000000000000" pitchFamily="2" charset="2"/>
              <a:buChar char="q"/>
            </a:pPr>
            <a:r>
              <a:rPr lang="fr-FR" sz="1400" b="1" dirty="0" smtClean="0">
                <a:solidFill>
                  <a:schemeClr val="bg1"/>
                </a:solidFill>
                <a:highlight>
                  <a:srgbClr val="0000FF"/>
                </a:highlight>
              </a:rPr>
              <a:t>Une </a:t>
            </a:r>
            <a:r>
              <a:rPr lang="fr-FR" sz="1400" b="1" dirty="0">
                <a:solidFill>
                  <a:schemeClr val="bg1"/>
                </a:solidFill>
                <a:highlight>
                  <a:srgbClr val="0000FF"/>
                </a:highlight>
              </a:rPr>
              <a:t>rubrique spécifique dans votre dossier pour vos vœux en apprentissage</a:t>
            </a:r>
          </a:p>
          <a:p>
            <a:endParaRPr lang="fr-FR" sz="5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34</a:t>
            </a:fld>
            <a:endParaRPr lang="fr-FR" dirty="0"/>
          </a:p>
        </p:txBody>
      </p:sp>
      <p:sp>
        <p:nvSpPr>
          <p:cNvPr id="4" name="Rectangle à coins arrondis 3"/>
          <p:cNvSpPr/>
          <p:nvPr/>
        </p:nvSpPr>
        <p:spPr>
          <a:xfrm>
            <a:off x="636636" y="3116505"/>
            <a:ext cx="7688214" cy="914400"/>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400" b="1" u="sng" dirty="0">
                <a:solidFill>
                  <a:srgbClr val="000091"/>
                </a:solidFill>
              </a:rPr>
              <a:t>Rappel</a:t>
            </a:r>
            <a:r>
              <a:rPr lang="fr-FR" sz="1400" b="1" kern="0" dirty="0">
                <a:solidFill>
                  <a:srgbClr val="000091"/>
                </a:solidFill>
              </a:rPr>
              <a:t> </a:t>
            </a:r>
            <a:endParaRPr lang="fr-FR" sz="1400" b="1" kern="0" dirty="0" smtClean="0">
              <a:solidFill>
                <a:srgbClr val="000091"/>
              </a:solidFill>
            </a:endParaRPr>
          </a:p>
          <a:p>
            <a:pPr marL="0" lvl="1" defTabSz="457200">
              <a:lnSpc>
                <a:spcPct val="90000"/>
              </a:lnSpc>
              <a:buSzPct val="100000"/>
              <a:defRPr/>
            </a:pPr>
            <a:r>
              <a:rPr lang="fr-FR" sz="1200" kern="0" dirty="0">
                <a:solidFill>
                  <a:srgbClr val="000091"/>
                </a:solidFill>
              </a:rPr>
              <a:t>L</a:t>
            </a:r>
            <a:r>
              <a:rPr lang="fr-FR" sz="1200" kern="0" dirty="0" smtClean="0">
                <a:solidFill>
                  <a:srgbClr val="000091"/>
                </a:solidFill>
              </a:rPr>
              <a:t>es </a:t>
            </a:r>
            <a:r>
              <a:rPr lang="fr-FR" sz="1200" kern="0" dirty="0">
                <a:solidFill>
                  <a:srgbClr val="000091"/>
                </a:solidFill>
              </a:rPr>
              <a:t>centres de formation en apprentissage ont pour mission d’accompagner les candidats en apprentissage pour trouver un employeur et signer un contrat d’apprentissage.</a:t>
            </a:r>
          </a:p>
          <a:p>
            <a:pPr marL="0" lvl="1" defTabSz="457200">
              <a:lnSpc>
                <a:spcPct val="90000"/>
              </a:lnSpc>
              <a:buSzPct val="100000"/>
              <a:defRPr/>
            </a:pPr>
            <a:r>
              <a:rPr lang="fr-FR" sz="1200" kern="0" dirty="0">
                <a:solidFill>
                  <a:srgbClr val="000091"/>
                </a:solidFill>
              </a:rPr>
              <a:t>Retrouvez des conseils pour trouver un employeur sur parcoursup.gouv.fr  </a:t>
            </a:r>
          </a:p>
        </p:txBody>
      </p:sp>
      <p:sp>
        <p:nvSpPr>
          <p:cNvPr id="7" name="Rectangle à coins arrondis 6"/>
          <p:cNvSpPr/>
          <p:nvPr/>
        </p:nvSpPr>
        <p:spPr>
          <a:xfrm>
            <a:off x="4170557" y="86105"/>
            <a:ext cx="459450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pour des formations en apprentissage</a:t>
            </a:r>
          </a:p>
        </p:txBody>
      </p:sp>
    </p:spTree>
    <p:extLst>
      <p:ext uri="{BB962C8B-B14F-4D97-AF65-F5344CB8AC3E}">
        <p14:creationId xmlns:p14="http://schemas.microsoft.com/office/powerpoint/2010/main" val="1353765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08/12/2025</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35</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524" y="889504"/>
            <a:ext cx="8424000" cy="447614"/>
          </a:xfrm>
        </p:spPr>
        <p:txBody>
          <a:bodyPr/>
          <a:lstStyle/>
          <a:p>
            <a:r>
              <a:rPr lang="fr-FR" sz="2200" dirty="0"/>
              <a:t>Finaliser son dossier et confirmer </a:t>
            </a:r>
            <a:r>
              <a:rPr lang="fr-FR" sz="2200" dirty="0" smtClean="0"/>
              <a:t>ses </a:t>
            </a:r>
            <a:r>
              <a:rPr lang="fr-FR" sz="2200" dirty="0"/>
              <a:t>vœux </a:t>
            </a:r>
          </a:p>
        </p:txBody>
      </p:sp>
      <p:sp>
        <p:nvSpPr>
          <p:cNvPr id="3" name="Espace réservé du contenu 2"/>
          <p:cNvSpPr>
            <a:spLocks noGrp="1"/>
          </p:cNvSpPr>
          <p:nvPr>
            <p:ph sz="quarter" idx="4294967295"/>
          </p:nvPr>
        </p:nvSpPr>
        <p:spPr>
          <a:xfrm>
            <a:off x="369124" y="1248479"/>
            <a:ext cx="8424000" cy="3291870"/>
          </a:xfrm>
        </p:spPr>
        <p:txBody>
          <a:bodyPr/>
          <a:lstStyle/>
          <a:p>
            <a:pPr lvl="0" defTabSz="457200">
              <a:spcBef>
                <a:spcPct val="20000"/>
              </a:spcBef>
              <a:spcAft>
                <a:spcPts val="0"/>
              </a:spcAft>
              <a:buClr>
                <a:srgbClr val="FF0000"/>
              </a:buClr>
              <a:buSzPct val="100000"/>
              <a:defRPr/>
            </a:pPr>
            <a:r>
              <a:rPr lang="fr-FR" sz="1600" b="1" dirty="0"/>
              <a:t>Pour que les vœux saisis deviennent définitifs sur Parcoursup, les candidats doivent obligatoirement :</a:t>
            </a:r>
            <a:endParaRPr lang="fr-FR" sz="1600" dirty="0"/>
          </a:p>
          <a:p>
            <a:pPr marL="342900" lvl="0" indent="-342900" defTabSz="457200">
              <a:spcBef>
                <a:spcPct val="20000"/>
              </a:spcBef>
              <a:spcAft>
                <a:spcPts val="0"/>
              </a:spcAft>
              <a:buClr>
                <a:srgbClr val="FF0000"/>
              </a:buClr>
              <a:buSzPct val="100000"/>
              <a:buFont typeface="Wingdings" panose="05000000000000000000" pitchFamily="2" charset="2"/>
              <a:buChar char="q"/>
              <a:defRPr/>
            </a:pPr>
            <a:r>
              <a:rPr lang="fr-FR" sz="2000" b="1" dirty="0">
                <a:solidFill>
                  <a:srgbClr val="F28E65"/>
                </a:solidFill>
              </a:rPr>
              <a:t> </a:t>
            </a:r>
            <a:r>
              <a:rPr lang="fr-FR" sz="1800" b="1" dirty="0">
                <a:solidFill>
                  <a:schemeClr val="bg1"/>
                </a:solidFill>
                <a:highlight>
                  <a:srgbClr val="0000FF"/>
                </a:highlight>
              </a:rPr>
              <a:t>Compléter leur dossier :</a:t>
            </a:r>
            <a:r>
              <a:rPr lang="fr-FR" sz="2000" b="1" dirty="0"/>
              <a:t> </a:t>
            </a:r>
            <a:endParaRPr lang="fr-FR" sz="2000" dirty="0"/>
          </a:p>
          <a:p>
            <a:pPr marL="609800" lvl="2" indent="-177800" defTabSz="457200">
              <a:spcBef>
                <a:spcPct val="20000"/>
              </a:spcBef>
              <a:spcAft>
                <a:spcPts val="0"/>
              </a:spcAft>
              <a:buClr>
                <a:srgbClr val="FF0000"/>
              </a:buClr>
              <a:buFont typeface="Lucida Grande"/>
              <a:buChar char="&gt;"/>
              <a:defRPr/>
            </a:pPr>
            <a:r>
              <a:rPr lang="fr-FR" sz="1400" dirty="0">
                <a:solidFill>
                  <a:schemeClr val="tx1"/>
                </a:solidFill>
              </a:rPr>
              <a:t>rubrique « préférence et autres projets »</a:t>
            </a:r>
          </a:p>
          <a:p>
            <a:pPr marL="609800" lvl="2" indent="-177800" defTabSz="457200">
              <a:spcBef>
                <a:spcPct val="20000"/>
              </a:spcBef>
              <a:spcAft>
                <a:spcPts val="0"/>
              </a:spcAft>
              <a:buClr>
                <a:srgbClr val="FF0000"/>
              </a:buClr>
              <a:buFont typeface="Lucida Grande"/>
              <a:buChar char="&gt;"/>
              <a:defRPr/>
            </a:pPr>
            <a:r>
              <a:rPr lang="fr-FR" sz="1400" dirty="0">
                <a:solidFill>
                  <a:schemeClr val="tx1"/>
                </a:solidFill>
              </a:rPr>
              <a:t>Lettre de motivation par vœu </a:t>
            </a:r>
            <a:r>
              <a:rPr lang="fr-FR" sz="1400" b="1" dirty="0">
                <a:solidFill>
                  <a:schemeClr val="tx1"/>
                </a:solidFill>
              </a:rPr>
              <a:t>uniquement lorsque la formation l’a demandée</a:t>
            </a:r>
            <a:endParaRPr lang="fr-FR" sz="1400" b="1"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400" dirty="0">
                <a:solidFill>
                  <a:schemeClr val="tx1"/>
                </a:solidFill>
              </a:rPr>
              <a:t>pièces complémentaires demandées par certaines formations</a:t>
            </a:r>
            <a:endParaRPr lang="fr-FR" sz="14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400" dirty="0">
                <a:solidFill>
                  <a:schemeClr val="tx1"/>
                </a:solidFill>
              </a:rPr>
              <a:t>rubrique « activités et centres d’intérêt » (facultative)</a:t>
            </a:r>
            <a:endParaRPr lang="fr-FR" sz="1400" dirty="0">
              <a:solidFill>
                <a:schemeClr val="tx1"/>
              </a:solidFill>
              <a:cs typeface="Arial"/>
            </a:endParaRPr>
          </a:p>
          <a:p>
            <a:pPr marL="342900" lvl="0" indent="-342900" defTabSz="457200">
              <a:spcBef>
                <a:spcPct val="20000"/>
              </a:spcBef>
              <a:spcAft>
                <a:spcPts val="0"/>
              </a:spcAft>
              <a:buClr>
                <a:srgbClr val="FF0000"/>
              </a:buClr>
              <a:buSzPct val="100000"/>
              <a:buFont typeface="Wingdings" panose="05000000000000000000" pitchFamily="2" charset="2"/>
              <a:buChar char="q"/>
              <a:defRPr/>
            </a:pPr>
            <a:r>
              <a:rPr lang="fr-FR" sz="2000" b="1" dirty="0">
                <a:solidFill>
                  <a:srgbClr val="F28E65"/>
                </a:solidFill>
              </a:rPr>
              <a:t> </a:t>
            </a:r>
            <a:r>
              <a:rPr lang="fr-FR" sz="1800" b="1" dirty="0">
                <a:solidFill>
                  <a:schemeClr val="bg1"/>
                </a:solidFill>
                <a:highlight>
                  <a:srgbClr val="0000FF"/>
                </a:highlight>
              </a:rPr>
              <a:t>Confirmer chacun de leurs vœux</a:t>
            </a:r>
          </a:p>
          <a:p>
            <a:endParaRPr lang="fr-FR" sz="9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36</a:t>
            </a:fld>
            <a:endParaRPr lang="fr-FR" dirty="0">
              <a:solidFill>
                <a:schemeClr val="tx1"/>
              </a:solidFill>
            </a:endParaRPr>
          </a:p>
        </p:txBody>
      </p:sp>
      <p:sp>
        <p:nvSpPr>
          <p:cNvPr id="7" name="Rectangle à coins arrondis 6"/>
          <p:cNvSpPr/>
          <p:nvPr/>
        </p:nvSpPr>
        <p:spPr>
          <a:xfrm>
            <a:off x="1174750" y="3705969"/>
            <a:ext cx="6907481" cy="720080"/>
          </a:xfrm>
          <a:prstGeom prst="roundRect">
            <a:avLst/>
          </a:prstGeom>
          <a:solidFill>
            <a:srgbClr val="FFC0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schemeClr val="tx1"/>
                </a:solidFill>
              </a:rPr>
              <a:t>Un vœu non confirmé avant le 1er avril 2026 (23h59 - heure de Paris) </a:t>
            </a:r>
          </a:p>
          <a:p>
            <a:pPr algn="ctr">
              <a:defRPr/>
            </a:pPr>
            <a:r>
              <a:rPr lang="fr-FR" sz="1600" b="1" dirty="0">
                <a:solidFill>
                  <a:schemeClr val="tx1"/>
                </a:solidFill>
              </a:rPr>
              <a:t>ne sera pas examiné par la formation</a:t>
            </a:r>
          </a:p>
        </p:txBody>
      </p:sp>
      <p:sp>
        <p:nvSpPr>
          <p:cNvPr id="8" name="Rectangle à coins arrondis 7"/>
          <p:cNvSpPr/>
          <p:nvPr/>
        </p:nvSpPr>
        <p:spPr>
          <a:xfrm>
            <a:off x="4018935" y="86105"/>
            <a:ext cx="474612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Finaliser son dossier et confirmer ses vœux jusqu’au 1er avril 2026 inclus</a:t>
            </a:r>
          </a:p>
        </p:txBody>
      </p:sp>
    </p:spTree>
    <p:extLst>
      <p:ext uri="{BB962C8B-B14F-4D97-AF65-F5344CB8AC3E}">
        <p14:creationId xmlns:p14="http://schemas.microsoft.com/office/powerpoint/2010/main" val="2850462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37</a:t>
            </a:fld>
            <a:endParaRPr lang="fr-FR" dirty="0">
              <a:solidFill>
                <a:schemeClr val="tx1"/>
              </a:solidFill>
            </a:endParaRPr>
          </a:p>
        </p:txBody>
      </p:sp>
      <p:sp>
        <p:nvSpPr>
          <p:cNvPr id="2" name="Titre 1"/>
          <p:cNvSpPr>
            <a:spLocks noGrp="1"/>
          </p:cNvSpPr>
          <p:nvPr>
            <p:ph type="title"/>
          </p:nvPr>
        </p:nvSpPr>
        <p:spPr>
          <a:xfrm>
            <a:off x="359999" y="900000"/>
            <a:ext cx="8424000" cy="720000"/>
          </a:xfrm>
        </p:spPr>
        <p:txBody>
          <a:bodyPr/>
          <a:lstStyle/>
          <a:p>
            <a:r>
              <a:rPr lang="fr-FR" sz="2200" dirty="0"/>
              <a:t>La lettre de motivation</a:t>
            </a:r>
          </a:p>
        </p:txBody>
      </p:sp>
      <p:sp>
        <p:nvSpPr>
          <p:cNvPr id="3" name="Espace réservé du contenu 2"/>
          <p:cNvSpPr>
            <a:spLocks noGrp="1"/>
          </p:cNvSpPr>
          <p:nvPr>
            <p:ph sz="quarter" idx="14"/>
          </p:nvPr>
        </p:nvSpPr>
        <p:spPr>
          <a:xfrm>
            <a:off x="359997" y="1347614"/>
            <a:ext cx="8514179" cy="3240360"/>
          </a:xfrm>
        </p:spPr>
        <p:txBody>
          <a:bodyPr/>
          <a:lstStyle/>
          <a:p>
            <a:pPr>
              <a:defRPr/>
            </a:pPr>
            <a:r>
              <a:rPr lang="fr-FR" sz="1600" b="1" dirty="0"/>
              <a:t>La lettre de motivation n’est obligatoire </a:t>
            </a:r>
            <a:r>
              <a:rPr lang="fr-FR" sz="1600" b="1" u="sng" dirty="0"/>
              <a:t>que si elle est demandée par la formation</a:t>
            </a:r>
            <a:endParaRPr lang="fr-FR" sz="500" b="1" u="sng" dirty="0">
              <a:solidFill>
                <a:srgbClr val="F28E65"/>
              </a:solidFill>
            </a:endParaRPr>
          </a:p>
          <a:p>
            <a:pPr marL="285750" indent="-285750">
              <a:buClr>
                <a:srgbClr val="EC130E"/>
              </a:buClr>
              <a:buFont typeface="Arial" panose="020B0604020202020204" pitchFamily="34" charset="0"/>
              <a:buChar char="•"/>
              <a:defRPr/>
            </a:pPr>
            <a:r>
              <a:rPr lang="fr-FR" sz="1400" b="1" dirty="0">
                <a:solidFill>
                  <a:schemeClr val="bg1"/>
                </a:solidFill>
                <a:highlight>
                  <a:srgbClr val="0000FF"/>
                </a:highlight>
              </a:rPr>
              <a:t>Elle sert à expliciter la motivation du candidat, sa connaissance et sa compréhension de la formation demandée et son intérêt pour celle-ci</a:t>
            </a:r>
            <a:r>
              <a:rPr lang="fr-FR" sz="1400" b="1" dirty="0"/>
              <a:t>. </a:t>
            </a:r>
            <a:r>
              <a:rPr lang="fr-FR" sz="1400" dirty="0">
                <a:solidFill>
                  <a:schemeClr val="tx1"/>
                </a:solidFill>
              </a:rPr>
              <a:t>Il ne s’agit pas d’un exercice de rhétorique ou une dissertation mais d’illustrer avec vos propres mots en 1500 caractères ce qui vous conduit à candidater. Une aide à la rédaction est jointe dans votre dossier.  </a:t>
            </a:r>
          </a:p>
          <a:p>
            <a:pPr>
              <a:defRPr/>
            </a:pPr>
            <a:endParaRPr lang="fr-FR" sz="500" dirty="0"/>
          </a:p>
          <a:p>
            <a:pPr marL="285750" indent="-285750">
              <a:buFont typeface="Arial" panose="020B0604020202020204" pitchFamily="34" charset="0"/>
              <a:buChar char="•"/>
              <a:defRPr/>
            </a:pPr>
            <a:r>
              <a:rPr lang="fr-FR" sz="1400" b="1" dirty="0">
                <a:solidFill>
                  <a:schemeClr val="bg1"/>
                </a:solidFill>
                <a:highlight>
                  <a:srgbClr val="0000FF"/>
                </a:highlight>
              </a:rPr>
              <a:t>La lettre de motivation</a:t>
            </a:r>
            <a:r>
              <a:rPr lang="fr-FR" sz="1400" dirty="0">
                <a:solidFill>
                  <a:schemeClr val="tx1"/>
                </a:solidFill>
              </a:rPr>
              <a:t> est personnelle. Renseignez-la, soignez l’orthographe et le style, évitez les copier-coller ou les emprunts de formules toutes </a:t>
            </a:r>
            <a:r>
              <a:rPr lang="fr-FR" sz="1400" dirty="0" smtClean="0">
                <a:solidFill>
                  <a:schemeClr val="tx1"/>
                </a:solidFill>
              </a:rPr>
              <a:t>faites : cela </a:t>
            </a:r>
            <a:r>
              <a:rPr lang="fr-FR" sz="1400" dirty="0">
                <a:solidFill>
                  <a:schemeClr val="tx1"/>
                </a:solidFill>
              </a:rPr>
              <a:t>se voit et ne plaidera pas pour votre dossier. </a:t>
            </a:r>
            <a:r>
              <a:rPr lang="fr-FR" sz="1400" b="1" dirty="0">
                <a:solidFill>
                  <a:srgbClr val="FF0000"/>
                </a:solidFill>
              </a:rPr>
              <a:t>Ne pas faire des lettres de motivation </a:t>
            </a:r>
            <a:r>
              <a:rPr lang="fr-FR" sz="1400" b="1" dirty="0" err="1">
                <a:solidFill>
                  <a:srgbClr val="FF0000"/>
                </a:solidFill>
              </a:rPr>
              <a:t>ChatGPT</a:t>
            </a:r>
            <a:r>
              <a:rPr lang="fr-FR" sz="1400" b="1" dirty="0">
                <a:solidFill>
                  <a:srgbClr val="FF0000"/>
                </a:solidFill>
              </a:rPr>
              <a:t> !</a:t>
            </a:r>
          </a:p>
          <a:p>
            <a:pPr>
              <a:buFontTx/>
              <a:buChar char="-"/>
              <a:defRPr/>
            </a:pPr>
            <a:endParaRPr lang="fr-FR" sz="1100" b="1" dirty="0"/>
          </a:p>
        </p:txBody>
      </p:sp>
      <p:sp>
        <p:nvSpPr>
          <p:cNvPr id="7" name="Rectangle à coins arrondis 6"/>
          <p:cNvSpPr/>
          <p:nvPr/>
        </p:nvSpPr>
        <p:spPr>
          <a:xfrm>
            <a:off x="359997" y="3460149"/>
            <a:ext cx="8514179" cy="1225588"/>
          </a:xfrm>
          <a:prstGeom prst="roundRect">
            <a:avLst/>
          </a:prstGeom>
          <a:solidFill>
            <a:srgbClr val="FF9575"/>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just"/>
            <a:r>
              <a:rPr lang="fr-FR" sz="1100" b="1" dirty="0" smtClean="0">
                <a:solidFill>
                  <a:srgbClr val="000091"/>
                </a:solidFill>
              </a:rPr>
              <a:t>À </a:t>
            </a:r>
            <a:r>
              <a:rPr lang="fr-FR" sz="1100" b="1" dirty="0">
                <a:solidFill>
                  <a:srgbClr val="000091"/>
                </a:solidFill>
              </a:rPr>
              <a:t>noter : </a:t>
            </a:r>
            <a:r>
              <a:rPr lang="fr-FR" sz="1100" dirty="0">
                <a:solidFill>
                  <a:srgbClr val="000091"/>
                </a:solidFill>
              </a:rPr>
              <a:t>pour les candidatures à des formations en soins infirmiers (IFSI), la motivation des candidats constitue un aspect très important  pour les responsables d’IFSI. Dans votre dossier, les IFSI ont indiqué ce qui est attendu et vous avez davantage d’espace pour expliciter votre compréhension de la formation, du métier et votre intérêt pour cette candidature</a:t>
            </a:r>
          </a:p>
          <a:p>
            <a:pPr algn="just"/>
            <a:endParaRPr lang="fr-FR" sz="1100" dirty="0">
              <a:solidFill>
                <a:srgbClr val="000091"/>
              </a:solidFill>
            </a:endParaRPr>
          </a:p>
          <a:p>
            <a:pPr algn="just"/>
            <a:r>
              <a:rPr lang="fr-FR" sz="1100" b="1" dirty="0">
                <a:solidFill>
                  <a:srgbClr val="000091"/>
                </a:solidFill>
              </a:rPr>
              <a:t>Nouveauté 2026 : </a:t>
            </a:r>
            <a:r>
              <a:rPr lang="fr-FR" sz="1100" dirty="0">
                <a:solidFill>
                  <a:srgbClr val="000091"/>
                </a:solidFill>
              </a:rPr>
              <a:t>les formations vous précisent comment sont utilisés les lettres de motivation : lecture systématique / utilisation non systématique, pour départager des candidatures, pour conforter l’analyse d’un dossier</a:t>
            </a:r>
          </a:p>
        </p:txBody>
      </p:sp>
      <p:sp>
        <p:nvSpPr>
          <p:cNvPr id="9" name="Rectangle à coins arrondis 8"/>
          <p:cNvSpPr/>
          <p:nvPr/>
        </p:nvSpPr>
        <p:spPr>
          <a:xfrm>
            <a:off x="4092677" y="86105"/>
            <a:ext cx="467237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Finaliser son dossier et confirmer ses vœux jusqu’au 1er avril 2026 inclus</a:t>
            </a:r>
          </a:p>
        </p:txBody>
      </p:sp>
    </p:spTree>
    <p:extLst>
      <p:ext uri="{BB962C8B-B14F-4D97-AF65-F5344CB8AC3E}">
        <p14:creationId xmlns:p14="http://schemas.microsoft.com/office/powerpoint/2010/main" val="2442698387"/>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 y="1066268"/>
            <a:ext cx="8249318" cy="720000"/>
          </a:xfrm>
        </p:spPr>
        <p:txBody>
          <a:bodyPr/>
          <a:lstStyle/>
          <a:p>
            <a:r>
              <a:rPr lang="fr-FR" sz="2200" dirty="0"/>
              <a:t>La rubrique « autres projets »</a:t>
            </a:r>
          </a:p>
        </p:txBody>
      </p:sp>
      <p:sp>
        <p:nvSpPr>
          <p:cNvPr id="3" name="Espace réservé du contenu 2"/>
          <p:cNvSpPr>
            <a:spLocks noGrp="1"/>
          </p:cNvSpPr>
          <p:nvPr>
            <p:ph sz="quarter" idx="4294967295"/>
          </p:nvPr>
        </p:nvSpPr>
        <p:spPr>
          <a:xfrm>
            <a:off x="533400" y="1483807"/>
            <a:ext cx="8231656" cy="3240360"/>
          </a:xfrm>
        </p:spPr>
        <p:txBody>
          <a:bodyPr/>
          <a:lstStyle/>
          <a:p>
            <a:pPr>
              <a:defRPr/>
            </a:pPr>
            <a:r>
              <a:rPr lang="fr-FR" sz="1600" b="1" dirty="0"/>
              <a:t>Rubrique obligatoire dans laquelle le candidat indique </a:t>
            </a:r>
            <a:r>
              <a:rPr lang="fr-FR" sz="1600" b="1" dirty="0" smtClean="0">
                <a:solidFill>
                  <a:schemeClr val="bg1"/>
                </a:solidFill>
                <a:highlight>
                  <a:srgbClr val="0000FF"/>
                </a:highlight>
              </a:rPr>
              <a:t>s’il </a:t>
            </a:r>
            <a:r>
              <a:rPr lang="fr-FR" sz="1600" b="1" dirty="0">
                <a:solidFill>
                  <a:schemeClr val="bg1"/>
                </a:solidFill>
                <a:highlight>
                  <a:srgbClr val="0000FF"/>
                </a:highlight>
              </a:rPr>
              <a:t>souhaite candidater dans des formations hors </a:t>
            </a:r>
            <a:r>
              <a:rPr lang="fr-FR" sz="1600" b="1" dirty="0" smtClean="0">
                <a:solidFill>
                  <a:schemeClr val="bg1"/>
                </a:solidFill>
                <a:highlight>
                  <a:srgbClr val="0000FF"/>
                </a:highlight>
              </a:rPr>
              <a:t>Parcoursup</a:t>
            </a:r>
            <a:r>
              <a:rPr lang="fr-FR" sz="1600" dirty="0">
                <a:highlight>
                  <a:srgbClr val="0000FF"/>
                </a:highlight>
              </a:rPr>
              <a:t> </a:t>
            </a:r>
            <a:r>
              <a:rPr lang="fr-FR" sz="1600" b="1" dirty="0" smtClean="0">
                <a:solidFill>
                  <a:schemeClr val="bg1"/>
                </a:solidFill>
                <a:highlight>
                  <a:srgbClr val="0000FF"/>
                </a:highlight>
              </a:rPr>
              <a:t>ou </a:t>
            </a:r>
            <a:r>
              <a:rPr lang="fr-FR" sz="1600" b="1" dirty="0">
                <a:solidFill>
                  <a:schemeClr val="bg1"/>
                </a:solidFill>
                <a:highlight>
                  <a:srgbClr val="0000FF"/>
                </a:highlight>
              </a:rPr>
              <a:t>s’il a des projets professionnels ou personnels, en dehors de la </a:t>
            </a:r>
            <a:r>
              <a:rPr lang="fr-FR" sz="1600" b="1" dirty="0" smtClean="0">
                <a:solidFill>
                  <a:schemeClr val="bg1"/>
                </a:solidFill>
                <a:highlight>
                  <a:srgbClr val="0000FF"/>
                </a:highlight>
              </a:rPr>
              <a:t>plateforme.</a:t>
            </a:r>
            <a:endParaRPr lang="fr-FR" sz="1600" b="1" dirty="0">
              <a:solidFill>
                <a:schemeClr val="bg1"/>
              </a:solidFill>
              <a:highlight>
                <a:srgbClr val="0000FF"/>
              </a:highlight>
            </a:endParaRPr>
          </a:p>
          <a:p>
            <a:pPr algn="just">
              <a:buFontTx/>
              <a:buChar char="-"/>
              <a:defRPr/>
            </a:pPr>
            <a:endParaRPr lang="fr-FR" sz="1100" b="1"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38</a:t>
            </a:fld>
            <a:endParaRPr lang="fr-FR" dirty="0"/>
          </a:p>
        </p:txBody>
      </p:sp>
      <p:sp>
        <p:nvSpPr>
          <p:cNvPr id="7" name="Rectangle à coins arrondis 6"/>
          <p:cNvSpPr/>
          <p:nvPr/>
        </p:nvSpPr>
        <p:spPr>
          <a:xfrm>
            <a:off x="551937" y="2595987"/>
            <a:ext cx="8166613" cy="1185615"/>
          </a:xfrm>
          <a:prstGeom prst="roundRect">
            <a:avLst/>
          </a:prstGeom>
          <a:solidFill>
            <a:srgbClr val="FF9575"/>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smtClean="0">
                <a:solidFill>
                  <a:srgbClr val="000091"/>
                </a:solidFill>
              </a:rPr>
              <a:t>À noter</a:t>
            </a:r>
          </a:p>
          <a:p>
            <a:r>
              <a:rPr lang="fr-FR" sz="1400" dirty="0" smtClean="0">
                <a:solidFill>
                  <a:srgbClr val="000091"/>
                </a:solidFill>
              </a:rPr>
              <a:t>Ces </a:t>
            </a:r>
            <a:r>
              <a:rPr lang="fr-FR" sz="1400" dirty="0">
                <a:solidFill>
                  <a:srgbClr val="000091"/>
                </a:solidFill>
              </a:rPr>
              <a:t>informations sont confidentielles et ne sont pas transmises aux formations. Elles permettent simplement de mieux suivre les candidats durant la procédure et de mieux analyser leurs motivations et besoins.</a:t>
            </a:r>
          </a:p>
        </p:txBody>
      </p:sp>
      <p:sp>
        <p:nvSpPr>
          <p:cNvPr id="8" name="Rectangle à coins arrondis 7"/>
          <p:cNvSpPr/>
          <p:nvPr/>
        </p:nvSpPr>
        <p:spPr>
          <a:xfrm>
            <a:off x="4092677" y="86105"/>
            <a:ext cx="467237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Finaliser son dossier et confirmer ses vœux jusqu’au 1er avril 2026 inclus</a:t>
            </a:r>
          </a:p>
        </p:txBody>
      </p:sp>
    </p:spTree>
    <p:extLst>
      <p:ext uri="{BB962C8B-B14F-4D97-AF65-F5344CB8AC3E}">
        <p14:creationId xmlns:p14="http://schemas.microsoft.com/office/powerpoint/2010/main" val="339145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38763"/>
            <a:ext cx="8424000" cy="720000"/>
          </a:xfrm>
        </p:spPr>
        <p:txBody>
          <a:bodyPr/>
          <a:lstStyle/>
          <a:p>
            <a:r>
              <a:rPr lang="fr-FR" sz="2200" dirty="0"/>
              <a:t>La rubrique « Activités et centre d’intérêts » </a:t>
            </a:r>
          </a:p>
        </p:txBody>
      </p:sp>
      <p:sp>
        <p:nvSpPr>
          <p:cNvPr id="3" name="Espace réservé du contenu 2"/>
          <p:cNvSpPr>
            <a:spLocks noGrp="1"/>
          </p:cNvSpPr>
          <p:nvPr>
            <p:ph sz="quarter" idx="4294967295"/>
          </p:nvPr>
        </p:nvSpPr>
        <p:spPr>
          <a:xfrm>
            <a:off x="362646" y="1491630"/>
            <a:ext cx="8424000" cy="2774378"/>
          </a:xfrm>
        </p:spPr>
        <p:txBody>
          <a:bodyPr/>
          <a:lstStyle/>
          <a:p>
            <a:r>
              <a:rPr lang="fr-FR" sz="1600" b="1" dirty="0">
                <a:solidFill>
                  <a:schemeClr val="bg1"/>
                </a:solidFill>
                <a:highlight>
                  <a:srgbClr val="0000FF"/>
                </a:highlight>
              </a:rPr>
              <a:t>Rubrique facultative où le candidat </a:t>
            </a:r>
            <a:r>
              <a:rPr lang="fr-FR" sz="1600" b="1" dirty="0"/>
              <a:t>: </a:t>
            </a:r>
          </a:p>
          <a:p>
            <a:pPr marL="285750" indent="-285750">
              <a:buClr>
                <a:srgbClr val="EC130E"/>
              </a:buClr>
              <a:buFont typeface="Arial" panose="020B0604020202020204" pitchFamily="34" charset="0"/>
              <a:buChar char="•"/>
            </a:pPr>
            <a:r>
              <a:rPr lang="fr-FR" sz="1600" b="1" dirty="0"/>
              <a:t>renseigne des informations qui ne sont pas liées à sa scolarité et que le candidat souhaite porter à la connaissance des formations </a:t>
            </a:r>
            <a:r>
              <a:rPr lang="fr-FR" sz="1600" dirty="0">
                <a:solidFill>
                  <a:schemeClr val="tx1"/>
                </a:solidFill>
              </a:rPr>
              <a:t>(ex : activités extra-scolaires, stages / job, pratiques culturelles ou sportives, etc.)</a:t>
            </a:r>
          </a:p>
          <a:p>
            <a:pPr marL="285750" indent="-285750">
              <a:buClr>
                <a:srgbClr val="EC130E"/>
              </a:buClr>
              <a:buFont typeface="Arial" panose="020B0604020202020204" pitchFamily="34" charset="0"/>
              <a:buChar char="•"/>
            </a:pPr>
            <a:r>
              <a:rPr lang="fr-FR" sz="1600" dirty="0">
                <a:solidFill>
                  <a:schemeClr val="tx1"/>
                </a:solidFill>
              </a:rPr>
              <a:t>Un espace pour </a:t>
            </a:r>
            <a:r>
              <a:rPr lang="fr-FR" sz="1600" b="1" dirty="0"/>
              <a:t>faire connaitre ses engagements </a:t>
            </a:r>
            <a:r>
              <a:rPr lang="fr-FR" sz="1600" dirty="0">
                <a:solidFill>
                  <a:schemeClr val="tx1"/>
                </a:solidFill>
              </a:rPr>
              <a:t>: vie lycéenne, engagement associatif, sportif, service civique ou SNU, cordées de la réussite, etc.</a:t>
            </a:r>
          </a:p>
          <a:p>
            <a:endParaRPr lang="fr-FR" sz="1800" dirty="0"/>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39</a:t>
            </a:fld>
            <a:endParaRPr lang="fr-FR" dirty="0">
              <a:solidFill>
                <a:schemeClr val="tx1"/>
              </a:solidFill>
            </a:endParaRPr>
          </a:p>
        </p:txBody>
      </p:sp>
      <p:sp>
        <p:nvSpPr>
          <p:cNvPr id="7" name="Rectangle à coins arrondis 6"/>
          <p:cNvSpPr/>
          <p:nvPr/>
        </p:nvSpPr>
        <p:spPr>
          <a:xfrm>
            <a:off x="335413" y="3330013"/>
            <a:ext cx="8478465" cy="843558"/>
          </a:xfrm>
          <a:prstGeom prst="roundRect">
            <a:avLst/>
          </a:prstGeom>
          <a:solidFill>
            <a:srgbClr val="FF9575"/>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dirty="0">
                <a:solidFill>
                  <a:srgbClr val="000091"/>
                </a:solidFill>
              </a:rPr>
              <a:t>Un atout pour se démarquer, parler davantage de soi et mettre en avant des qualités, des compétences ou des expériences qui ne transparaissent pas dans les bulletins scolaires</a:t>
            </a:r>
          </a:p>
        </p:txBody>
      </p:sp>
      <p:sp>
        <p:nvSpPr>
          <p:cNvPr id="9" name="Rectangle à coins arrondis 8"/>
          <p:cNvSpPr/>
          <p:nvPr/>
        </p:nvSpPr>
        <p:spPr>
          <a:xfrm>
            <a:off x="4092677" y="86105"/>
            <a:ext cx="467237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Finaliser son dossier et confirmer ses vœux jusqu’au 1er avril 2026 inclus</a:t>
            </a:r>
          </a:p>
        </p:txBody>
      </p:sp>
    </p:spTree>
    <p:extLst>
      <p:ext uri="{BB962C8B-B14F-4D97-AF65-F5344CB8AC3E}">
        <p14:creationId xmlns:p14="http://schemas.microsoft.com/office/powerpoint/2010/main" val="1731264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a:bodyPr>
          <a:lstStyle/>
          <a:p>
            <a:pPr algn="just" defTabSz="457200">
              <a:spcBef>
                <a:spcPct val="20000"/>
              </a:spcBef>
              <a:spcAft>
                <a:spcPts val="0"/>
              </a:spcAft>
              <a:buClr>
                <a:srgbClr val="FF0000"/>
              </a:buClr>
              <a:buSzPct val="100000"/>
            </a:pPr>
            <a:r>
              <a:rPr lang="fr-FR" sz="1600" b="1" dirty="0">
                <a:solidFill>
                  <a:schemeClr val="bg1"/>
                </a:solidFill>
                <a:highlight>
                  <a:srgbClr val="0000FF"/>
                </a:highlight>
              </a:rPr>
              <a:t>Parcoursup vous permet de choisir librement les formations qui vous intéressent</a:t>
            </a:r>
          </a:p>
          <a:p>
            <a:pPr marL="285750" indent="-285750" algn="just" defTabSz="457200">
              <a:spcBef>
                <a:spcPts val="600"/>
              </a:spcBef>
              <a:spcAft>
                <a:spcPts val="0"/>
              </a:spcAft>
              <a:buClr>
                <a:schemeClr val="tx2"/>
              </a:buClr>
              <a:buSzPct val="100000"/>
              <a:buFont typeface="Wingdings" panose="05000000000000000000" pitchFamily="2" charset="2"/>
              <a:buChar char="§"/>
            </a:pPr>
            <a:r>
              <a:rPr lang="fr-FR" sz="1300" dirty="0">
                <a:solidFill>
                  <a:schemeClr val="tx1"/>
                </a:solidFill>
              </a:rPr>
              <a:t>Parcoursup vous aide à </a:t>
            </a:r>
            <a:r>
              <a:rPr lang="fr-FR" sz="1300" b="1" dirty="0">
                <a:solidFill>
                  <a:schemeClr val="tx1"/>
                </a:solidFill>
              </a:rPr>
              <a:t>anticiper : comparer les formations entre elles</a:t>
            </a:r>
            <a:r>
              <a:rPr lang="fr-FR" sz="1300" dirty="0">
                <a:solidFill>
                  <a:schemeClr val="tx1"/>
                </a:solidFill>
              </a:rPr>
              <a:t>, </a:t>
            </a:r>
            <a:r>
              <a:rPr lang="fr-FR" sz="1300" b="1" dirty="0">
                <a:solidFill>
                  <a:schemeClr val="tx1"/>
                </a:solidFill>
              </a:rPr>
              <a:t>évaluer vos possibilités d’admission</a:t>
            </a:r>
            <a:r>
              <a:rPr lang="fr-FR" sz="1300" dirty="0">
                <a:solidFill>
                  <a:schemeClr val="tx1"/>
                </a:solidFill>
              </a:rPr>
              <a:t>, </a:t>
            </a:r>
            <a:r>
              <a:rPr lang="fr-FR" sz="1300" b="1" dirty="0">
                <a:solidFill>
                  <a:schemeClr val="tx1"/>
                </a:solidFill>
              </a:rPr>
              <a:t>participer aux journées portes ouvertes</a:t>
            </a:r>
            <a:r>
              <a:rPr lang="fr-FR" sz="1300" dirty="0">
                <a:solidFill>
                  <a:schemeClr val="tx1"/>
                </a:solidFill>
              </a:rPr>
              <a:t> (JPO) pour échanger avec des étudiants et des  enseignants</a:t>
            </a:r>
          </a:p>
          <a:p>
            <a:pPr marL="285750" indent="-285750" algn="just" defTabSz="457200">
              <a:spcBef>
                <a:spcPts val="600"/>
              </a:spcBef>
              <a:spcAft>
                <a:spcPts val="600"/>
              </a:spcAft>
              <a:buClr>
                <a:schemeClr val="tx2"/>
              </a:buClr>
              <a:buSzPct val="100000"/>
              <a:buFont typeface="Wingdings" panose="05000000000000000000" pitchFamily="2" charset="2"/>
              <a:buChar char="§"/>
            </a:pPr>
            <a:r>
              <a:rPr lang="fr-FR" sz="1300" dirty="0">
                <a:solidFill>
                  <a:schemeClr val="tx1"/>
                </a:solidFill>
              </a:rPr>
              <a:t>Vous </a:t>
            </a:r>
            <a:r>
              <a:rPr lang="fr-FR" sz="1300" b="1" dirty="0">
                <a:solidFill>
                  <a:schemeClr val="tx1"/>
                </a:solidFill>
              </a:rPr>
              <a:t>formulez librement vos vœux sans les classer</a:t>
            </a:r>
            <a:r>
              <a:rPr lang="fr-FR" sz="1300" dirty="0">
                <a:solidFill>
                  <a:schemeClr val="tx1"/>
                </a:solidFill>
              </a:rPr>
              <a:t> </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dirty="0">
                <a:solidFill>
                  <a:schemeClr val="tx1"/>
                </a:solidFill>
              </a:rPr>
              <a:t>Vous choisissez votre formation en fonction des propositions d’admission que vous recevez. </a:t>
            </a:r>
            <a:r>
              <a:rPr lang="fr-FR" sz="1300" b="1" dirty="0">
                <a:solidFill>
                  <a:schemeClr val="tx1"/>
                </a:solidFill>
              </a:rPr>
              <a:t>Vous avez le dernier mot</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b="1" dirty="0">
                <a:solidFill>
                  <a:schemeClr val="tx1"/>
                </a:solidFill>
              </a:rPr>
              <a:t>Vous avez des droits… mais aussi des devoirs (la charte du candidat)</a:t>
            </a:r>
            <a:endParaRPr lang="fr-FR" sz="1300" dirty="0">
              <a:solidFill>
                <a:schemeClr val="tx1"/>
              </a:solidFill>
            </a:endParaRPr>
          </a:p>
          <a:p>
            <a:pPr algn="just" defTabSz="457200">
              <a:spcBef>
                <a:spcPts val="1200"/>
              </a:spcBef>
              <a:spcAft>
                <a:spcPts val="0"/>
              </a:spcAft>
              <a:buClr>
                <a:srgbClr val="FF0000"/>
              </a:buClr>
              <a:buSzPct val="100000"/>
            </a:pPr>
            <a:r>
              <a:rPr lang="fr-FR" sz="1500" b="1" dirty="0">
                <a:solidFill>
                  <a:schemeClr val="bg1"/>
                </a:solidFill>
                <a:highlight>
                  <a:srgbClr val="0000FF"/>
                </a:highlight>
              </a:rPr>
              <a:t>Parcoursup agit pour l’égalité d’accès et de réussite des étudiants </a:t>
            </a:r>
          </a:p>
          <a:p>
            <a:pPr marL="285750" indent="-285750" algn="just" defTabSz="457200">
              <a:spcBef>
                <a:spcPts val="600"/>
              </a:spcBef>
              <a:spcAft>
                <a:spcPts val="0"/>
              </a:spcAft>
              <a:buClr>
                <a:schemeClr val="tx2"/>
              </a:buClr>
              <a:buSzPct val="100000"/>
              <a:buFont typeface="Wingdings" panose="05000000000000000000" pitchFamily="2" charset="2"/>
              <a:buChar char="§"/>
            </a:pPr>
            <a:r>
              <a:rPr lang="fr-FR" sz="1300" dirty="0">
                <a:solidFill>
                  <a:schemeClr val="tx1"/>
                </a:solidFill>
              </a:rPr>
              <a:t>Parcoursup met en œuvre des </a:t>
            </a:r>
            <a:r>
              <a:rPr lang="fr-FR" sz="1300" b="1" dirty="0">
                <a:solidFill>
                  <a:schemeClr val="tx1"/>
                </a:solidFill>
              </a:rPr>
              <a:t>actions volontaristes pour soutenir l’accès au supérieur</a:t>
            </a:r>
            <a:r>
              <a:rPr lang="fr-FR" sz="1300" dirty="0">
                <a:solidFill>
                  <a:schemeClr val="tx1"/>
                </a:solidFill>
              </a:rPr>
              <a:t> des lycéens boursiers, professionnels ou technologiques, ou encore des lycéens participant à des cordées de la réussite</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dirty="0">
                <a:solidFill>
                  <a:schemeClr val="tx1"/>
                </a:solidFill>
              </a:rPr>
              <a:t>Parcoursup </a:t>
            </a:r>
            <a:r>
              <a:rPr lang="fr-FR" sz="1300" b="1" dirty="0">
                <a:solidFill>
                  <a:schemeClr val="tx1"/>
                </a:solidFill>
              </a:rPr>
              <a:t>prend en compte les situations particulières </a:t>
            </a:r>
            <a:r>
              <a:rPr lang="fr-FR" sz="1300" dirty="0">
                <a:solidFill>
                  <a:schemeClr val="tx1"/>
                </a:solidFill>
              </a:rPr>
              <a:t>tels les candidats en situation de handicap ou candidats sportifs de haut niveau ou artistes confirmés</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dirty="0">
                <a:solidFill>
                  <a:schemeClr val="tx1"/>
                </a:solidFill>
              </a:rPr>
              <a:t>Parcoursup promeut les </a:t>
            </a:r>
            <a:r>
              <a:rPr lang="fr-FR" sz="1300" b="1" dirty="0">
                <a:solidFill>
                  <a:schemeClr val="tx1"/>
                </a:solidFill>
              </a:rPr>
              <a:t>accompagnements personnalisés pour la réussite </a:t>
            </a:r>
            <a:r>
              <a:rPr lang="fr-FR" sz="1300" dirty="0">
                <a:solidFill>
                  <a:schemeClr val="tx1"/>
                </a:solidFill>
              </a:rPr>
              <a:t>mis en place à l’université</a:t>
            </a:r>
          </a:p>
          <a:p>
            <a:pPr marL="179388" algn="just" defTabSz="457200">
              <a:spcBef>
                <a:spcPct val="20000"/>
              </a:spcBef>
              <a:spcAft>
                <a:spcPts val="0"/>
              </a:spcAft>
              <a:buClr>
                <a:srgbClr val="FF0000"/>
              </a:buClr>
              <a:buSzPct val="100000"/>
            </a:pPr>
            <a:endParaRPr lang="fr-FR" sz="1400" dirty="0">
              <a:solidFill>
                <a:schemeClr val="accent1"/>
              </a:solidFill>
            </a:endParaRPr>
          </a:p>
          <a:p>
            <a:pPr marL="179388" algn="just" defTabSz="457200">
              <a:spcBef>
                <a:spcPct val="20000"/>
              </a:spcBef>
              <a:spcAft>
                <a:spcPts val="0"/>
              </a:spcAft>
              <a:buClr>
                <a:srgbClr val="FF0000"/>
              </a:buClr>
              <a:buSzPct val="100000"/>
            </a:pPr>
            <a:endParaRPr lang="fr-FR" sz="1100" dirty="0">
              <a:solidFill>
                <a:schemeClr val="accent1"/>
              </a:solidFill>
            </a:endParaRPr>
          </a:p>
          <a:p>
            <a:pPr marL="179388" algn="just" defTabSz="457200">
              <a:spcBef>
                <a:spcPct val="20000"/>
              </a:spcBef>
              <a:spcAft>
                <a:spcPts val="0"/>
              </a:spcAft>
              <a:buClr>
                <a:srgbClr val="FF0000"/>
              </a:buClr>
              <a:buSzPct val="100000"/>
            </a:pPr>
            <a:endParaRPr lang="fr-FR" sz="1700" dirty="0">
              <a:solidFill>
                <a:schemeClr val="accent1"/>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4</a:t>
            </a:fld>
            <a:endParaRPr lang="fr-FR" dirty="0">
              <a:solidFill>
                <a:schemeClr val="tx1"/>
              </a:solidFill>
            </a:endParaRPr>
          </a:p>
        </p:txBody>
      </p:sp>
      <p:sp>
        <p:nvSpPr>
          <p:cNvPr id="5" name="Rectangle à coins arrondis 4"/>
          <p:cNvSpPr/>
          <p:nvPr/>
        </p:nvSpPr>
        <p:spPr>
          <a:xfrm>
            <a:off x="3953107" y="119831"/>
            <a:ext cx="481322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smtClean="0">
                <a:solidFill>
                  <a:srgbClr val="000091"/>
                </a:solidFill>
                <a:latin typeface="Arial"/>
              </a:rPr>
              <a:t>Des engagements au service des usagers</a:t>
            </a:r>
            <a:endParaRPr lang="fr-FR" sz="1600" b="1" kern="0" dirty="0">
              <a:solidFill>
                <a:srgbClr val="000091"/>
              </a:solidFill>
              <a:latin typeface="Arial"/>
            </a:endParaRPr>
          </a:p>
        </p:txBody>
      </p:sp>
    </p:spTree>
    <p:extLst>
      <p:ext uri="{BB962C8B-B14F-4D97-AF65-F5344CB8AC3E}">
        <p14:creationId xmlns:p14="http://schemas.microsoft.com/office/powerpoint/2010/main" val="3591060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900000"/>
            <a:ext cx="8326799" cy="720000"/>
          </a:xfrm>
        </p:spPr>
        <p:txBody>
          <a:bodyPr/>
          <a:lstStyle/>
          <a:p>
            <a:r>
              <a:rPr lang="fr-FR" sz="2200" dirty="0"/>
              <a:t>L’attestation de passation du questionnaire pour les vœux en licence de Droit</a:t>
            </a:r>
          </a:p>
        </p:txBody>
      </p:sp>
      <p:sp>
        <p:nvSpPr>
          <p:cNvPr id="3" name="Espace réservé du contenu 2"/>
          <p:cNvSpPr>
            <a:spLocks noGrp="1"/>
          </p:cNvSpPr>
          <p:nvPr>
            <p:ph sz="quarter" idx="4294967295"/>
          </p:nvPr>
        </p:nvSpPr>
        <p:spPr>
          <a:xfrm>
            <a:off x="457199" y="1620000"/>
            <a:ext cx="8435282" cy="3183998"/>
          </a:xfrm>
        </p:spPr>
        <p:txBody>
          <a:bodyPr/>
          <a:lstStyle/>
          <a:p>
            <a:pPr>
              <a:defRPr/>
            </a:pPr>
            <a:r>
              <a:rPr lang="fr-FR" sz="1600" b="1" dirty="0"/>
              <a:t>Obligatoire pour les candidats qui formulent des vœux en Licence de Droit :</a:t>
            </a:r>
          </a:p>
          <a:p>
            <a:pPr>
              <a:defRPr/>
            </a:pPr>
            <a:r>
              <a:rPr lang="fr-FR" sz="1600" b="1" dirty="0">
                <a:solidFill>
                  <a:schemeClr val="bg1"/>
                </a:solidFill>
                <a:highlight>
                  <a:srgbClr val="0000FF"/>
                </a:highlight>
              </a:rPr>
              <a:t>Un questionnaire en ligne sur le site Avenirs de l’Onisep :</a:t>
            </a:r>
            <a:endParaRPr lang="fr-FR" sz="1400" b="1" dirty="0">
              <a:solidFill>
                <a:schemeClr val="bg1"/>
              </a:solidFill>
              <a:highlight>
                <a:srgbClr val="0000FF"/>
              </a:highlight>
            </a:endParaRPr>
          </a:p>
          <a:p>
            <a:pPr>
              <a:defRPr/>
            </a:pPr>
            <a:r>
              <a:rPr lang="fr-FR" sz="1600" dirty="0">
                <a:solidFill>
                  <a:schemeClr val="tx1"/>
                </a:solidFill>
                <a:sym typeface="Wingdings" panose="05000000000000000000" pitchFamily="2" charset="2"/>
              </a:rPr>
              <a:t>Accessible (</a:t>
            </a:r>
            <a:r>
              <a:rPr lang="fr-FR" sz="1600" b="1" dirty="0">
                <a:solidFill>
                  <a:schemeClr val="tx1"/>
                </a:solidFill>
                <a:sym typeface="Wingdings" panose="05000000000000000000" pitchFamily="2" charset="2"/>
              </a:rPr>
              <a:t>à partir du </a:t>
            </a:r>
            <a:r>
              <a:rPr lang="fr-FR" sz="1600" b="1" dirty="0">
                <a:solidFill>
                  <a:srgbClr val="FF0000"/>
                </a:solidFill>
                <a:sym typeface="Wingdings" panose="05000000000000000000" pitchFamily="2" charset="2"/>
              </a:rPr>
              <a:t>19 janvier 2026</a:t>
            </a:r>
            <a:r>
              <a:rPr lang="fr-FR" sz="1600" dirty="0">
                <a:solidFill>
                  <a:schemeClr val="tx1"/>
                </a:solidFill>
                <a:sym typeface="Wingdings" panose="05000000000000000000" pitchFamily="2" charset="2"/>
              </a:rPr>
              <a:t>) à partir des fiches de formations concernées ;</a:t>
            </a:r>
          </a:p>
          <a:p>
            <a:pPr marL="285750" indent="-285750">
              <a:buFont typeface="Wingdings"/>
              <a:buChar char="à"/>
              <a:defRPr/>
            </a:pPr>
            <a:r>
              <a:rPr lang="fr-FR" sz="1600" dirty="0">
                <a:solidFill>
                  <a:schemeClr val="tx1"/>
                </a:solidFill>
              </a:rPr>
              <a:t>Pour avoir un aperçu des connaissances et des compétences à mobiliser dans la formation demandée ;</a:t>
            </a:r>
          </a:p>
          <a:p>
            <a:pPr>
              <a:defRPr/>
            </a:pPr>
            <a:r>
              <a:rPr lang="fr-FR" sz="1600" dirty="0">
                <a:solidFill>
                  <a:schemeClr val="tx1"/>
                </a:solidFill>
                <a:sym typeface="Wingdings" panose="05000000000000000000" pitchFamily="2" charset="2"/>
              </a:rPr>
              <a:t> </a:t>
            </a:r>
            <a:r>
              <a:rPr lang="fr-FR" sz="1600" dirty="0">
                <a:solidFill>
                  <a:schemeClr val="tx1"/>
                </a:solidFill>
              </a:rPr>
              <a:t>Les résultats n'appartiennent qu’au seul candidat : </a:t>
            </a:r>
            <a:r>
              <a:rPr lang="fr-FR" sz="1600" b="1" dirty="0">
                <a:solidFill>
                  <a:schemeClr val="tx1"/>
                </a:solidFill>
              </a:rPr>
              <a:t>pas de transmission aux universités.</a:t>
            </a:r>
            <a:endParaRPr lang="fr-FR" sz="900" b="1" dirty="0">
              <a:solidFill>
                <a:schemeClr val="tx1"/>
              </a:solidFill>
            </a:endParaRPr>
          </a:p>
          <a:p>
            <a:pPr>
              <a:defRPr/>
            </a:pPr>
            <a:r>
              <a:rPr lang="fr-FR" sz="900" b="1" dirty="0">
                <a:solidFill>
                  <a:srgbClr val="ED7454"/>
                </a:solidFill>
              </a:rPr>
              <a:t/>
            </a:r>
            <a:br>
              <a:rPr lang="fr-FR" sz="900" b="1" dirty="0">
                <a:solidFill>
                  <a:srgbClr val="ED7454"/>
                </a:solidFill>
              </a:rPr>
            </a:br>
            <a:r>
              <a:rPr lang="fr-FR" sz="1600" b="1" dirty="0"/>
              <a:t>Une attestation de passation à télécharger est à joindre à son dossier Parcoursup avant le 1</a:t>
            </a:r>
            <a:r>
              <a:rPr lang="fr-FR" sz="1600" b="1" baseline="30000" dirty="0"/>
              <a:t>er</a:t>
            </a:r>
            <a:r>
              <a:rPr lang="fr-FR" sz="1600" b="1" dirty="0"/>
              <a:t> avril 2026 23h59 (heure de Paris).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40</a:t>
            </a:fld>
            <a:endParaRPr lang="fr-FR" dirty="0">
              <a:solidFill>
                <a:schemeClr val="tx1"/>
              </a:solidFill>
            </a:endParaRPr>
          </a:p>
        </p:txBody>
      </p:sp>
      <p:sp>
        <p:nvSpPr>
          <p:cNvPr id="8" name="Rectangle à coins arrondis 7"/>
          <p:cNvSpPr/>
          <p:nvPr/>
        </p:nvSpPr>
        <p:spPr>
          <a:xfrm>
            <a:off x="4092677" y="86105"/>
            <a:ext cx="467237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Finaliser son dossier et confirmer ses vœux jusqu’au 1er avril 2026 inclus</a:t>
            </a:r>
          </a:p>
        </p:txBody>
      </p:sp>
    </p:spTree>
    <p:extLst>
      <p:ext uri="{BB962C8B-B14F-4D97-AF65-F5344CB8AC3E}">
        <p14:creationId xmlns:p14="http://schemas.microsoft.com/office/powerpoint/2010/main" val="1790663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584200" y="915566"/>
            <a:ext cx="8208631" cy="3520020"/>
          </a:xfrm>
        </p:spPr>
        <p:txBody>
          <a:bodyPr/>
          <a:lstStyle/>
          <a:p>
            <a:pPr lvl="0" algn="just" defTabSz="457200">
              <a:spcBef>
                <a:spcPct val="20000"/>
              </a:spcBef>
              <a:spcAft>
                <a:spcPts val="0"/>
              </a:spcAft>
              <a:buClr>
                <a:srgbClr val="FF0000"/>
              </a:buClr>
              <a:buSzPct val="100000"/>
            </a:pPr>
            <a:r>
              <a:rPr lang="fr-FR" sz="1400" b="1" dirty="0">
                <a:solidFill>
                  <a:schemeClr val="bg1"/>
                </a:solidFill>
                <a:highlight>
                  <a:srgbClr val="0000FF"/>
                </a:highlight>
              </a:rPr>
              <a:t>Un lycéen peut demander une césure directement après le bac</a:t>
            </a:r>
            <a:r>
              <a:rPr lang="fr-FR" sz="1600" b="1" dirty="0"/>
              <a:t> </a:t>
            </a:r>
            <a:r>
              <a:rPr lang="fr-FR" sz="1600" dirty="0"/>
              <a:t>: </a:t>
            </a:r>
            <a:r>
              <a:rPr lang="fr-FR" sz="1400" dirty="0">
                <a:solidFill>
                  <a:schemeClr val="tx1"/>
                </a:solidFill>
              </a:rPr>
              <a:t>possibilité de suspendre temporairement une formation afin d’acquérir une expérience utile pour son projet de formation (partir à l’étranger, réaliser un projet associatif, entrepreneurial </a:t>
            </a:r>
            <a:r>
              <a:rPr lang="fr-FR" sz="1400" dirty="0" smtClean="0">
                <a:solidFill>
                  <a:schemeClr val="tx1"/>
                </a:solidFill>
              </a:rPr>
              <a:t>etc.)</a:t>
            </a:r>
            <a:endParaRPr lang="fr-FR" sz="1400" dirty="0">
              <a:solidFill>
                <a:schemeClr val="tx1"/>
              </a:solidFill>
            </a:endParaRPr>
          </a:p>
          <a:p>
            <a:pPr lvl="0" defTabSz="457200">
              <a:spcBef>
                <a:spcPct val="20000"/>
              </a:spcBef>
              <a:spcAft>
                <a:spcPts val="0"/>
              </a:spcAft>
              <a:buClr>
                <a:srgbClr val="FF0000"/>
              </a:buClr>
              <a:buSzPct val="100000"/>
            </a:pPr>
            <a:endParaRPr lang="fr-FR" sz="400" dirty="0">
              <a:solidFill>
                <a:schemeClr val="tx1"/>
              </a:solidFill>
            </a:endParaRPr>
          </a:p>
          <a:p>
            <a:pPr marL="446088" lvl="1" indent="-268288" defTabSz="457200">
              <a:spcBef>
                <a:spcPts val="300"/>
              </a:spcBef>
              <a:spcAft>
                <a:spcPts val="300"/>
              </a:spcAft>
              <a:buClr>
                <a:srgbClr val="FF0000"/>
              </a:buClr>
              <a:buFont typeface="Arial-ItalicMT" charset="0"/>
              <a:buChar char="&gt;"/>
            </a:pPr>
            <a:r>
              <a:rPr lang="fr-FR" sz="1400" b="1" dirty="0"/>
              <a:t>Durée la césure : </a:t>
            </a:r>
            <a:r>
              <a:rPr lang="fr-FR" sz="1400" dirty="0">
                <a:solidFill>
                  <a:schemeClr val="tx1"/>
                </a:solidFill>
              </a:rPr>
              <a:t>d’un semestre à une année universitaire </a:t>
            </a:r>
            <a:endParaRPr lang="fr-FR" sz="1400" dirty="0">
              <a:solidFill>
                <a:schemeClr val="tx1"/>
              </a:solidFill>
              <a:cs typeface="Arial"/>
            </a:endParaRPr>
          </a:p>
          <a:p>
            <a:pPr marL="446088" lvl="1" indent="-268288" defTabSz="457200">
              <a:spcBef>
                <a:spcPts val="300"/>
              </a:spcBef>
              <a:spcAft>
                <a:spcPts val="300"/>
              </a:spcAft>
              <a:buClr>
                <a:srgbClr val="FF0000"/>
              </a:buClr>
              <a:buFont typeface="Arial-ItalicMT" charset="0"/>
              <a:buChar char="&gt;"/>
            </a:pPr>
            <a:r>
              <a:rPr lang="fr-FR" sz="1400" b="1" dirty="0"/>
              <a:t>Demande de césure à signaler lors de la saisie des vœux sur Parcoursup</a:t>
            </a:r>
            <a:r>
              <a:rPr lang="fr-FR" sz="1400" b="1" dirty="0">
                <a:solidFill>
                  <a:schemeClr val="tx1"/>
                </a:solidFill>
              </a:rPr>
              <a:t> </a:t>
            </a:r>
            <a:r>
              <a:rPr lang="fr-FR" sz="1400" dirty="0">
                <a:solidFill>
                  <a:schemeClr val="tx1"/>
                </a:solidFill>
              </a:rPr>
              <a:t>(en cochant la case « césure »). </a:t>
            </a:r>
          </a:p>
          <a:p>
            <a:pPr marL="0" lvl="1" indent="0" defTabSz="457200">
              <a:spcBef>
                <a:spcPts val="300"/>
              </a:spcBef>
              <a:spcAft>
                <a:spcPts val="300"/>
              </a:spcAft>
              <a:buClr>
                <a:srgbClr val="FF0000"/>
              </a:buClr>
              <a:buNone/>
            </a:pPr>
            <a:r>
              <a:rPr lang="fr-FR" sz="1300" b="1" u="sng" dirty="0" smtClean="0">
                <a:solidFill>
                  <a:srgbClr val="FF0000"/>
                </a:solidFill>
              </a:rPr>
              <a:t>À savoir : </a:t>
            </a:r>
            <a:r>
              <a:rPr lang="fr-FR" sz="1300" b="1" dirty="0" smtClean="0">
                <a:solidFill>
                  <a:srgbClr val="FF0000"/>
                </a:solidFill>
              </a:rPr>
              <a:t>le service militaire volontaire prendra la forme d’une césure pour ceux qui poursuivent des études supérieures</a:t>
            </a:r>
            <a:endParaRPr lang="fr-FR" sz="1300" b="1" dirty="0" smtClean="0">
              <a:solidFill>
                <a:srgbClr val="FF0000"/>
              </a:solidFill>
              <a:cs typeface="Arial"/>
            </a:endParaRPr>
          </a:p>
          <a:p>
            <a:pPr marL="446088" lvl="1" indent="-268288" defTabSz="457200">
              <a:spcBef>
                <a:spcPts val="300"/>
              </a:spcBef>
              <a:spcAft>
                <a:spcPts val="300"/>
              </a:spcAft>
              <a:buClr>
                <a:srgbClr val="FF0000"/>
              </a:buClr>
              <a:buFont typeface="Arial-ItalicMT" charset="0"/>
              <a:buChar char="&gt;"/>
            </a:pPr>
            <a:r>
              <a:rPr lang="fr-FR" sz="1400" b="1" dirty="0" smtClean="0"/>
              <a:t>L’établissement prend connaissance de la demande de césure après que le lycéen a accepté définitivement la proposition d’admission </a:t>
            </a:r>
            <a:r>
              <a:rPr lang="fr-FR" sz="1600" b="1" dirty="0" smtClean="0"/>
              <a:t>&gt;</a:t>
            </a:r>
            <a:r>
              <a:rPr lang="fr-FR" sz="1400" b="1" dirty="0" smtClean="0"/>
              <a:t> </a:t>
            </a:r>
            <a:r>
              <a:rPr lang="fr-FR" sz="1400" dirty="0" smtClean="0">
                <a:solidFill>
                  <a:schemeClr val="tx1"/>
                </a:solidFill>
              </a:rPr>
              <a:t>Le lycéen contacte la formation pour s’y inscrire et savoir comment déposer sa demande de césure</a:t>
            </a:r>
            <a:endParaRPr lang="fr-FR" sz="1400" dirty="0" smtClean="0">
              <a:solidFill>
                <a:schemeClr val="tx1"/>
              </a:solidFill>
              <a:cs typeface="Arial"/>
            </a:endParaRPr>
          </a:p>
          <a:p>
            <a:pPr marL="446088" lvl="1" indent="-268288" defTabSz="457200">
              <a:spcBef>
                <a:spcPts val="300"/>
              </a:spcBef>
              <a:spcAft>
                <a:spcPts val="300"/>
              </a:spcAft>
              <a:buClr>
                <a:srgbClr val="FF0000"/>
              </a:buClr>
              <a:buFont typeface="Arial-ItalicMT" charset="0"/>
              <a:buChar char="&gt;"/>
            </a:pPr>
            <a:r>
              <a:rPr lang="fr-FR" sz="1400" b="1" dirty="0" smtClean="0"/>
              <a:t>La </a:t>
            </a:r>
            <a:r>
              <a:rPr lang="fr-FR" sz="1400" b="1" dirty="0"/>
              <a:t>césure n’est pas accordée de droit</a:t>
            </a:r>
            <a:r>
              <a:rPr lang="fr-FR" sz="1400" dirty="0">
                <a:solidFill>
                  <a:schemeClr val="tx1"/>
                </a:solidFill>
              </a:rPr>
              <a:t> : une lettre de motivation précisant les objectifs et le projet envisagés pour cette césure doit être adressée au président ou directeur de l’établissement</a:t>
            </a:r>
            <a:endParaRPr lang="fr-FR" sz="1400" dirty="0">
              <a:solidFill>
                <a:schemeClr val="tx1"/>
              </a:solidFill>
              <a:cs typeface="Arial"/>
            </a:endParaRPr>
          </a:p>
          <a:p>
            <a:pPr marL="446088" lvl="1" indent="-268288" defTabSz="457200">
              <a:spcBef>
                <a:spcPts val="300"/>
              </a:spcBef>
              <a:spcAft>
                <a:spcPts val="300"/>
              </a:spcAft>
              <a:buClr>
                <a:srgbClr val="FF0000"/>
              </a:buClr>
              <a:buFont typeface="Arial-ItalicMT" charset="0"/>
              <a:buChar char="&gt;"/>
            </a:pPr>
            <a:r>
              <a:rPr lang="fr-FR" sz="1400" b="1" dirty="0" smtClean="0"/>
              <a:t>À </a:t>
            </a:r>
            <a:r>
              <a:rPr lang="fr-FR" sz="1400" b="1" dirty="0"/>
              <a:t>l’issue de la césure, l’étudiant pourra réintégrer la formation s’il le souhaite sans repasser par Parcoursup ; il peut aussi candidater sur Parcoursup en valorisant son expérience</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41</a:t>
            </a:fld>
            <a:endParaRPr lang="fr-FR" dirty="0">
              <a:solidFill>
                <a:schemeClr val="tx1"/>
              </a:solidFill>
            </a:endParaRPr>
          </a:p>
        </p:txBody>
      </p:sp>
      <p:sp>
        <p:nvSpPr>
          <p:cNvPr id="7" name="Rectangle à coins arrondis 6"/>
          <p:cNvSpPr/>
          <p:nvPr/>
        </p:nvSpPr>
        <p:spPr>
          <a:xfrm>
            <a:off x="4715852" y="130350"/>
            <a:ext cx="331178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Faire le choix de la césure</a:t>
            </a:r>
          </a:p>
        </p:txBody>
      </p:sp>
    </p:spTree>
    <p:extLst>
      <p:ext uri="{BB962C8B-B14F-4D97-AF65-F5344CB8AC3E}">
        <p14:creationId xmlns:p14="http://schemas.microsoft.com/office/powerpoint/2010/main" val="3035053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95536" y="1240508"/>
            <a:ext cx="3600402" cy="3744417"/>
          </a:xfrm>
        </p:spPr>
        <p:txBody>
          <a:bodyPr>
            <a:noAutofit/>
          </a:bodyPr>
          <a:lstStyle/>
          <a:p>
            <a:pPr marL="285750" indent="-285750" algn="l" defTabSz="457200">
              <a:spcBef>
                <a:spcPct val="20000"/>
              </a:spcBef>
              <a:buClr>
                <a:srgbClr val="FF0000"/>
              </a:buClr>
              <a:buSzPct val="100000"/>
              <a:buFont typeface="Wingdings" panose="05000000000000000000" pitchFamily="2" charset="2"/>
              <a:buChar char="q"/>
              <a:defRPr/>
            </a:pPr>
            <a:r>
              <a:rPr lang="fr-FR" sz="1400" dirty="0">
                <a:solidFill>
                  <a:schemeClr val="bg1"/>
                </a:solidFill>
                <a:highlight>
                  <a:srgbClr val="0000FF"/>
                </a:highlight>
              </a:rPr>
              <a:t>La rubrique Activités et centres d’intérêt </a:t>
            </a:r>
            <a:r>
              <a:rPr lang="fr-FR" sz="1400" b="0" dirty="0">
                <a:solidFill>
                  <a:schemeClr val="accent1"/>
                </a:solidFill>
              </a:rPr>
              <a:t> </a:t>
            </a:r>
            <a:r>
              <a:rPr lang="fr-FR" sz="1400" b="0" dirty="0">
                <a:solidFill>
                  <a:schemeClr val="tx1"/>
                </a:solidFill>
              </a:rPr>
              <a:t>une rubrique facultative pour mettre en valeur vos compétences, vos expériences et engagements</a:t>
            </a:r>
          </a:p>
          <a:p>
            <a:pPr marL="177800" lvl="0" indent="-177800" algn="l" defTabSz="457200">
              <a:spcBef>
                <a:spcPct val="20000"/>
              </a:spcBef>
              <a:buClr>
                <a:srgbClr val="FF0000"/>
              </a:buClr>
              <a:buSzPct val="100000"/>
              <a:buFont typeface="Courier New" panose="02070309020205020404" pitchFamily="49" charset="0"/>
              <a:buChar char="o"/>
              <a:defRPr/>
            </a:pPr>
            <a:endParaRPr lang="fr-FR" sz="1400" b="1" dirty="0">
              <a:solidFill>
                <a:schemeClr val="bg1"/>
              </a:solidFill>
              <a:highlight>
                <a:srgbClr val="0000FF"/>
              </a:highlight>
            </a:endParaRPr>
          </a:p>
          <a:p>
            <a:pPr marL="285750" lvl="0" indent="-285750" algn="l" defTabSz="457200">
              <a:spcBef>
                <a:spcPct val="20000"/>
              </a:spcBef>
              <a:buClr>
                <a:srgbClr val="FF0000"/>
              </a:buClr>
              <a:buSzPct val="100000"/>
              <a:buFont typeface="Wingdings" panose="05000000000000000000" pitchFamily="2" charset="2"/>
              <a:buChar char="q"/>
              <a:defRPr/>
            </a:pPr>
            <a:r>
              <a:rPr lang="fr-FR" sz="1400" b="1" dirty="0">
                <a:solidFill>
                  <a:schemeClr val="bg1"/>
                </a:solidFill>
                <a:highlight>
                  <a:srgbClr val="0000FF"/>
                </a:highlight>
              </a:rPr>
              <a:t>La lettre de motivation</a:t>
            </a:r>
            <a:r>
              <a:rPr lang="fr-FR" sz="1400" dirty="0">
                <a:solidFill>
                  <a:schemeClr val="bg1"/>
                </a:solidFill>
                <a:highlight>
                  <a:srgbClr val="0000FF"/>
                </a:highlight>
              </a:rPr>
              <a:t> </a:t>
            </a:r>
            <a:r>
              <a:rPr lang="fr-FR" sz="1400" b="0" dirty="0">
                <a:solidFill>
                  <a:schemeClr val="accent1"/>
                </a:solidFill>
              </a:rPr>
              <a:t> </a:t>
            </a:r>
            <a:r>
              <a:rPr lang="fr-FR" sz="1400" b="0" dirty="0">
                <a:solidFill>
                  <a:schemeClr val="tx1"/>
                </a:solidFill>
              </a:rPr>
              <a:t>quand elle est demandée par la formation</a:t>
            </a:r>
          </a:p>
          <a:p>
            <a:pPr marL="177800" lvl="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b="0" dirty="0">
              <a:solidFill>
                <a:schemeClr val="accent1"/>
              </a:solidFill>
            </a:endParaRPr>
          </a:p>
          <a:p>
            <a:pPr marL="285750" indent="-285750" algn="l" defTabSz="457200">
              <a:spcBef>
                <a:spcPct val="20000"/>
              </a:spcBef>
              <a:spcAft>
                <a:spcPts val="0"/>
              </a:spcAft>
              <a:buClr>
                <a:srgbClr val="FF0000"/>
              </a:buClr>
              <a:buSzPct val="100000"/>
              <a:buFont typeface="Wingdings" panose="05000000000000000000" pitchFamily="2" charset="2"/>
              <a:buChar char="q"/>
              <a:defRPr/>
            </a:pPr>
            <a:r>
              <a:rPr lang="fr-FR" sz="1400" dirty="0">
                <a:solidFill>
                  <a:schemeClr val="bg1"/>
                </a:solidFill>
                <a:highlight>
                  <a:srgbClr val="0000FF"/>
                </a:highlight>
              </a:rPr>
              <a:t>L</a:t>
            </a:r>
            <a:r>
              <a:rPr lang="fr-FR" sz="1400" b="1" dirty="0">
                <a:solidFill>
                  <a:schemeClr val="bg1"/>
                </a:solidFill>
                <a:highlight>
                  <a:srgbClr val="0000FF"/>
                </a:highlight>
              </a:rPr>
              <a:t>es pièces spécifiques ou formulaires </a:t>
            </a:r>
            <a:r>
              <a:rPr lang="fr-FR" sz="1400" b="0" dirty="0">
                <a:solidFill>
                  <a:schemeClr val="tx1"/>
                </a:solidFill>
              </a:rPr>
              <a:t>demandés par certaines formations sélectives</a:t>
            </a:r>
          </a:p>
          <a:p>
            <a:pPr marL="17780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285750" indent="-285750" algn="l" defTabSz="457200">
              <a:spcBef>
                <a:spcPct val="20000"/>
              </a:spcBef>
              <a:spcAft>
                <a:spcPts val="0"/>
              </a:spcAft>
              <a:buClr>
                <a:srgbClr val="FF0000"/>
              </a:buClr>
              <a:buSzPct val="100000"/>
              <a:buFont typeface="Wingdings" panose="05000000000000000000" pitchFamily="2" charset="2"/>
              <a:buChar char="q"/>
              <a:defRPr/>
            </a:pPr>
            <a:r>
              <a:rPr lang="fr-FR" sz="1400" dirty="0">
                <a:solidFill>
                  <a:schemeClr val="bg1"/>
                </a:solidFill>
                <a:highlight>
                  <a:srgbClr val="0000FF"/>
                </a:highlight>
              </a:rPr>
              <a:t>L</a:t>
            </a:r>
            <a:r>
              <a:rPr lang="fr-FR" sz="1400" b="1" dirty="0">
                <a:solidFill>
                  <a:schemeClr val="bg1"/>
                </a:solidFill>
                <a:highlight>
                  <a:srgbClr val="0000FF"/>
                </a:highlight>
              </a:rPr>
              <a:t>a fiche Avenir</a:t>
            </a:r>
            <a:r>
              <a:rPr lang="fr-FR" sz="1400" b="0" dirty="0">
                <a:solidFill>
                  <a:schemeClr val="accent1"/>
                </a:solidFill>
              </a:rPr>
              <a:t> </a:t>
            </a:r>
            <a:r>
              <a:rPr lang="fr-FR" sz="1400" b="0" dirty="0">
                <a:solidFill>
                  <a:schemeClr val="tx1"/>
                </a:solidFill>
              </a:rPr>
              <a:t>renseignée par les enseignants et le proviseur </a:t>
            </a:r>
            <a:r>
              <a:rPr lang="fr-FR" sz="1400" b="0" dirty="0" smtClean="0">
                <a:solidFill>
                  <a:schemeClr val="tx1"/>
                </a:solidFill>
              </a:rPr>
              <a:t>de votre lycée</a:t>
            </a:r>
            <a:endParaRPr lang="fr-FR" sz="1400" b="0" dirty="0">
              <a:solidFill>
                <a:schemeClr val="tx1"/>
              </a:solidFill>
            </a:endParaRP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43771" y="915566"/>
            <a:ext cx="4545128" cy="3744416"/>
          </a:xfrm>
        </p:spPr>
        <p:txBody>
          <a:bodyPr>
            <a:noAutofit/>
          </a:bodyPr>
          <a:lstStyle/>
          <a:p>
            <a:pPr defTabSz="457189">
              <a:spcBef>
                <a:spcPct val="20000"/>
              </a:spcBef>
              <a:spcAft>
                <a:spcPts val="0"/>
              </a:spcAft>
              <a:buClr>
                <a:srgbClr val="FF0000"/>
              </a:buClr>
              <a:buSzPct val="100000"/>
              <a:defRPr/>
            </a:pPr>
            <a:endParaRPr lang="fr-FR" sz="1400" b="1" dirty="0">
              <a:solidFill>
                <a:schemeClr val="bg1"/>
              </a:solidFill>
              <a:highlight>
                <a:srgbClr val="0000FF"/>
              </a:highlight>
            </a:endParaRPr>
          </a:p>
          <a:p>
            <a:pPr marL="285750" indent="-285750" defTabSz="457189">
              <a:spcBef>
                <a:spcPct val="20000"/>
              </a:spcBef>
              <a:spcAft>
                <a:spcPts val="0"/>
              </a:spcAft>
              <a:buClr>
                <a:srgbClr val="FF0000"/>
              </a:buClr>
              <a:buSzPct val="100000"/>
              <a:buFont typeface="Wingdings" panose="05000000000000000000" pitchFamily="2" charset="2"/>
              <a:buChar char="q"/>
              <a:defRPr/>
            </a:pPr>
            <a:r>
              <a:rPr lang="fr-FR" sz="1400" b="1" dirty="0">
                <a:solidFill>
                  <a:schemeClr val="bg1"/>
                </a:solidFill>
                <a:highlight>
                  <a:srgbClr val="0000FF"/>
                </a:highlight>
              </a:rPr>
              <a:t>Les bulletins scolaires et notes du baccalauréat : </a:t>
            </a:r>
          </a:p>
          <a:p>
            <a:pPr lvl="1"/>
            <a:r>
              <a:rPr lang="fr-FR" sz="1400" b="1" dirty="0" smtClean="0">
                <a:solidFill>
                  <a:schemeClr val="tx1"/>
                </a:solidFill>
              </a:rPr>
              <a:t>De l’année </a:t>
            </a:r>
            <a:r>
              <a:rPr lang="fr-FR" sz="1400" b="1" dirty="0">
                <a:solidFill>
                  <a:schemeClr val="tx1"/>
                </a:solidFill>
              </a:rPr>
              <a:t>de première </a:t>
            </a:r>
            <a:r>
              <a:rPr lang="fr-FR" sz="1400" dirty="0">
                <a:solidFill>
                  <a:schemeClr val="tx1"/>
                </a:solidFill>
              </a:rPr>
              <a:t>: bulletins scolaires et notes des épreuves anticipées de français et celles au titre du contrôle continu du baccalauréat (pour les lycéens généraux et technologiques)</a:t>
            </a:r>
          </a:p>
          <a:p>
            <a:pPr lvl="1">
              <a:spcAft>
                <a:spcPts val="1200"/>
              </a:spcAft>
            </a:pPr>
            <a:r>
              <a:rPr lang="fr-FR" sz="1400" b="1" dirty="0" smtClean="0">
                <a:solidFill>
                  <a:schemeClr val="tx1"/>
                </a:solidFill>
              </a:rPr>
              <a:t>De l’année </a:t>
            </a:r>
            <a:r>
              <a:rPr lang="fr-FR" sz="1400" b="1" dirty="0">
                <a:solidFill>
                  <a:schemeClr val="tx1"/>
                </a:solidFill>
              </a:rPr>
              <a:t>de terminale </a:t>
            </a:r>
            <a:r>
              <a:rPr lang="fr-FR" sz="1400" dirty="0">
                <a:solidFill>
                  <a:schemeClr val="tx1"/>
                </a:solidFill>
              </a:rPr>
              <a:t>: bulletins scolaires des 1er et 2e trimestres (ou 1</a:t>
            </a:r>
            <a:r>
              <a:rPr lang="fr-FR" sz="1400" baseline="30000" dirty="0">
                <a:solidFill>
                  <a:schemeClr val="tx1"/>
                </a:solidFill>
              </a:rPr>
              <a:t>er</a:t>
            </a:r>
            <a:r>
              <a:rPr lang="fr-FR" sz="1400" dirty="0">
                <a:solidFill>
                  <a:schemeClr val="tx1"/>
                </a:solidFill>
              </a:rPr>
              <a:t> semestre)</a:t>
            </a:r>
          </a:p>
          <a:p>
            <a:pPr marL="285750" lvl="0" indent="-285750" defTabSz="457200">
              <a:spcBef>
                <a:spcPts val="600"/>
              </a:spcBef>
              <a:spcAft>
                <a:spcPts val="0"/>
              </a:spcAft>
              <a:buClr>
                <a:srgbClr val="FF0000"/>
              </a:buClr>
              <a:buSzPct val="100000"/>
              <a:buFont typeface="Wingdings" panose="05000000000000000000" pitchFamily="2" charset="2"/>
              <a:buChar char="q"/>
              <a:defRPr/>
            </a:pPr>
            <a:r>
              <a:rPr lang="fr-FR" sz="1400" b="1" dirty="0">
                <a:solidFill>
                  <a:srgbClr val="FFFFFF"/>
                </a:solidFill>
                <a:highlight>
                  <a:srgbClr val="0000FF"/>
                </a:highlight>
              </a:rPr>
              <a:t>Des informations sur votre parcours spécifique </a:t>
            </a:r>
            <a:r>
              <a:rPr lang="fr-FR" sz="1400" dirty="0">
                <a:solidFill>
                  <a:srgbClr val="000000"/>
                </a:solidFill>
              </a:rPr>
              <a:t> </a:t>
            </a:r>
          </a:p>
          <a:p>
            <a:pPr marL="463550" lvl="0" indent="-285750" defTabSz="457200">
              <a:spcBef>
                <a:spcPts val="600"/>
              </a:spcBef>
              <a:spcAft>
                <a:spcPts val="0"/>
              </a:spcAft>
              <a:buSzPct val="100000"/>
              <a:buFont typeface="Arial" panose="020B0604020202020204" pitchFamily="34" charset="0"/>
              <a:buChar char="•"/>
              <a:defRPr/>
            </a:pPr>
            <a:r>
              <a:rPr lang="fr-FR" sz="1400" dirty="0" smtClean="0">
                <a:solidFill>
                  <a:srgbClr val="000000"/>
                </a:solidFill>
              </a:rPr>
              <a:t>parcours </a:t>
            </a:r>
            <a:r>
              <a:rPr lang="fr-FR" sz="1400" dirty="0">
                <a:solidFill>
                  <a:srgbClr val="000000"/>
                </a:solidFill>
              </a:rPr>
              <a:t>en sections européennes ou binationales ou bac français international (BFI)</a:t>
            </a:r>
          </a:p>
          <a:p>
            <a:pPr marL="463550" lvl="0" indent="-285750" defTabSz="457200">
              <a:spcBef>
                <a:spcPts val="600"/>
              </a:spcBef>
              <a:spcAft>
                <a:spcPts val="0"/>
              </a:spcAft>
              <a:buSzPct val="100000"/>
              <a:buFont typeface="Arial" panose="020B0604020202020204" pitchFamily="34" charset="0"/>
              <a:buChar char="•"/>
              <a:defRPr/>
            </a:pPr>
            <a:r>
              <a:rPr lang="fr-FR" sz="1400" dirty="0" smtClean="0">
                <a:solidFill>
                  <a:srgbClr val="000000"/>
                </a:solidFill>
              </a:rPr>
              <a:t>participation </a:t>
            </a:r>
            <a:r>
              <a:rPr lang="fr-FR" sz="1400" dirty="0">
                <a:solidFill>
                  <a:srgbClr val="000000"/>
                </a:solidFill>
              </a:rPr>
              <a:t>aux cordées de la réussite</a:t>
            </a:r>
          </a:p>
          <a:p>
            <a:pPr marL="463550" lvl="0" indent="-285750" defTabSz="457200">
              <a:spcBef>
                <a:spcPts val="600"/>
              </a:spcBef>
              <a:spcAft>
                <a:spcPts val="0"/>
              </a:spcAft>
              <a:buSzPct val="100000"/>
              <a:buFont typeface="Arial" panose="020B0604020202020204" pitchFamily="34" charset="0"/>
              <a:buChar char="•"/>
              <a:defRPr/>
            </a:pPr>
            <a:r>
              <a:rPr lang="fr-FR" sz="1400" dirty="0" smtClean="0">
                <a:solidFill>
                  <a:srgbClr val="000000"/>
                </a:solidFill>
              </a:rPr>
              <a:t>certification </a:t>
            </a:r>
            <a:r>
              <a:rPr lang="fr-FR" sz="1400" dirty="0">
                <a:solidFill>
                  <a:srgbClr val="000000"/>
                </a:solidFill>
              </a:rPr>
              <a:t>des compétences numériques (</a:t>
            </a:r>
            <a:r>
              <a:rPr lang="fr-FR" sz="1400" dirty="0" err="1">
                <a:solidFill>
                  <a:srgbClr val="000000"/>
                </a:solidFill>
              </a:rPr>
              <a:t>Pix</a:t>
            </a:r>
            <a:r>
              <a:rPr lang="fr-FR" sz="1400" dirty="0">
                <a:solidFill>
                  <a:srgbClr val="000000"/>
                </a:solidFill>
              </a:rPr>
              <a:t>)</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tx1"/>
                </a:solidFill>
              </a:rPr>
              <a:pPr/>
              <a:t>42</a:t>
            </a:fld>
            <a:endParaRPr lang="fr-FR" dirty="0">
              <a:solidFill>
                <a:schemeClr val="tx1"/>
              </a:solidFill>
            </a:endParaRPr>
          </a:p>
        </p:txBody>
      </p:sp>
      <p:sp>
        <p:nvSpPr>
          <p:cNvPr id="6" name="Rectangle à coins arrondis 5"/>
          <p:cNvSpPr/>
          <p:nvPr/>
        </p:nvSpPr>
        <p:spPr>
          <a:xfrm>
            <a:off x="4143771" y="127136"/>
            <a:ext cx="4545128"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2026310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614475"/>
          </a:xfrm>
        </p:spPr>
        <p:txBody>
          <a:bodyPr/>
          <a:lstStyle/>
          <a:p>
            <a:r>
              <a:rPr lang="fr-FR" sz="2200" dirty="0"/>
              <a:t>Les éléments constitutifs de votre dossier :  bulletins scolaires</a:t>
            </a:r>
            <a:br>
              <a:rPr lang="fr-FR" sz="2200" dirty="0"/>
            </a:br>
            <a:r>
              <a:rPr lang="fr-FR" dirty="0"/>
              <a:t/>
            </a:r>
            <a:br>
              <a:rPr lang="fr-FR" dirty="0"/>
            </a:br>
            <a:r>
              <a:rPr lang="fr-FR" dirty="0"/>
              <a:t/>
            </a:r>
            <a:br>
              <a:rPr lang="fr-FR" dirty="0"/>
            </a:br>
            <a:endParaRPr lang="fr-FR" dirty="0"/>
          </a:p>
        </p:txBody>
      </p:sp>
      <p:sp>
        <p:nvSpPr>
          <p:cNvPr id="3" name="Espace réservé du contenu 2"/>
          <p:cNvSpPr>
            <a:spLocks noGrp="1"/>
          </p:cNvSpPr>
          <p:nvPr>
            <p:ph sz="quarter" idx="4294967295"/>
          </p:nvPr>
        </p:nvSpPr>
        <p:spPr>
          <a:xfrm>
            <a:off x="354136" y="1342895"/>
            <a:ext cx="8538343" cy="2748968"/>
          </a:xfrm>
        </p:spPr>
        <p:txBody>
          <a:bodyPr/>
          <a:lstStyle/>
          <a:p>
            <a:pPr marL="177800" indent="-177800" defTabSz="457200">
              <a:spcBef>
                <a:spcPct val="20000"/>
              </a:spcBef>
              <a:spcAft>
                <a:spcPts val="0"/>
              </a:spcAft>
              <a:buClr>
                <a:srgbClr val="FF0000"/>
              </a:buClr>
              <a:buSzPct val="100000"/>
              <a:buFont typeface="Lucida Grande"/>
              <a:buChar char="&gt;"/>
              <a:defRPr/>
            </a:pPr>
            <a:r>
              <a:rPr lang="fr-FR" sz="1400" b="1" dirty="0"/>
              <a:t>Dans les bulletins sont remontés </a:t>
            </a:r>
            <a:r>
              <a:rPr lang="fr-FR" sz="1400" dirty="0"/>
              <a:t>: </a:t>
            </a:r>
            <a:r>
              <a:rPr lang="fr-FR" sz="1400" dirty="0">
                <a:solidFill>
                  <a:schemeClr val="tx1"/>
                </a:solidFill>
              </a:rPr>
              <a:t>la moyenne de l’élève par discipline, le positionnement de l’élève dans son groupe/classe, les appréciations trimestrielles/semestrielles de 1</a:t>
            </a:r>
            <a:r>
              <a:rPr lang="fr-FR" sz="1400" baseline="30000" dirty="0">
                <a:solidFill>
                  <a:schemeClr val="tx1"/>
                </a:solidFill>
              </a:rPr>
              <a:t>ère</a:t>
            </a:r>
            <a:r>
              <a:rPr lang="fr-FR" sz="1400" dirty="0">
                <a:solidFill>
                  <a:schemeClr val="tx1"/>
                </a:solidFill>
              </a:rPr>
              <a:t> et T</a:t>
            </a:r>
            <a:r>
              <a:rPr lang="fr-FR" sz="1400" baseline="30000" dirty="0">
                <a:solidFill>
                  <a:schemeClr val="tx1"/>
                </a:solidFill>
              </a:rPr>
              <a:t>ale </a:t>
            </a:r>
            <a:r>
              <a:rPr lang="fr-FR" sz="1400" dirty="0">
                <a:solidFill>
                  <a:schemeClr val="tx1"/>
                </a:solidFill>
              </a:rPr>
              <a:t>pour chaque enseignant dans sa discipline</a:t>
            </a:r>
          </a:p>
          <a:p>
            <a:pPr defTabSz="457200">
              <a:spcBef>
                <a:spcPct val="20000"/>
              </a:spcBef>
              <a:spcAft>
                <a:spcPts val="0"/>
              </a:spcAft>
              <a:buClr>
                <a:srgbClr val="FF0000"/>
              </a:buClr>
              <a:buSzPct val="100000"/>
              <a:defRPr/>
            </a:pPr>
            <a:endParaRPr lang="fr-FR" sz="1400" dirty="0">
              <a:solidFill>
                <a:schemeClr val="tx1"/>
              </a:solidFill>
            </a:endParaRPr>
          </a:p>
          <a:p>
            <a:pPr marL="177800" indent="-177800" defTabSz="457200">
              <a:spcBef>
                <a:spcPct val="20000"/>
              </a:spcBef>
              <a:spcAft>
                <a:spcPts val="0"/>
              </a:spcAft>
              <a:buClr>
                <a:srgbClr val="FF0000"/>
              </a:buClr>
              <a:buSzPct val="100000"/>
              <a:buFont typeface="Lucida Grande"/>
              <a:buChar char="&gt;"/>
              <a:defRPr/>
            </a:pPr>
            <a:r>
              <a:rPr lang="fr-FR" sz="1400" b="1" dirty="0"/>
              <a:t>Attention aux « </a:t>
            </a:r>
            <a:r>
              <a:rPr lang="fr-FR" sz="1400" b="1" dirty="0" err="1"/>
              <a:t>fake</a:t>
            </a:r>
            <a:r>
              <a:rPr lang="fr-FR" sz="1400" b="1" dirty="0"/>
              <a:t> news » </a:t>
            </a:r>
            <a:r>
              <a:rPr lang="fr-FR" sz="1400" dirty="0">
                <a:solidFill>
                  <a:schemeClr val="tx1"/>
                </a:solidFill>
              </a:rPr>
              <a:t>: Parcoursup ne remonte pas le décompte des absences !</a:t>
            </a:r>
          </a:p>
          <a:p>
            <a:pPr marL="177800" indent="-177800" defTabSz="457200">
              <a:spcBef>
                <a:spcPct val="20000"/>
              </a:spcBef>
              <a:spcAft>
                <a:spcPts val="0"/>
              </a:spcAft>
              <a:buClr>
                <a:srgbClr val="FF0000"/>
              </a:buClr>
              <a:buSzPct val="100000"/>
              <a:buFont typeface="Lucida Grande"/>
              <a:buChar char="&gt;"/>
              <a:defRPr/>
            </a:pPr>
            <a:endParaRPr lang="fr-FR" sz="1400" b="1" dirty="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r>
              <a:rPr lang="fr-FR" sz="1400" b="1" dirty="0"/>
              <a:t>Sauf cas particulier, pas de saisie à réaliser </a:t>
            </a:r>
            <a:r>
              <a:rPr lang="fr-FR" sz="1400" dirty="0"/>
              <a:t>: </a:t>
            </a:r>
            <a:r>
              <a:rPr lang="fr-FR" sz="1400" dirty="0">
                <a:solidFill>
                  <a:schemeClr val="tx1"/>
                </a:solidFill>
              </a:rPr>
              <a:t>ces éléments sont remontés par votre  lycée automatiquement et vous pourrez les vérifier début avril. En cas d’erreurs,</a:t>
            </a:r>
            <a:r>
              <a:rPr lang="fr-FR" sz="1400" b="1" dirty="0">
                <a:solidFill>
                  <a:schemeClr val="tx1"/>
                </a:solidFill>
              </a:rPr>
              <a:t> un signalement doit être fait au chef d’établissement </a:t>
            </a:r>
          </a:p>
          <a:p>
            <a:pPr marL="177800" lvl="0" indent="-177800" defTabSz="457200">
              <a:spcBef>
                <a:spcPct val="20000"/>
              </a:spcBef>
              <a:spcAft>
                <a:spcPts val="0"/>
              </a:spcAft>
              <a:buClr>
                <a:srgbClr val="FF0000"/>
              </a:buClr>
              <a:buSzPct val="100000"/>
              <a:buFont typeface="Lucida Grande"/>
              <a:buChar char="&gt;"/>
              <a:defRPr/>
            </a:pPr>
            <a:endParaRPr lang="fr-FR" sz="1400" b="1" dirty="0">
              <a:solidFill>
                <a:schemeClr val="tx1"/>
              </a:solidFill>
            </a:endParaRPr>
          </a:p>
          <a:p>
            <a:endParaRPr lang="fr-FR" sz="10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43</a:t>
            </a:fld>
            <a:endParaRPr lang="fr-FR" dirty="0">
              <a:solidFill>
                <a:schemeClr val="tx1"/>
              </a:solidFill>
            </a:endParaRPr>
          </a:p>
        </p:txBody>
      </p:sp>
      <p:sp>
        <p:nvSpPr>
          <p:cNvPr id="7" name="Rectangle à coins arrondis 6"/>
          <p:cNvSpPr/>
          <p:nvPr/>
        </p:nvSpPr>
        <p:spPr>
          <a:xfrm>
            <a:off x="423672" y="3658308"/>
            <a:ext cx="8468807" cy="779374"/>
          </a:xfrm>
          <a:prstGeom prst="roundRect">
            <a:avLst/>
          </a:prstGeom>
          <a:solidFill>
            <a:srgbClr val="FF9575"/>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400" b="1" dirty="0" smtClean="0">
                <a:solidFill>
                  <a:srgbClr val="000091"/>
                </a:solidFill>
              </a:rPr>
              <a:t>À </a:t>
            </a:r>
            <a:r>
              <a:rPr lang="fr-FR" sz="1400" b="1" dirty="0">
                <a:solidFill>
                  <a:srgbClr val="000091"/>
                </a:solidFill>
              </a:rPr>
              <a:t>noter </a:t>
            </a:r>
            <a:r>
              <a:rPr lang="fr-FR" sz="1400" dirty="0">
                <a:solidFill>
                  <a:srgbClr val="000091"/>
                </a:solidFill>
              </a:rPr>
              <a:t>: vous ne pouvez pas confirmer vos vœux tant que votre bulletin scolaire du 2ème trimestre (ou 1er semestre) n'est pas remonté dans votre dossier. </a:t>
            </a:r>
          </a:p>
        </p:txBody>
      </p:sp>
      <p:sp>
        <p:nvSpPr>
          <p:cNvPr id="8" name="Rectangle à coins arrondis 7"/>
          <p:cNvSpPr/>
          <p:nvPr/>
        </p:nvSpPr>
        <p:spPr>
          <a:xfrm>
            <a:off x="3352800" y="86105"/>
            <a:ext cx="5412257"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8154707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6695" y="900000"/>
            <a:ext cx="8297303" cy="562500"/>
          </a:xfrm>
        </p:spPr>
        <p:txBody>
          <a:bodyPr/>
          <a:lstStyle/>
          <a:p>
            <a:r>
              <a:rPr lang="fr-FR" sz="2200" dirty="0"/>
              <a:t>La fiche avenir renseignée par le lycée </a:t>
            </a:r>
          </a:p>
        </p:txBody>
      </p:sp>
      <p:sp>
        <p:nvSpPr>
          <p:cNvPr id="3" name="Espace réservé du contenu 2"/>
          <p:cNvSpPr>
            <a:spLocks noGrp="1"/>
          </p:cNvSpPr>
          <p:nvPr>
            <p:ph sz="quarter" idx="4294967295"/>
          </p:nvPr>
        </p:nvSpPr>
        <p:spPr>
          <a:xfrm>
            <a:off x="486696" y="1410990"/>
            <a:ext cx="8256021" cy="3321000"/>
          </a:xfrm>
        </p:spPr>
        <p:txBody>
          <a:bodyPr/>
          <a:lstStyle/>
          <a:p>
            <a:pPr marL="285750" lvl="0" indent="-285750" algn="just" defTabSz="457200">
              <a:spcBef>
                <a:spcPct val="20000"/>
              </a:spcBef>
              <a:spcAft>
                <a:spcPts val="0"/>
              </a:spcAft>
              <a:buClr>
                <a:srgbClr val="FF0000"/>
              </a:buClr>
              <a:buSzPct val="100000"/>
              <a:buFont typeface="Wingdings" panose="05000000000000000000" pitchFamily="2" charset="2"/>
              <a:buChar char="q"/>
              <a:defRPr/>
            </a:pPr>
            <a:r>
              <a:rPr lang="fr-FR" sz="1400" dirty="0">
                <a:solidFill>
                  <a:schemeClr val="tx1"/>
                </a:solidFill>
              </a:rPr>
              <a:t>Le 2ème conseil de classe examine les vœux de chaque lycéen avec </a:t>
            </a:r>
            <a:r>
              <a:rPr lang="fr-FR" sz="1400" b="1" dirty="0"/>
              <a:t>bienveillance et confiance</a:t>
            </a:r>
            <a:r>
              <a:rPr lang="fr-FR" sz="1400" b="1" dirty="0">
                <a:solidFill>
                  <a:schemeClr val="tx1"/>
                </a:solidFill>
              </a:rPr>
              <a:t> </a:t>
            </a:r>
            <a:r>
              <a:rPr lang="fr-FR" sz="1400" dirty="0">
                <a:solidFill>
                  <a:schemeClr val="tx1"/>
                </a:solidFill>
              </a:rPr>
              <a:t>dans le potentiel de chacun. </a:t>
            </a:r>
          </a:p>
          <a:p>
            <a:pPr marL="285750" lvl="0" indent="-285750" defTabSz="457200">
              <a:spcBef>
                <a:spcPct val="20000"/>
              </a:spcBef>
              <a:spcAft>
                <a:spcPts val="0"/>
              </a:spcAft>
              <a:buClr>
                <a:srgbClr val="FF0000"/>
              </a:buClr>
              <a:buSzPct val="100000"/>
              <a:buFont typeface="Wingdings" panose="05000000000000000000" pitchFamily="2" charset="2"/>
              <a:buChar char="q"/>
              <a:defRPr/>
            </a:pPr>
            <a:endParaRPr lang="fr-FR" sz="1400" dirty="0">
              <a:solidFill>
                <a:srgbClr val="3D566E"/>
              </a:solidFill>
            </a:endParaRPr>
          </a:p>
          <a:p>
            <a:pPr marL="285750" lvl="0" indent="-285750" defTabSz="457200">
              <a:spcBef>
                <a:spcPct val="20000"/>
              </a:spcBef>
              <a:spcAft>
                <a:spcPts val="0"/>
              </a:spcAft>
              <a:buClr>
                <a:srgbClr val="FF0000"/>
              </a:buClr>
              <a:buSzPct val="100000"/>
              <a:buFont typeface="Wingdings" panose="05000000000000000000" pitchFamily="2" charset="2"/>
              <a:buChar char="q"/>
              <a:defRPr/>
            </a:pPr>
            <a:r>
              <a:rPr lang="fr-FR" sz="1400" dirty="0">
                <a:solidFill>
                  <a:srgbClr val="3D566E"/>
                </a:solidFill>
              </a:rPr>
              <a:t> </a:t>
            </a:r>
            <a:r>
              <a:rPr lang="fr-FR" sz="1400" dirty="0">
                <a:solidFill>
                  <a:schemeClr val="tx1"/>
                </a:solidFill>
              </a:rPr>
              <a:t>Pour chaque lycéen, une </a:t>
            </a:r>
            <a:r>
              <a:rPr lang="fr-FR" sz="1400" b="1" dirty="0">
                <a:solidFill>
                  <a:schemeClr val="bg1"/>
                </a:solidFill>
                <a:highlight>
                  <a:srgbClr val="0000FF"/>
                </a:highlight>
              </a:rPr>
              <a:t>fiche Avenir</a:t>
            </a:r>
            <a:r>
              <a:rPr lang="fr-FR" sz="1400" dirty="0">
                <a:solidFill>
                  <a:schemeClr val="tx1"/>
                </a:solidFill>
              </a:rPr>
              <a:t> est renseignée par le lycée et versée au dossier de l’élève : </a:t>
            </a:r>
          </a:p>
          <a:p>
            <a:pPr marL="742950" lvl="1" indent="-285750" defTabSz="457200">
              <a:spcBef>
                <a:spcPct val="20000"/>
              </a:spcBef>
              <a:spcAft>
                <a:spcPts val="0"/>
              </a:spcAft>
              <a:buClr>
                <a:srgbClr val="FF0000"/>
              </a:buClr>
              <a:buFont typeface="Wingdings" panose="05000000000000000000" pitchFamily="2" charset="2"/>
              <a:buChar char="§"/>
              <a:defRPr/>
            </a:pPr>
            <a:r>
              <a:rPr lang="fr-FR" sz="1400" dirty="0">
                <a:solidFill>
                  <a:schemeClr val="tx1"/>
                </a:solidFill>
              </a:rPr>
              <a:t>l’appréciation spécifique des professeurs par discipline, lorsqu’elle est distincte de l’appréciation portée pour chaque trimestre</a:t>
            </a:r>
          </a:p>
          <a:p>
            <a:pPr marL="742950" lvl="1" indent="-285750" defTabSz="457200">
              <a:spcBef>
                <a:spcPct val="20000"/>
              </a:spcBef>
              <a:spcAft>
                <a:spcPts val="0"/>
              </a:spcAft>
              <a:buClr>
                <a:srgbClr val="FF0000"/>
              </a:buClr>
              <a:buFont typeface="Wingdings" panose="05000000000000000000" pitchFamily="2" charset="2"/>
              <a:buChar char="§"/>
              <a:defRPr/>
            </a:pPr>
            <a:r>
              <a:rPr lang="fr-FR" sz="1400" dirty="0">
                <a:solidFill>
                  <a:schemeClr val="tx1"/>
                </a:solidFill>
              </a:rPr>
              <a:t>les appréciations du professeur principal sur des compétences transversales</a:t>
            </a:r>
          </a:p>
          <a:p>
            <a:pPr marL="742950" lvl="1" indent="-285750" defTabSz="457200">
              <a:spcBef>
                <a:spcPct val="20000"/>
              </a:spcBef>
              <a:spcAft>
                <a:spcPts val="0"/>
              </a:spcAft>
              <a:buClr>
                <a:srgbClr val="FF0000"/>
              </a:buClr>
              <a:buFont typeface="Wingdings" panose="05000000000000000000" pitchFamily="2" charset="2"/>
              <a:buChar char="§"/>
              <a:defRPr/>
            </a:pPr>
            <a:r>
              <a:rPr lang="fr-FR" sz="1400" dirty="0">
                <a:solidFill>
                  <a:schemeClr val="tx1"/>
                </a:solidFill>
              </a:rPr>
              <a:t>l’avis du chef d’établissement sur la capacité à réussir, pour chaque vœu</a:t>
            </a:r>
          </a:p>
          <a:p>
            <a:pPr marL="285750" lvl="0" indent="-285750" defTabSz="457200">
              <a:spcBef>
                <a:spcPct val="20000"/>
              </a:spcBef>
              <a:spcAft>
                <a:spcPts val="0"/>
              </a:spcAft>
              <a:buClr>
                <a:srgbClr val="FF0000"/>
              </a:buClr>
              <a:buSzPct val="100000"/>
              <a:buFont typeface="Wingdings" panose="05000000000000000000" pitchFamily="2" charset="2"/>
              <a:buChar char="q"/>
              <a:defRPr/>
            </a:pPr>
            <a:endParaRPr lang="fr-FR" sz="1400" dirty="0">
              <a:solidFill>
                <a:schemeClr val="tx1"/>
              </a:solidFill>
            </a:endParaRPr>
          </a:p>
          <a:p>
            <a:pPr marL="285750" lvl="0" indent="-285750" defTabSz="457200">
              <a:spcBef>
                <a:spcPct val="20000"/>
              </a:spcBef>
              <a:spcAft>
                <a:spcPts val="0"/>
              </a:spcAft>
              <a:buClr>
                <a:srgbClr val="FF0000"/>
              </a:buClr>
              <a:buSzPct val="100000"/>
              <a:buFont typeface="Wingdings" panose="05000000000000000000" pitchFamily="2" charset="2"/>
              <a:buChar char="q"/>
              <a:defRPr/>
            </a:pPr>
            <a:r>
              <a:rPr lang="fr-FR" sz="1400" dirty="0">
                <a:solidFill>
                  <a:schemeClr val="tx1"/>
                </a:solidFill>
              </a:rPr>
              <a:t>La fiche Avenir est </a:t>
            </a:r>
            <a:r>
              <a:rPr lang="fr-FR" sz="1400" b="1" dirty="0">
                <a:solidFill>
                  <a:schemeClr val="tx1"/>
                </a:solidFill>
              </a:rPr>
              <a:t>consultable par le lycéen </a:t>
            </a:r>
            <a:r>
              <a:rPr lang="fr-FR" sz="1400" dirty="0">
                <a:solidFill>
                  <a:schemeClr val="tx1"/>
                </a:solidFill>
              </a:rPr>
              <a:t>dans son dossier</a:t>
            </a:r>
            <a:r>
              <a:rPr lang="fr-FR" sz="1400" dirty="0"/>
              <a:t> </a:t>
            </a:r>
            <a:r>
              <a:rPr lang="fr-FR" sz="1400" b="1" dirty="0"/>
              <a:t>à partir du 2 juin 2026</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b="1" dirty="0"/>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dirty="0">
              <a:solidFill>
                <a:srgbClr val="3D566E"/>
              </a:solidFill>
              <a:latin typeface="Calibri"/>
            </a:endParaRPr>
          </a:p>
          <a:p>
            <a:pPr lvl="0" defTabSz="457200">
              <a:spcBef>
                <a:spcPct val="20000"/>
              </a:spcBef>
              <a:spcAft>
                <a:spcPts val="0"/>
              </a:spcAft>
              <a:buClr>
                <a:srgbClr val="FF0000"/>
              </a:buClr>
              <a:buSzPct val="100000"/>
              <a:defRPr/>
            </a:pPr>
            <a:r>
              <a:rPr lang="fr-FR" sz="5600" dirty="0">
                <a:solidFill>
                  <a:srgbClr val="3D566E"/>
                </a:solidFill>
                <a:latin typeface="Calibri"/>
              </a:rPr>
              <a: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44</a:t>
            </a:fld>
            <a:endParaRPr lang="fr-FR" dirty="0">
              <a:solidFill>
                <a:schemeClr val="tx1"/>
              </a:solidFill>
            </a:endParaRPr>
          </a:p>
        </p:txBody>
      </p:sp>
      <p:sp>
        <p:nvSpPr>
          <p:cNvPr id="7" name="Rectangle à coins arrondis 6"/>
          <p:cNvSpPr/>
          <p:nvPr/>
        </p:nvSpPr>
        <p:spPr>
          <a:xfrm>
            <a:off x="3447393" y="86105"/>
            <a:ext cx="5317664"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491690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0941" y="900000"/>
            <a:ext cx="8253057" cy="537968"/>
          </a:xfrm>
        </p:spPr>
        <p:txBody>
          <a:bodyPr/>
          <a:lstStyle/>
          <a:p>
            <a:r>
              <a:rPr lang="fr-FR" sz="1800" dirty="0"/>
              <a:t>Focus sur l’accompagnement des candidats en situation de handicap ou atteints d’un trouble de santé invalidant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tx1"/>
                </a:solidFill>
              </a:rPr>
              <a:pPr/>
              <a:t>45</a:t>
            </a:fld>
            <a:endParaRPr lang="fr-FR" dirty="0">
              <a:solidFill>
                <a:schemeClr val="tx1"/>
              </a:solidFill>
            </a:endParaRPr>
          </a:p>
        </p:txBody>
      </p:sp>
      <p:sp>
        <p:nvSpPr>
          <p:cNvPr id="12" name="Rectangle 11"/>
          <p:cNvSpPr/>
          <p:nvPr/>
        </p:nvSpPr>
        <p:spPr>
          <a:xfrm>
            <a:off x="195227" y="1504857"/>
            <a:ext cx="8424000" cy="2893100"/>
          </a:xfrm>
          <a:prstGeom prst="rect">
            <a:avLst/>
          </a:prstGeom>
        </p:spPr>
        <p:txBody>
          <a:bodyPr wrap="square" lIns="91440" tIns="45720" rIns="91440" bIns="45720" anchor="t">
            <a:spAutoFit/>
          </a:bodyPr>
          <a:lstStyle/>
          <a:p>
            <a:pPr marL="285750" indent="-285750" algn="just">
              <a:buClr>
                <a:srgbClr val="000091"/>
              </a:buClr>
              <a:buFont typeface="Wingdings" panose="05000000000000000000" pitchFamily="2" charset="2"/>
              <a:buChar char="§"/>
            </a:pPr>
            <a:r>
              <a:rPr lang="fr-FR" sz="1400" b="1" dirty="0">
                <a:solidFill>
                  <a:schemeClr val="bg1"/>
                </a:solidFill>
                <a:highlight>
                  <a:srgbClr val="0000FF"/>
                </a:highlight>
              </a:rPr>
              <a:t>On peut candidater sans évoquer son </a:t>
            </a:r>
            <a:r>
              <a:rPr lang="fr-FR" sz="1400" b="1" dirty="0" smtClean="0">
                <a:solidFill>
                  <a:schemeClr val="bg1"/>
                </a:solidFill>
                <a:highlight>
                  <a:srgbClr val="0000FF"/>
                </a:highlight>
              </a:rPr>
              <a:t>handicap</a:t>
            </a:r>
            <a:endParaRPr lang="fr-FR" sz="1400" b="1" dirty="0">
              <a:solidFill>
                <a:schemeClr val="bg1"/>
              </a:solidFill>
              <a:highlight>
                <a:srgbClr val="0000FF"/>
              </a:highlight>
            </a:endParaRPr>
          </a:p>
          <a:p>
            <a:pPr marL="285750" indent="-285750" algn="just">
              <a:buClr>
                <a:srgbClr val="000091"/>
              </a:buClr>
              <a:buFont typeface="Wingdings" panose="05000000000000000000" pitchFamily="2" charset="2"/>
              <a:buChar char="§"/>
            </a:pPr>
            <a:r>
              <a:rPr lang="fr-FR" sz="1400" b="1" dirty="0" smtClean="0">
                <a:solidFill>
                  <a:schemeClr val="bg1"/>
                </a:solidFill>
                <a:highlight>
                  <a:srgbClr val="0000FF"/>
                </a:highlight>
              </a:rPr>
              <a:t>La </a:t>
            </a:r>
            <a:r>
              <a:rPr lang="fr-FR" sz="1400" b="1" dirty="0">
                <a:solidFill>
                  <a:schemeClr val="bg1"/>
                </a:solidFill>
                <a:highlight>
                  <a:srgbClr val="0000FF"/>
                </a:highlight>
              </a:rPr>
              <a:t>discrimination en raison du handicap est  interdite </a:t>
            </a:r>
          </a:p>
          <a:p>
            <a:pPr marL="285750" indent="-285750" algn="just">
              <a:buClr>
                <a:srgbClr val="000091"/>
              </a:buClr>
              <a:buFont typeface="Wingdings" panose="05000000000000000000" pitchFamily="2" charset="2"/>
              <a:buChar char="§"/>
            </a:pPr>
            <a:r>
              <a:rPr lang="fr-FR" sz="1400" b="1" dirty="0" smtClean="0">
                <a:solidFill>
                  <a:schemeClr val="bg1"/>
                </a:solidFill>
                <a:highlight>
                  <a:srgbClr val="0000FF"/>
                </a:highlight>
              </a:rPr>
              <a:t>Les </a:t>
            </a:r>
            <a:r>
              <a:rPr lang="fr-FR" sz="1400" b="1" dirty="0">
                <a:solidFill>
                  <a:schemeClr val="bg1"/>
                </a:solidFill>
                <a:highlight>
                  <a:srgbClr val="0000FF"/>
                </a:highlight>
              </a:rPr>
              <a:t>coordonnées d’un référent handicap sont disponibles sur chaque fiche de formation</a:t>
            </a:r>
            <a:r>
              <a:rPr lang="fr-FR" sz="1400" b="1" dirty="0">
                <a:solidFill>
                  <a:schemeClr val="tx2"/>
                </a:solidFill>
              </a:rPr>
              <a:t>.</a:t>
            </a:r>
            <a:r>
              <a:rPr lang="fr-FR" sz="1400" b="1" dirty="0"/>
              <a:t> </a:t>
            </a:r>
            <a:r>
              <a:rPr lang="fr-FR" sz="1400" dirty="0"/>
              <a:t>Il a la mission de répondre aux interrogations des lycéens tout au long de la procédure.</a:t>
            </a:r>
          </a:p>
          <a:p>
            <a:pPr marL="285750" indent="-285750" algn="just">
              <a:buClr>
                <a:srgbClr val="000091"/>
              </a:buClr>
              <a:buFont typeface="Wingdings" panose="05000000000000000000" pitchFamily="2" charset="2"/>
              <a:buChar char="§"/>
            </a:pPr>
            <a:r>
              <a:rPr lang="fr-FR" sz="1400" b="1" dirty="0" smtClean="0">
                <a:solidFill>
                  <a:schemeClr val="bg1"/>
                </a:solidFill>
                <a:highlight>
                  <a:srgbClr val="0000FF"/>
                </a:highlight>
              </a:rPr>
              <a:t>Le </a:t>
            </a:r>
            <a:r>
              <a:rPr lang="fr-FR" sz="1400" b="1" dirty="0">
                <a:solidFill>
                  <a:schemeClr val="bg1"/>
                </a:solidFill>
                <a:highlight>
                  <a:srgbClr val="0000FF"/>
                </a:highlight>
              </a:rPr>
              <a:t>candidat peut renseigner une fiche de liaison dans son dossier Parcoursup</a:t>
            </a:r>
            <a:r>
              <a:rPr lang="fr-FR" sz="1400" b="1" dirty="0">
                <a:solidFill>
                  <a:schemeClr val="tx2"/>
                </a:solidFill>
              </a:rPr>
              <a:t> </a:t>
            </a:r>
            <a:r>
              <a:rPr lang="fr-FR" sz="1400" dirty="0"/>
              <a:t>pour préciser ses besoins. Cette fiche est </a:t>
            </a:r>
            <a:r>
              <a:rPr lang="fr-FR" sz="1400" b="1" dirty="0"/>
              <a:t>facultative</a:t>
            </a:r>
            <a:r>
              <a:rPr lang="fr-FR" sz="1400" dirty="0"/>
              <a:t> et n’est </a:t>
            </a:r>
            <a:r>
              <a:rPr lang="fr-FR" sz="1400" b="1" dirty="0"/>
              <a:t>pas transmise aux formations </a:t>
            </a:r>
            <a:r>
              <a:rPr lang="fr-FR" sz="1400" dirty="0"/>
              <a:t>pour l’examen des vœux </a:t>
            </a:r>
            <a:r>
              <a:rPr lang="fr-FR" sz="1400" dirty="0">
                <a:sym typeface="Wingdings" panose="05000000000000000000" pitchFamily="2" charset="2"/>
              </a:rPr>
              <a:t> </a:t>
            </a:r>
            <a:r>
              <a:rPr lang="fr-FR" sz="1400" b="1" dirty="0">
                <a:solidFill>
                  <a:srgbClr val="000091"/>
                </a:solidFill>
              </a:rPr>
              <a:t>Le candidat pourra demander à Parcoursup de la transmettre à la formation qu’il aura choisie pour préparer sa rentrée</a:t>
            </a:r>
            <a:r>
              <a:rPr lang="fr-FR" sz="1400" dirty="0"/>
              <a:t>. Cela permet d’anticiper la rentrée étudiante dans le nouvel établissement.</a:t>
            </a:r>
            <a:endParaRPr lang="fr-FR" sz="1400" dirty="0">
              <a:cs typeface="Arial"/>
            </a:endParaRPr>
          </a:p>
          <a:p>
            <a:pPr marL="285750" indent="-285750" algn="just">
              <a:buClr>
                <a:srgbClr val="000091"/>
              </a:buClr>
              <a:buFont typeface="Wingdings" panose="05000000000000000000" pitchFamily="2" charset="2"/>
              <a:buChar char="§"/>
            </a:pPr>
            <a:r>
              <a:rPr lang="fr-FR" sz="1400" b="1" dirty="0" smtClean="0">
                <a:solidFill>
                  <a:schemeClr val="bg1"/>
                </a:solidFill>
                <a:highlight>
                  <a:srgbClr val="0000FF"/>
                </a:highlight>
              </a:rPr>
              <a:t>À </a:t>
            </a:r>
            <a:r>
              <a:rPr lang="fr-FR" sz="1400" b="1" dirty="0">
                <a:solidFill>
                  <a:schemeClr val="bg1"/>
                </a:solidFill>
                <a:highlight>
                  <a:srgbClr val="0000FF"/>
                </a:highlight>
              </a:rPr>
              <a:t>partir du 2 juin 2026, le candidat peut demander au recteur le réexamen de son dossier</a:t>
            </a:r>
            <a:r>
              <a:rPr lang="fr-FR" sz="1400" b="1" dirty="0"/>
              <a:t> </a:t>
            </a:r>
            <a:r>
              <a:rPr lang="fr-FR" sz="1400" dirty="0"/>
              <a:t>(via la rubrique « contact » dans Parcoursup) s’il ne trouve pas de formation adaptée à ses besoins spécifiques et que sa situation justifie une inscription dans un établissement situé dans une zone géographique déterminée. </a:t>
            </a:r>
            <a:endParaRPr lang="fr-FR" sz="1600" dirty="0"/>
          </a:p>
        </p:txBody>
      </p:sp>
      <p:sp>
        <p:nvSpPr>
          <p:cNvPr id="5" name="Rectangle à coins arrondis 4"/>
          <p:cNvSpPr/>
          <p:nvPr/>
        </p:nvSpPr>
        <p:spPr>
          <a:xfrm>
            <a:off x="3791415" y="86105"/>
            <a:ext cx="497364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L’accompagnement des </a:t>
            </a:r>
            <a:r>
              <a:rPr lang="fr-FR" sz="1400" b="1" kern="0" dirty="0" smtClean="0">
                <a:solidFill>
                  <a:srgbClr val="000091"/>
                </a:solidFill>
                <a:latin typeface="Arial"/>
              </a:rPr>
              <a:t>candidats </a:t>
            </a:r>
          </a:p>
          <a:p>
            <a:pPr algn="ctr"/>
            <a:r>
              <a:rPr lang="fr-FR" sz="1400" b="1" kern="0" dirty="0" smtClean="0">
                <a:solidFill>
                  <a:srgbClr val="000091"/>
                </a:solidFill>
                <a:latin typeface="Arial"/>
              </a:rPr>
              <a:t>en situation </a:t>
            </a:r>
            <a:r>
              <a:rPr lang="fr-FR" sz="1400" b="1" kern="0" dirty="0">
                <a:solidFill>
                  <a:srgbClr val="000091"/>
                </a:solidFill>
                <a:latin typeface="Arial"/>
              </a:rPr>
              <a:t>de handicap</a:t>
            </a:r>
          </a:p>
        </p:txBody>
      </p:sp>
    </p:spTree>
    <p:extLst>
      <p:ext uri="{BB962C8B-B14F-4D97-AF65-F5344CB8AC3E}">
        <p14:creationId xmlns:p14="http://schemas.microsoft.com/office/powerpoint/2010/main" val="2229686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08/12/2025</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46</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12489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4019781"/>
            <a:ext cx="8892480" cy="792088"/>
          </a:xfrm>
        </p:spPr>
        <p:txBody>
          <a:bodyPr/>
          <a:lstStyle/>
          <a:p>
            <a:pPr marL="0" indent="0">
              <a:buNone/>
            </a:pPr>
            <a:r>
              <a:rPr lang="fr-FR" sz="2800" dirty="0"/>
              <a:t/>
            </a:r>
            <a:br>
              <a:rPr lang="fr-FR" sz="2800" dirty="0"/>
            </a:br>
            <a:r>
              <a:rPr lang="fr-FR" sz="2800" dirty="0">
                <a:solidFill>
                  <a:srgbClr val="000091"/>
                </a:solidFill>
              </a:rPr>
              <a:t>L’analyse des candidatures par les formations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solidFill>
                  <a:schemeClr val="tx1"/>
                </a:solidFill>
              </a:rPr>
              <a:pPr/>
              <a:t>47</a:t>
            </a:fld>
            <a:endParaRPr lang="fr-FR" dirty="0">
              <a:solidFill>
                <a:schemeClr val="tx1"/>
              </a:solidFill>
            </a:endParaRP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247" b="16247"/>
          <a:stretch>
            <a:fillRect/>
          </a:stretch>
        </p:blipFill>
        <p:spPr>
          <a:xfrm>
            <a:off x="835091" y="782400"/>
            <a:ext cx="7362527" cy="3202242"/>
          </a:xfrm>
        </p:spPr>
      </p:pic>
    </p:spTree>
    <p:extLst>
      <p:ext uri="{BB962C8B-B14F-4D97-AF65-F5344CB8AC3E}">
        <p14:creationId xmlns:p14="http://schemas.microsoft.com/office/powerpoint/2010/main" val="1374610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solidFill>
                  <a:schemeClr val="tx1"/>
                </a:solidFill>
              </a:rPr>
              <a:pPr/>
              <a:t>48</a:t>
            </a:fld>
            <a:endParaRPr lang="fr-FR" dirty="0">
              <a:solidFill>
                <a:schemeClr val="tx1"/>
              </a:solidFill>
            </a:endParaRPr>
          </a:p>
        </p:txBody>
      </p:sp>
      <p:sp>
        <p:nvSpPr>
          <p:cNvPr id="10" name="Espace réservé du contenu 2"/>
          <p:cNvSpPr>
            <a:spLocks noGrp="1"/>
          </p:cNvSpPr>
          <p:nvPr>
            <p:ph sz="quarter" idx="14"/>
          </p:nvPr>
        </p:nvSpPr>
        <p:spPr>
          <a:xfrm>
            <a:off x="450849" y="966018"/>
            <a:ext cx="8314207" cy="3817481"/>
          </a:xfrm>
        </p:spPr>
        <p:txBody>
          <a:bodyPr/>
          <a:lstStyle/>
          <a:p>
            <a:pPr algn="just">
              <a:spcBef>
                <a:spcPts val="600"/>
              </a:spcBef>
            </a:pPr>
            <a:r>
              <a:rPr lang="fr-FR" sz="1800" b="1" dirty="0">
                <a:solidFill>
                  <a:srgbClr val="000091"/>
                </a:solidFill>
              </a:rPr>
              <a:t>Rappel : ce n’est pas l’algorithme de Parcoursup qui examine les dossiers, ce n’est pas non plus Parcoursup qui choisit votre affectation </a:t>
            </a:r>
            <a:r>
              <a:rPr lang="fr-FR" sz="1400" b="1" dirty="0">
                <a:solidFill>
                  <a:srgbClr val="F28E65"/>
                </a:solidFill>
              </a:rPr>
              <a:t/>
            </a:r>
            <a:br>
              <a:rPr lang="fr-FR" sz="1400" b="1" dirty="0">
                <a:solidFill>
                  <a:srgbClr val="F28E65"/>
                </a:solidFill>
              </a:rPr>
            </a:br>
            <a:r>
              <a:rPr lang="fr-FR" sz="1400" dirty="0" smtClean="0">
                <a:solidFill>
                  <a:srgbClr val="0000FF"/>
                </a:solidFill>
                <a:hlinkClick r:id="rId2"/>
              </a:rPr>
              <a:t>Pour en savoir plus consultez </a:t>
            </a:r>
            <a:r>
              <a:rPr lang="fr-FR" sz="1400" dirty="0">
                <a:solidFill>
                  <a:srgbClr val="0000FF"/>
                </a:solidFill>
                <a:hlinkClick r:id="rId2"/>
              </a:rPr>
              <a:t>notre vidéo : </a:t>
            </a:r>
            <a:r>
              <a:rPr lang="fr-FR" sz="1400" dirty="0">
                <a:solidFill>
                  <a:srgbClr val="0000FF"/>
                </a:solidFill>
                <a:hlinkClick r:id="rId3"/>
              </a:rPr>
              <a:t>https://youtu.be/Qe59ve-oA6w</a:t>
            </a:r>
            <a:endParaRPr lang="fr-FR" sz="1400" dirty="0">
              <a:solidFill>
                <a:srgbClr val="0000FF"/>
              </a:solidFill>
            </a:endParaRPr>
          </a:p>
          <a:p>
            <a:pPr algn="ctr"/>
            <a:endParaRPr lang="fr-FR" sz="1400" dirty="0"/>
          </a:p>
          <a:p>
            <a:pPr marL="285750" indent="-285750" algn="just">
              <a:spcAft>
                <a:spcPts val="1200"/>
              </a:spcAft>
              <a:buClr>
                <a:srgbClr val="0000FF"/>
              </a:buClr>
              <a:buFont typeface="Wingdings" panose="05000000000000000000" pitchFamily="2" charset="2"/>
              <a:buChar char="Ø"/>
            </a:pPr>
            <a:r>
              <a:rPr lang="fr-FR" sz="1400" dirty="0">
                <a:solidFill>
                  <a:schemeClr val="tx1"/>
                </a:solidFill>
              </a:rPr>
              <a:t>Au sein de chaque formation, </a:t>
            </a:r>
            <a:r>
              <a:rPr lang="fr-FR" sz="1400" b="1" dirty="0">
                <a:solidFill>
                  <a:srgbClr val="0000FF"/>
                </a:solidFill>
              </a:rPr>
              <a:t>une commission d’examen des vœux (CEV) a défini les critères d’examen des candidatures et évalué les candidatures confirmées</a:t>
            </a:r>
          </a:p>
          <a:p>
            <a:pPr marL="285750" indent="-285750" algn="just">
              <a:buClr>
                <a:srgbClr val="0000FF"/>
              </a:buClr>
              <a:buFont typeface="Wingdings" panose="05000000000000000000" pitchFamily="2" charset="2"/>
              <a:buChar char="Ø"/>
            </a:pPr>
            <a:r>
              <a:rPr lang="fr-FR" sz="1400" dirty="0">
                <a:solidFill>
                  <a:schemeClr val="tx1"/>
                </a:solidFill>
              </a:rPr>
              <a:t>La CEV prend en compte les critères affichés dans la fiche formation </a:t>
            </a:r>
            <a:r>
              <a:rPr lang="fr-FR" sz="1400" b="1" dirty="0">
                <a:solidFill>
                  <a:srgbClr val="0000FF"/>
                </a:solidFill>
              </a:rPr>
              <a:t>et les précise au regard des candidatures (pondération des éléments</a:t>
            </a:r>
            <a:r>
              <a:rPr lang="fr-FR" sz="1400" b="1" dirty="0" smtClean="0">
                <a:solidFill>
                  <a:srgbClr val="0000FF"/>
                </a:solidFill>
              </a:rPr>
              <a:t>)</a:t>
            </a:r>
            <a:endParaRPr lang="fr-FR" sz="1400" b="1" dirty="0">
              <a:solidFill>
                <a:srgbClr val="0000FF"/>
              </a:solidFill>
            </a:endParaRPr>
          </a:p>
          <a:p>
            <a:pPr marL="285750" indent="-285750" algn="just">
              <a:buFont typeface="Wingdings" panose="05000000000000000000" pitchFamily="2" charset="2"/>
              <a:buChar char="Ø"/>
            </a:pPr>
            <a:r>
              <a:rPr lang="fr-FR" sz="1400" b="1" dirty="0">
                <a:solidFill>
                  <a:srgbClr val="0000FF"/>
                </a:solidFill>
              </a:rPr>
              <a:t>Les classements des CEV sont remontés à Parcoursup le 21 mai </a:t>
            </a:r>
            <a:r>
              <a:rPr lang="fr-FR" sz="1400" b="1" dirty="0" smtClean="0">
                <a:solidFill>
                  <a:srgbClr val="0000FF"/>
                </a:solidFill>
              </a:rPr>
              <a:t>2026 </a:t>
            </a:r>
            <a:r>
              <a:rPr lang="fr-FR" sz="1400" dirty="0">
                <a:solidFill>
                  <a:schemeClr val="tx1"/>
                </a:solidFill>
              </a:rPr>
              <a:t>pour vérifications par l’équipe Parcoursup avant intégration des priorités légales (taux fixés par les Recteurs) et publication le </a:t>
            </a:r>
            <a:r>
              <a:rPr lang="fr-FR" sz="1400" b="1" dirty="0">
                <a:solidFill>
                  <a:schemeClr val="tx1"/>
                </a:solidFill>
              </a:rPr>
              <a:t>2 juin </a:t>
            </a:r>
            <a:r>
              <a:rPr lang="fr-FR" sz="1400" b="1" dirty="0" smtClean="0">
                <a:solidFill>
                  <a:schemeClr val="tx1"/>
                </a:solidFill>
              </a:rPr>
              <a:t>2026</a:t>
            </a:r>
            <a:endParaRPr lang="fr-FR" sz="1400" b="1" dirty="0">
              <a:solidFill>
                <a:schemeClr val="tx1"/>
              </a:solidFill>
            </a:endParaRPr>
          </a:p>
          <a:p>
            <a:endParaRPr lang="fr-FR" sz="1400" dirty="0">
              <a:latin typeface="Marianne" panose="02000000000000000000" pitchFamily="2" charset="0"/>
            </a:endParaRPr>
          </a:p>
          <a:p>
            <a:pPr marL="239178" defTabSz="609585">
              <a:spcBef>
                <a:spcPct val="20000"/>
              </a:spcBef>
              <a:spcAft>
                <a:spcPts val="0"/>
              </a:spcAft>
              <a:buClr>
                <a:srgbClr val="FF0000"/>
              </a:buClr>
              <a:buSzPct val="100000"/>
            </a:pPr>
            <a:endParaRPr lang="fr-FR" sz="1400" dirty="0">
              <a:latin typeface="Marianne" panose="02000000000000000000" pitchFamily="2" charset="0"/>
            </a:endParaRPr>
          </a:p>
        </p:txBody>
      </p:sp>
      <p:sp>
        <p:nvSpPr>
          <p:cNvPr id="5" name="Rectangle à coins arrondis 4"/>
          <p:cNvSpPr/>
          <p:nvPr/>
        </p:nvSpPr>
        <p:spPr>
          <a:xfrm>
            <a:off x="3791415" y="86105"/>
            <a:ext cx="497364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L’examen des dossiers par les formations</a:t>
            </a:r>
            <a:endParaRPr lang="fr-FR" sz="1400" b="1" kern="0" dirty="0">
              <a:solidFill>
                <a:srgbClr val="000091"/>
              </a:solidFill>
              <a:latin typeface="Arial"/>
            </a:endParaRPr>
          </a:p>
        </p:txBody>
      </p:sp>
    </p:spTree>
    <p:extLst>
      <p:ext uri="{BB962C8B-B14F-4D97-AF65-F5344CB8AC3E}">
        <p14:creationId xmlns:p14="http://schemas.microsoft.com/office/powerpoint/2010/main" val="16932720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solidFill>
                  <a:schemeClr val="tx1"/>
                </a:solidFill>
              </a:rPr>
              <a:pPr/>
              <a:t>49</a:t>
            </a:fld>
            <a:endParaRPr lang="fr-FR" dirty="0">
              <a:solidFill>
                <a:schemeClr val="tx1"/>
              </a:solidFill>
            </a:endParaRPr>
          </a:p>
        </p:txBody>
      </p:sp>
      <p:sp>
        <p:nvSpPr>
          <p:cNvPr id="9" name="Titre 1"/>
          <p:cNvSpPr txBox="1">
            <a:spLocks/>
          </p:cNvSpPr>
          <p:nvPr/>
        </p:nvSpPr>
        <p:spPr bwMode="gray">
          <a:xfrm>
            <a:off x="193134" y="2289104"/>
            <a:ext cx="7988202" cy="3858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pPr algn="just"/>
            <a:endParaRPr lang="fr-FR" sz="1600" dirty="0">
              <a:solidFill>
                <a:schemeClr val="tx2"/>
              </a:solidFill>
              <a:latin typeface="Marianne" panose="02000000000000000000" pitchFamily="2" charset="0"/>
            </a:endParaRPr>
          </a:p>
        </p:txBody>
      </p:sp>
      <p:sp>
        <p:nvSpPr>
          <p:cNvPr id="10" name="Espace réservé du contenu 2"/>
          <p:cNvSpPr txBox="1">
            <a:spLocks/>
          </p:cNvSpPr>
          <p:nvPr/>
        </p:nvSpPr>
        <p:spPr bwMode="gray">
          <a:xfrm>
            <a:off x="201641" y="2740776"/>
            <a:ext cx="8341207" cy="52936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Wingdings" panose="05000000000000000000" pitchFamily="2" charset="2"/>
              <a:buChar char="Ø"/>
            </a:pPr>
            <a:endParaRPr lang="fr-FR" sz="1400" dirty="0">
              <a:solidFill>
                <a:schemeClr val="tx2">
                  <a:lumMod val="75000"/>
                </a:schemeClr>
              </a:solidFill>
            </a:endParaRPr>
          </a:p>
        </p:txBody>
      </p:sp>
      <p:sp>
        <p:nvSpPr>
          <p:cNvPr id="14" name="Rectangle à coins arrondis 13"/>
          <p:cNvSpPr/>
          <p:nvPr/>
        </p:nvSpPr>
        <p:spPr>
          <a:xfrm>
            <a:off x="3725047" y="151088"/>
            <a:ext cx="497364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Priorités légales pour l’accès à l’enseignement supérieur</a:t>
            </a:r>
            <a:endParaRPr lang="fr-FR" sz="1400" b="1" kern="0" dirty="0">
              <a:solidFill>
                <a:srgbClr val="000091"/>
              </a:solidFill>
              <a:latin typeface="Arial"/>
            </a:endParaRPr>
          </a:p>
        </p:txBody>
      </p:sp>
      <p:sp>
        <p:nvSpPr>
          <p:cNvPr id="4" name="Titre 3"/>
          <p:cNvSpPr>
            <a:spLocks noGrp="1"/>
          </p:cNvSpPr>
          <p:nvPr>
            <p:ph type="title"/>
          </p:nvPr>
        </p:nvSpPr>
        <p:spPr>
          <a:xfrm>
            <a:off x="467543" y="899999"/>
            <a:ext cx="8208913" cy="3590885"/>
          </a:xfrm>
        </p:spPr>
        <p:txBody>
          <a:bodyPr/>
          <a:lstStyle/>
          <a:p>
            <a:pPr>
              <a:buClr>
                <a:srgbClr val="0000FF"/>
              </a:buClr>
            </a:pPr>
            <a:r>
              <a:rPr lang="fr-FR" sz="1600" dirty="0">
                <a:solidFill>
                  <a:srgbClr val="000091"/>
                </a:solidFill>
                <a:latin typeface="+mn-lt"/>
                <a:cs typeface="Arial" panose="020B0604020202020204" pitchFamily="34" charset="0"/>
              </a:rPr>
              <a:t>Un appui aux lycéens boursiers </a:t>
            </a:r>
            <a:r>
              <a:rPr lang="fr-FR" sz="1800" dirty="0" smtClean="0">
                <a:solidFill>
                  <a:srgbClr val="0000FF"/>
                </a:solidFill>
                <a:latin typeface="+mn-lt"/>
                <a:cs typeface="Arial" panose="020B0604020202020204" pitchFamily="34" charset="0"/>
              </a:rPr>
              <a:t/>
            </a:r>
            <a:br>
              <a:rPr lang="fr-FR" sz="1800" dirty="0" smtClean="0">
                <a:solidFill>
                  <a:srgbClr val="0000FF"/>
                </a:solidFill>
                <a:latin typeface="+mn-lt"/>
                <a:cs typeface="Arial" panose="020B0604020202020204" pitchFamily="34" charset="0"/>
              </a:rPr>
            </a:br>
            <a:r>
              <a:rPr lang="fr-FR" sz="1400" dirty="0">
                <a:solidFill>
                  <a:srgbClr val="0000FF"/>
                </a:solidFill>
                <a:latin typeface="+mn-lt"/>
                <a:cs typeface="Arial" panose="020B0604020202020204" pitchFamily="34" charset="0"/>
              </a:rPr>
              <a:t/>
            </a:r>
            <a:br>
              <a:rPr lang="fr-FR" sz="1400" dirty="0">
                <a:solidFill>
                  <a:srgbClr val="0000FF"/>
                </a:solidFill>
                <a:latin typeface="+mn-lt"/>
                <a:cs typeface="Arial" panose="020B0604020202020204" pitchFamily="34" charset="0"/>
              </a:rPr>
            </a:br>
            <a:r>
              <a:rPr lang="fr-FR" sz="1400" b="0" dirty="0" smtClean="0">
                <a:solidFill>
                  <a:srgbClr val="FF9575"/>
                </a:solidFill>
                <a:latin typeface="+mn-lt"/>
              </a:rPr>
              <a:t>Priorité </a:t>
            </a:r>
            <a:r>
              <a:rPr lang="fr-FR" sz="1400" b="0" dirty="0">
                <a:solidFill>
                  <a:srgbClr val="FF9575"/>
                </a:solidFill>
                <a:latin typeface="+mn-lt"/>
              </a:rPr>
              <a:t>accordée aux lycéens boursiers dans chaque formation</a:t>
            </a:r>
            <a:r>
              <a:rPr lang="fr-FR" sz="1400" b="0" dirty="0">
                <a:solidFill>
                  <a:schemeClr val="tx1"/>
                </a:solidFill>
                <a:latin typeface="+mn-lt"/>
              </a:rPr>
              <a:t>, y compris les plus sélectives (des taux minimum définis par les recteurs et affichés sur Parcoursup</a:t>
            </a:r>
            <a:r>
              <a:rPr lang="fr-FR" sz="1400" b="0" dirty="0" smtClean="0">
                <a:solidFill>
                  <a:schemeClr val="tx1"/>
                </a:solidFill>
                <a:latin typeface="+mn-lt"/>
              </a:rPr>
              <a:t>).</a:t>
            </a:r>
            <a:r>
              <a:rPr lang="fr-FR" sz="1400" dirty="0">
                <a:solidFill>
                  <a:schemeClr val="tx1"/>
                </a:solidFill>
                <a:latin typeface="+mn-lt"/>
              </a:rPr>
              <a:t/>
            </a:r>
            <a:br>
              <a:rPr lang="fr-FR" sz="1400" dirty="0">
                <a:solidFill>
                  <a:schemeClr val="tx1"/>
                </a:solidFill>
                <a:latin typeface="+mn-lt"/>
              </a:rPr>
            </a:br>
            <a:r>
              <a:rPr lang="fr-FR" sz="1400" b="0" dirty="0" smtClean="0">
                <a:solidFill>
                  <a:srgbClr val="FF9575"/>
                </a:solidFill>
                <a:latin typeface="+mn-lt"/>
              </a:rPr>
              <a:t>Une </a:t>
            </a:r>
            <a:r>
              <a:rPr lang="fr-FR" sz="1400" b="0" dirty="0">
                <a:solidFill>
                  <a:srgbClr val="FF9575"/>
                </a:solidFill>
                <a:latin typeface="+mn-lt"/>
              </a:rPr>
              <a:t>aide financière de 500 € aux lycéens boursiers </a:t>
            </a:r>
            <a:r>
              <a:rPr lang="fr-FR" sz="1400" b="0" dirty="0">
                <a:solidFill>
                  <a:schemeClr val="tx1"/>
                </a:solidFill>
                <a:latin typeface="+mn-lt"/>
              </a:rPr>
              <a:t>qui s’inscrivent dans une formation située en dehors de leur académie de </a:t>
            </a:r>
            <a:r>
              <a:rPr lang="fr-FR" sz="1400" b="0" dirty="0" smtClean="0">
                <a:solidFill>
                  <a:schemeClr val="tx1"/>
                </a:solidFill>
                <a:latin typeface="+mn-lt"/>
              </a:rPr>
              <a:t>résidence.</a:t>
            </a:r>
            <a:br>
              <a:rPr lang="fr-FR" sz="1400" b="0" dirty="0" smtClean="0">
                <a:solidFill>
                  <a:schemeClr val="tx1"/>
                </a:solidFill>
                <a:latin typeface="+mn-lt"/>
              </a:rPr>
            </a:br>
            <a:r>
              <a:rPr lang="fr-FR" sz="1600" dirty="0">
                <a:solidFill>
                  <a:srgbClr val="000091"/>
                </a:solidFill>
                <a:latin typeface="+mn-lt"/>
                <a:cs typeface="Arial" panose="020B0604020202020204" pitchFamily="34" charset="0"/>
              </a:rPr>
              <a:t/>
            </a:r>
            <a:br>
              <a:rPr lang="fr-FR" sz="1600" dirty="0">
                <a:solidFill>
                  <a:srgbClr val="000091"/>
                </a:solidFill>
                <a:latin typeface="+mn-lt"/>
                <a:cs typeface="Arial" panose="020B0604020202020204" pitchFamily="34" charset="0"/>
              </a:rPr>
            </a:br>
            <a:r>
              <a:rPr lang="fr-FR" sz="1600" dirty="0">
                <a:solidFill>
                  <a:srgbClr val="000091"/>
                </a:solidFill>
                <a:latin typeface="+mn-lt"/>
                <a:cs typeface="Arial" panose="020B0604020202020204" pitchFamily="34" charset="0"/>
              </a:rPr>
              <a:t>Une prise en compte possible de la participation aux cordées de la réussite</a:t>
            </a:r>
            <a:br>
              <a:rPr lang="fr-FR" sz="1600" dirty="0">
                <a:solidFill>
                  <a:srgbClr val="000091"/>
                </a:solidFill>
                <a:latin typeface="+mn-lt"/>
                <a:cs typeface="Arial" panose="020B0604020202020204" pitchFamily="34" charset="0"/>
              </a:rPr>
            </a:br>
            <a:r>
              <a:rPr lang="fr-FR" sz="1400" b="0" dirty="0" smtClean="0">
                <a:solidFill>
                  <a:schemeClr val="tx1"/>
                </a:solidFill>
                <a:latin typeface="+mn-lt"/>
              </a:rPr>
              <a:t>Les </a:t>
            </a:r>
            <a:r>
              <a:rPr lang="fr-FR" sz="1400" b="0" dirty="0">
                <a:solidFill>
                  <a:schemeClr val="tx1"/>
                </a:solidFill>
                <a:latin typeface="+mn-lt"/>
              </a:rPr>
              <a:t>formations du </a:t>
            </a:r>
            <a:r>
              <a:rPr lang="fr-FR" sz="1400" b="0" dirty="0" smtClean="0">
                <a:solidFill>
                  <a:schemeClr val="tx1"/>
                </a:solidFill>
                <a:latin typeface="+mn-lt"/>
              </a:rPr>
              <a:t>supérieur </a:t>
            </a:r>
            <a:r>
              <a:rPr lang="fr-FR" sz="1400" b="0" dirty="0">
                <a:solidFill>
                  <a:schemeClr val="tx1"/>
                </a:solidFill>
                <a:latin typeface="+mn-lt"/>
              </a:rPr>
              <a:t>peuvent intégrer ce critère dans leur examen des vœux :</a:t>
            </a:r>
            <a:r>
              <a:rPr lang="fr-FR" sz="1400" b="0" dirty="0">
                <a:solidFill>
                  <a:schemeClr val="tx2">
                    <a:lumMod val="75000"/>
                  </a:schemeClr>
                </a:solidFill>
                <a:latin typeface="+mn-lt"/>
              </a:rPr>
              <a:t> </a:t>
            </a:r>
            <a:r>
              <a:rPr lang="fr-FR" sz="1400" b="0" dirty="0">
                <a:solidFill>
                  <a:srgbClr val="ED7454"/>
                </a:solidFill>
                <a:latin typeface="+mn-lt"/>
              </a:rPr>
              <a:t>près de 40 % ont fait ce choix pour </a:t>
            </a:r>
            <a:r>
              <a:rPr lang="fr-FR" sz="1400" b="0" dirty="0" smtClean="0">
                <a:solidFill>
                  <a:srgbClr val="ED7454"/>
                </a:solidFill>
                <a:latin typeface="+mn-lt"/>
              </a:rPr>
              <a:t>2025.</a:t>
            </a:r>
            <a:br>
              <a:rPr lang="fr-FR" sz="1400" b="0" dirty="0" smtClean="0">
                <a:solidFill>
                  <a:srgbClr val="ED7454"/>
                </a:solidFill>
                <a:latin typeface="+mn-lt"/>
              </a:rPr>
            </a:br>
            <a:r>
              <a:rPr lang="fr-FR" sz="1400" dirty="0" smtClean="0">
                <a:solidFill>
                  <a:srgbClr val="ED7454"/>
                </a:solidFill>
                <a:latin typeface="+mn-lt"/>
              </a:rPr>
              <a:t/>
            </a:r>
            <a:br>
              <a:rPr lang="fr-FR" sz="1400" dirty="0" smtClean="0">
                <a:solidFill>
                  <a:srgbClr val="ED7454"/>
                </a:solidFill>
                <a:latin typeface="+mn-lt"/>
              </a:rPr>
            </a:br>
            <a:r>
              <a:rPr lang="fr-FR" sz="1600" dirty="0">
                <a:solidFill>
                  <a:srgbClr val="000091"/>
                </a:solidFill>
                <a:latin typeface="+mn-lt"/>
                <a:cs typeface="Arial" panose="020B0604020202020204" pitchFamily="34" charset="0"/>
              </a:rPr>
              <a:t>Des places priorisées pour les lycéens professionnels et technologiques dans les formations </a:t>
            </a:r>
            <a:r>
              <a:rPr lang="fr-FR" sz="1600" dirty="0" err="1">
                <a:solidFill>
                  <a:srgbClr val="000091"/>
                </a:solidFill>
                <a:latin typeface="+mn-lt"/>
                <a:cs typeface="Arial" panose="020B0604020202020204" pitchFamily="34" charset="0"/>
              </a:rPr>
              <a:t>professionnalisantes</a:t>
            </a:r>
            <a:r>
              <a:rPr lang="fr-FR" sz="1600" dirty="0">
                <a:solidFill>
                  <a:srgbClr val="000091"/>
                </a:solidFill>
                <a:latin typeface="+mn-lt"/>
                <a:cs typeface="Arial" panose="020B0604020202020204" pitchFamily="34" charset="0"/>
              </a:rPr>
              <a:t> </a:t>
            </a:r>
            <a:r>
              <a:rPr lang="fr-FR" sz="1400" b="0" dirty="0">
                <a:solidFill>
                  <a:schemeClr val="tx1"/>
                </a:solidFill>
                <a:latin typeface="+mn-lt"/>
              </a:rPr>
              <a:t>(</a:t>
            </a:r>
            <a:r>
              <a:rPr lang="fr-FR" sz="1400" b="0" dirty="0">
                <a:solidFill>
                  <a:srgbClr val="ED7454"/>
                </a:solidFill>
                <a:latin typeface="+mn-lt"/>
              </a:rPr>
              <a:t>BTS et BUT</a:t>
            </a:r>
            <a:r>
              <a:rPr lang="fr-FR" sz="1400" b="0" dirty="0">
                <a:solidFill>
                  <a:schemeClr val="tx1"/>
                </a:solidFill>
                <a:latin typeface="+mn-lt"/>
              </a:rPr>
              <a:t>) dans lesquelles ils réussissent le mieux </a:t>
            </a:r>
            <a:r>
              <a:rPr lang="fr-FR" sz="1400" dirty="0" smtClean="0">
                <a:latin typeface="+mn-lt"/>
              </a:rPr>
              <a:t/>
            </a:r>
            <a:br>
              <a:rPr lang="fr-FR" sz="1400" dirty="0" smtClean="0">
                <a:latin typeface="+mn-lt"/>
              </a:rPr>
            </a:br>
            <a:r>
              <a:rPr lang="fr-FR" sz="1400" dirty="0" smtClean="0">
                <a:latin typeface="+mn-lt"/>
              </a:rPr>
              <a:t/>
            </a:r>
            <a:br>
              <a:rPr lang="fr-FR" sz="1400" dirty="0" smtClean="0">
                <a:latin typeface="+mn-lt"/>
              </a:rPr>
            </a:br>
            <a:r>
              <a:rPr lang="fr-FR" sz="1600" dirty="0">
                <a:solidFill>
                  <a:srgbClr val="000091"/>
                </a:solidFill>
                <a:latin typeface="+mn-lt"/>
                <a:cs typeface="Arial" panose="020B0604020202020204" pitchFamily="34" charset="0"/>
              </a:rPr>
              <a:t>Une priorité d’accès aux licences en tension pour les candidats du secteur</a:t>
            </a:r>
            <a:r>
              <a:rPr lang="fr-FR" sz="1600" dirty="0" smtClean="0">
                <a:solidFill>
                  <a:srgbClr val="0000FF"/>
                </a:solidFill>
                <a:latin typeface="+mn-lt"/>
                <a:cs typeface="Arial" panose="020B0604020202020204" pitchFamily="34" charset="0"/>
              </a:rPr>
              <a:t/>
            </a:r>
            <a:br>
              <a:rPr lang="fr-FR" sz="1600" dirty="0" smtClean="0">
                <a:solidFill>
                  <a:srgbClr val="0000FF"/>
                </a:solidFill>
                <a:latin typeface="+mn-lt"/>
                <a:cs typeface="Arial" panose="020B0604020202020204" pitchFamily="34" charset="0"/>
              </a:rPr>
            </a:br>
            <a:r>
              <a:rPr lang="fr-FR" sz="1400" b="0" dirty="0" smtClean="0">
                <a:solidFill>
                  <a:schemeClr val="tx1"/>
                </a:solidFill>
                <a:latin typeface="+mn-lt"/>
                <a:cs typeface="Arial" panose="020B0604020202020204" pitchFamily="34" charset="0"/>
              </a:rPr>
              <a:t>(académie </a:t>
            </a:r>
            <a:r>
              <a:rPr lang="fr-FR" sz="1400" b="0" dirty="0">
                <a:solidFill>
                  <a:schemeClr val="tx1"/>
                </a:solidFill>
                <a:latin typeface="+mn-lt"/>
                <a:cs typeface="Arial" panose="020B0604020202020204" pitchFamily="34" charset="0"/>
              </a:rPr>
              <a:t>en général ; des exceptions géographiques affichées aux candidats)</a:t>
            </a:r>
            <a:r>
              <a:rPr lang="fr-FR" sz="1400" dirty="0">
                <a:latin typeface="Marianne" panose="02000000000000000000" pitchFamily="2" charset="0"/>
              </a:rPr>
              <a:t/>
            </a:r>
            <a:br>
              <a:rPr lang="fr-FR" sz="1400" dirty="0">
                <a:latin typeface="Marianne" panose="02000000000000000000" pitchFamily="2" charset="0"/>
              </a:rPr>
            </a:br>
            <a:r>
              <a:rPr lang="fr-FR" sz="1400" dirty="0">
                <a:latin typeface="Marianne" panose="02000000000000000000" pitchFamily="2" charset="0"/>
              </a:rPr>
              <a:t/>
            </a:r>
            <a:br>
              <a:rPr lang="fr-FR" sz="1400" dirty="0">
                <a:latin typeface="Marianne" panose="02000000000000000000" pitchFamily="2" charset="0"/>
              </a:rPr>
            </a:br>
            <a:r>
              <a:rPr lang="fr-FR" sz="1400" dirty="0">
                <a:solidFill>
                  <a:srgbClr val="ED7454"/>
                </a:solidFill>
                <a:latin typeface="Marianne" panose="02000000000000000000" pitchFamily="2" charset="0"/>
              </a:rPr>
              <a:t/>
            </a:r>
            <a:br>
              <a:rPr lang="fr-FR" sz="1400" dirty="0">
                <a:solidFill>
                  <a:srgbClr val="ED7454"/>
                </a:solidFill>
                <a:latin typeface="Marianne" panose="02000000000000000000" pitchFamily="2" charset="0"/>
              </a:rPr>
            </a:br>
            <a:r>
              <a:rPr lang="fr-FR" sz="1400" dirty="0">
                <a:latin typeface="Marianne" panose="02000000000000000000" pitchFamily="2" charset="0"/>
              </a:rPr>
              <a:t/>
            </a:r>
            <a:br>
              <a:rPr lang="fr-FR" sz="1400" dirty="0">
                <a:latin typeface="Marianne" panose="02000000000000000000" pitchFamily="2" charset="0"/>
              </a:rPr>
            </a:br>
            <a:endParaRPr lang="fr-FR" sz="1400" dirty="0">
              <a:latin typeface="+mn-lt"/>
            </a:endParaRPr>
          </a:p>
        </p:txBody>
      </p:sp>
    </p:spTree>
    <p:extLst>
      <p:ext uri="{BB962C8B-B14F-4D97-AF65-F5344CB8AC3E}">
        <p14:creationId xmlns:p14="http://schemas.microsoft.com/office/powerpoint/2010/main" val="1856941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5</a:t>
            </a:fld>
            <a:endParaRPr lang="fr-FR" dirty="0">
              <a:solidFill>
                <a:schemeClr val="tx1"/>
              </a:solidFill>
            </a:endParaRPr>
          </a:p>
        </p:txBody>
      </p:sp>
      <p:sp>
        <p:nvSpPr>
          <p:cNvPr id="5" name="Espace réservé du contenu 4">
            <a:extLst>
              <a:ext uri="{FF2B5EF4-FFF2-40B4-BE49-F238E27FC236}">
                <a16:creationId xmlns:a16="http://schemas.microsoft.com/office/drawing/2014/main" id="{A19B3AFF-0E04-4EE3-9B45-5C64A1085E04}"/>
              </a:ext>
            </a:extLst>
          </p:cNvPr>
          <p:cNvSpPr>
            <a:spLocks noGrp="1"/>
          </p:cNvSpPr>
          <p:nvPr>
            <p:ph sz="quarter" idx="14"/>
          </p:nvPr>
        </p:nvSpPr>
        <p:spPr>
          <a:xfrm>
            <a:off x="251520" y="915566"/>
            <a:ext cx="8424937" cy="3744416"/>
          </a:xfrm>
        </p:spPr>
        <p:txBody>
          <a:bodyPr/>
          <a:lstStyle/>
          <a:p>
            <a:pPr>
              <a:spcAft>
                <a:spcPts val="1200"/>
              </a:spcAft>
              <a:buFont typeface="Wingdings" panose="05000000000000000000" pitchFamily="2" charset="2"/>
              <a:buChar char="Ø"/>
            </a:pPr>
            <a:r>
              <a:rPr lang="fr-FR" sz="1600" b="1" dirty="0">
                <a:solidFill>
                  <a:schemeClr val="bg1"/>
                </a:solidFill>
                <a:highlight>
                  <a:srgbClr val="0000FF"/>
                </a:highlight>
              </a:rPr>
              <a:t>Une phase d’admission qui propose du choix et des réponses rapidement</a:t>
            </a:r>
          </a:p>
          <a:p>
            <a:pPr marL="450850" indent="-182563" algn="just">
              <a:spcAft>
                <a:spcPts val="1200"/>
              </a:spcAft>
              <a:buClr>
                <a:schemeClr val="tx2"/>
              </a:buClr>
              <a:buFont typeface="Wingdings" panose="05000000000000000000" pitchFamily="2" charset="2"/>
              <a:buChar char="§"/>
              <a:tabLst>
                <a:tab pos="450850" algn="l"/>
              </a:tabLst>
            </a:pPr>
            <a:r>
              <a:rPr lang="fr-FR" sz="1300" b="1" dirty="0">
                <a:solidFill>
                  <a:schemeClr val="tx1"/>
                </a:solidFill>
              </a:rPr>
              <a:t>74 %</a:t>
            </a:r>
            <a:r>
              <a:rPr lang="fr-FR" sz="1300" dirty="0">
                <a:solidFill>
                  <a:schemeClr val="tx1"/>
                </a:solidFill>
              </a:rPr>
              <a:t> des lycéens considèrent que Parcoursup facilite l’entrée dans l’enseignement supérieur </a:t>
            </a:r>
          </a:p>
          <a:p>
            <a:pPr marL="450850" indent="-182563" algn="just">
              <a:spcAft>
                <a:spcPts val="1200"/>
              </a:spcAft>
              <a:buClr>
                <a:schemeClr val="tx2"/>
              </a:buClr>
              <a:buFont typeface="Wingdings" panose="05000000000000000000" pitchFamily="2" charset="2"/>
              <a:buChar char="§"/>
              <a:tabLst>
                <a:tab pos="450850" algn="l"/>
              </a:tabLst>
            </a:pPr>
            <a:r>
              <a:rPr lang="fr-FR" sz="1300" b="1" dirty="0">
                <a:solidFill>
                  <a:schemeClr val="tx1"/>
                </a:solidFill>
              </a:rPr>
              <a:t>5,6 </a:t>
            </a:r>
            <a:r>
              <a:rPr lang="fr-FR" sz="1300" dirty="0">
                <a:solidFill>
                  <a:schemeClr val="tx1"/>
                </a:solidFill>
              </a:rPr>
              <a:t>: c'est le nombre de propositions reçues en moyenne par les 650 000 lycéens</a:t>
            </a:r>
          </a:p>
          <a:p>
            <a:pPr marL="450850" indent="-182563" algn="just">
              <a:spcAft>
                <a:spcPts val="1200"/>
              </a:spcAft>
              <a:buClr>
                <a:schemeClr val="tx2"/>
              </a:buClr>
              <a:buFont typeface="Wingdings" panose="05000000000000000000" pitchFamily="2" charset="2"/>
              <a:buChar char="§"/>
              <a:tabLst>
                <a:tab pos="450850" algn="l"/>
              </a:tabLst>
            </a:pPr>
            <a:r>
              <a:rPr lang="fr-FR" sz="1300" b="1" dirty="0">
                <a:solidFill>
                  <a:schemeClr val="tx1"/>
                </a:solidFill>
              </a:rPr>
              <a:t>3,2 jours </a:t>
            </a:r>
            <a:r>
              <a:rPr lang="fr-FR" sz="1300" dirty="0">
                <a:solidFill>
                  <a:schemeClr val="tx1"/>
                </a:solidFill>
              </a:rPr>
              <a:t>: c'est le délai moyen pour recevoir sa 1ère proposition</a:t>
            </a:r>
          </a:p>
          <a:p>
            <a:pPr marL="450850" indent="-182563" algn="just">
              <a:spcAft>
                <a:spcPts val="1200"/>
              </a:spcAft>
              <a:buClr>
                <a:schemeClr val="tx2"/>
              </a:buClr>
              <a:buFont typeface="Wingdings" panose="05000000000000000000" pitchFamily="2" charset="2"/>
              <a:buChar char="§"/>
              <a:tabLst>
                <a:tab pos="450850" algn="l"/>
              </a:tabLst>
            </a:pPr>
            <a:r>
              <a:rPr lang="fr-FR" sz="1300" b="1" dirty="0">
                <a:solidFill>
                  <a:schemeClr val="tx1"/>
                </a:solidFill>
              </a:rPr>
              <a:t>67,9 % </a:t>
            </a:r>
            <a:r>
              <a:rPr lang="fr-FR" sz="1300" dirty="0">
                <a:solidFill>
                  <a:schemeClr val="tx1"/>
                </a:solidFill>
              </a:rPr>
              <a:t>:  c'est la part de lycéens qui ont reçu une proposition dès le 1er jour</a:t>
            </a:r>
          </a:p>
          <a:p>
            <a:pPr marL="450850" indent="-182563" algn="just">
              <a:spcAft>
                <a:spcPts val="1800"/>
              </a:spcAft>
              <a:buClr>
                <a:schemeClr val="tx2"/>
              </a:buClr>
              <a:buFont typeface="Wingdings" panose="05000000000000000000" pitchFamily="2" charset="2"/>
              <a:buChar char="§"/>
              <a:tabLst>
                <a:tab pos="450850" algn="l"/>
              </a:tabLst>
            </a:pPr>
            <a:r>
              <a:rPr lang="fr-FR" sz="1300" b="1" dirty="0">
                <a:solidFill>
                  <a:schemeClr val="tx1"/>
                </a:solidFill>
              </a:rPr>
              <a:t>81% </a:t>
            </a:r>
            <a:r>
              <a:rPr lang="fr-FR" sz="1300" dirty="0">
                <a:solidFill>
                  <a:schemeClr val="tx1"/>
                </a:solidFill>
              </a:rPr>
              <a:t>:  c'est la part de lycéens ayant reçu au moins 1 proposition la 1ère semaine</a:t>
            </a:r>
          </a:p>
          <a:p>
            <a:pPr>
              <a:spcAft>
                <a:spcPts val="1200"/>
              </a:spcAft>
              <a:buFont typeface="Wingdings" panose="05000000000000000000" pitchFamily="2" charset="2"/>
              <a:buChar char="Ø"/>
            </a:pPr>
            <a:r>
              <a:rPr lang="fr-FR" sz="1600" b="1" dirty="0">
                <a:solidFill>
                  <a:schemeClr val="bg1"/>
                </a:solidFill>
                <a:highlight>
                  <a:srgbClr val="0000FF"/>
                </a:highlight>
              </a:rPr>
              <a:t>Des solutions pour ceux qui n’ont pas eu de réponses avant le Bac  </a:t>
            </a:r>
          </a:p>
          <a:p>
            <a:pPr marL="450850" indent="-182563" algn="just">
              <a:spcAft>
                <a:spcPts val="1200"/>
              </a:spcAft>
              <a:buClr>
                <a:schemeClr val="tx2"/>
              </a:buClr>
              <a:buFont typeface="Wingdings" panose="05000000000000000000" pitchFamily="2" charset="2"/>
              <a:buChar char="§"/>
              <a:tabLst>
                <a:tab pos="450850" algn="l"/>
              </a:tabLst>
            </a:pPr>
            <a:r>
              <a:rPr lang="fr-FR" sz="1300" b="1" dirty="0">
                <a:solidFill>
                  <a:schemeClr val="tx1"/>
                </a:solidFill>
              </a:rPr>
              <a:t>83 000 </a:t>
            </a:r>
            <a:r>
              <a:rPr lang="fr-FR" sz="1300" dirty="0">
                <a:solidFill>
                  <a:schemeClr val="tx1"/>
                </a:solidFill>
              </a:rPr>
              <a:t>: c'est le nombre de candidats ayant reçu 1 proposition en phase complémentaire</a:t>
            </a:r>
          </a:p>
          <a:p>
            <a:pPr marL="450850" indent="-182563" algn="just">
              <a:spcAft>
                <a:spcPts val="1200"/>
              </a:spcAft>
              <a:buClr>
                <a:schemeClr val="tx2"/>
              </a:buClr>
              <a:buFont typeface="Wingdings" panose="05000000000000000000" pitchFamily="2" charset="2"/>
              <a:buChar char="§"/>
              <a:tabLst>
                <a:tab pos="450850" algn="l"/>
              </a:tabLst>
            </a:pPr>
            <a:r>
              <a:rPr lang="fr-FR" sz="1300" b="1" dirty="0">
                <a:solidFill>
                  <a:schemeClr val="tx1"/>
                </a:solidFill>
              </a:rPr>
              <a:t>38 : </a:t>
            </a:r>
            <a:r>
              <a:rPr lang="fr-FR" sz="1300" dirty="0">
                <a:solidFill>
                  <a:schemeClr val="tx1"/>
                </a:solidFill>
              </a:rPr>
              <a:t>c'est le nombre de lycéens qui n’avaient pas eu de solution fin septembre 2025 </a:t>
            </a:r>
            <a:r>
              <a:rPr lang="fr-FR" sz="1300" dirty="0" smtClean="0">
                <a:solidFill>
                  <a:schemeClr val="tx1"/>
                </a:solidFill>
              </a:rPr>
              <a:t>parmi </a:t>
            </a:r>
            <a:r>
              <a:rPr lang="fr-FR" sz="1300" dirty="0">
                <a:solidFill>
                  <a:schemeClr val="tx1"/>
                </a:solidFill>
              </a:rPr>
              <a:t>les 22 000 candidats accompagnés en CAES</a:t>
            </a:r>
          </a:p>
          <a:p>
            <a:pPr marL="176213" algn="just">
              <a:spcAft>
                <a:spcPts val="1200"/>
              </a:spcAft>
              <a:tabLst>
                <a:tab pos="450850" algn="l"/>
              </a:tabLst>
            </a:pPr>
            <a:r>
              <a:rPr lang="fr-FR" sz="700" u="sng" dirty="0">
                <a:solidFill>
                  <a:schemeClr val="accent1"/>
                </a:solidFill>
              </a:rPr>
              <a:t>Sources</a:t>
            </a:r>
            <a:r>
              <a:rPr lang="fr-FR" sz="700" dirty="0">
                <a:solidFill>
                  <a:schemeClr val="accent1"/>
                </a:solidFill>
              </a:rPr>
              <a:t> : bilan Parcoursup 2025 ; baromètre Parcoursup 2025 ; note flash SIES « </a:t>
            </a:r>
            <a:r>
              <a:rPr lang="fr-FR" sz="700" i="1" dirty="0">
                <a:solidFill>
                  <a:schemeClr val="accent1"/>
                </a:solidFill>
              </a:rPr>
              <a:t>Parcoursup 2025 : les propositions d’admission dans l’enseignement supérieur »</a:t>
            </a:r>
            <a:endParaRPr lang="fr-FR" sz="700" dirty="0">
              <a:solidFill>
                <a:schemeClr val="accent1"/>
              </a:solidFill>
            </a:endParaRPr>
          </a:p>
          <a:p>
            <a:pPr marL="285750" indent="-285750">
              <a:spcAft>
                <a:spcPts val="1200"/>
              </a:spcAft>
              <a:buFont typeface="Wingdings" panose="05000000000000000000" pitchFamily="2" charset="2"/>
              <a:buChar char="Ø"/>
            </a:pPr>
            <a:endParaRPr lang="fr-FR" sz="1800" b="1" dirty="0">
              <a:solidFill>
                <a:srgbClr val="F28E65"/>
              </a:solidFill>
              <a:latin typeface="Marianne" panose="02000000000000000000" pitchFamily="2" charset="0"/>
            </a:endParaRPr>
          </a:p>
        </p:txBody>
      </p:sp>
      <p:pic>
        <p:nvPicPr>
          <p:cNvPr id="8" name="Image 7">
            <a:extLst>
              <a:ext uri="{FF2B5EF4-FFF2-40B4-BE49-F238E27FC236}">
                <a16:creationId xmlns:a16="http://schemas.microsoft.com/office/drawing/2014/main" id="{6D55D269-AA2C-4778-93F3-DD8C4C22435C}"/>
              </a:ext>
            </a:extLst>
          </p:cNvPr>
          <p:cNvPicPr/>
          <p:nvPr/>
        </p:nvPicPr>
        <p:blipFill>
          <a:blip r:embed="rId2"/>
          <a:stretch>
            <a:fillRect/>
          </a:stretch>
        </p:blipFill>
        <p:spPr>
          <a:xfrm>
            <a:off x="7254940" y="1600172"/>
            <a:ext cx="1647322" cy="2081046"/>
          </a:xfrm>
          <a:prstGeom prst="rect">
            <a:avLst/>
          </a:prstGeom>
          <a:ln>
            <a:solidFill>
              <a:schemeClr val="bg1">
                <a:lumMod val="75000"/>
              </a:schemeClr>
            </a:solidFill>
          </a:ln>
        </p:spPr>
      </p:pic>
      <p:sp>
        <p:nvSpPr>
          <p:cNvPr id="10" name="Rectangle à coins arrondis 9"/>
          <p:cNvSpPr/>
          <p:nvPr/>
        </p:nvSpPr>
        <p:spPr>
          <a:xfrm>
            <a:off x="3152469" y="106659"/>
            <a:ext cx="5613867" cy="424168"/>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smtClean="0">
                <a:solidFill>
                  <a:srgbClr val="000091"/>
                </a:solidFill>
                <a:latin typeface="Arial"/>
              </a:rPr>
              <a:t>Parcoursup, le facilitateur de votre accès au supérieur</a:t>
            </a:r>
            <a:endParaRPr lang="fr-FR" sz="1600" b="1" kern="0" dirty="0">
              <a:solidFill>
                <a:srgbClr val="000091"/>
              </a:solidFill>
              <a:latin typeface="Arial"/>
            </a:endParaRPr>
          </a:p>
        </p:txBody>
      </p:sp>
      <p:pic>
        <p:nvPicPr>
          <p:cNvPr id="11" name="Graphique 13" descr="Index pointant vers la droite vu du côté du dos de la main">
            <a:extLst>
              <a:ext uri="{FF2B5EF4-FFF2-40B4-BE49-F238E27FC236}">
                <a16:creationId xmlns:a16="http://schemas.microsoft.com/office/drawing/2014/main" id="{21DB8F85-58FF-4368-9A4F-C47033CA258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770532" y="1968995"/>
            <a:ext cx="360001" cy="360001"/>
          </a:xfrm>
          <a:prstGeom prst="rect">
            <a:avLst/>
          </a:prstGeom>
        </p:spPr>
      </p:pic>
    </p:spTree>
    <p:extLst>
      <p:ext uri="{BB962C8B-B14F-4D97-AF65-F5344CB8AC3E}">
        <p14:creationId xmlns:p14="http://schemas.microsoft.com/office/powerpoint/2010/main" val="6839675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7950" y="4193981"/>
            <a:ext cx="7025269" cy="461665"/>
          </a:xfrm>
          <a:prstGeom prst="rect">
            <a:avLst/>
          </a:prstGeom>
          <a:noFill/>
        </p:spPr>
        <p:txBody>
          <a:bodyPr wrap="square" rtlCol="0">
            <a:spAutoFit/>
          </a:bodyPr>
          <a:lstStyle/>
          <a:p>
            <a:r>
              <a:rPr lang="fr-FR" sz="2400" b="1" dirty="0">
                <a:solidFill>
                  <a:srgbClr val="000091"/>
                </a:solidFill>
              </a:rPr>
              <a:t>Rassurer à la lumière des résultats de 2025</a:t>
            </a:r>
            <a:endParaRPr lang="fr-FR" sz="2000" b="1" dirty="0">
              <a:solidFill>
                <a:srgbClr val="000091"/>
              </a:solidFill>
            </a:endParaRPr>
          </a:p>
        </p:txBody>
      </p:sp>
      <p:sp>
        <p:nvSpPr>
          <p:cNvPr id="4" name="Espace réservé du numéro de diapositive 4"/>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50</a:t>
            </a:fld>
            <a:endParaRPr lang="fr-FR" dirty="0">
              <a:solidFill>
                <a:schemeClr val="tx1"/>
              </a:solidFill>
            </a:endParaRPr>
          </a:p>
        </p:txBody>
      </p:sp>
      <p:pic>
        <p:nvPicPr>
          <p:cNvPr id="5" name="Image 4">
            <a:extLst>
              <a:ext uri="{FF2B5EF4-FFF2-40B4-BE49-F238E27FC236}">
                <a16:creationId xmlns:a16="http://schemas.microsoft.com/office/drawing/2014/main" id="{727502A4-E7A9-46E6-8E75-661BF17B3A35}"/>
              </a:ext>
            </a:extLst>
          </p:cNvPr>
          <p:cNvPicPr>
            <a:picLocks noChangeAspect="1"/>
          </p:cNvPicPr>
          <p:nvPr/>
        </p:nvPicPr>
        <p:blipFill>
          <a:blip r:embed="rId2"/>
          <a:stretch>
            <a:fillRect/>
          </a:stretch>
        </p:blipFill>
        <p:spPr>
          <a:xfrm>
            <a:off x="289848" y="873010"/>
            <a:ext cx="8396952" cy="3429968"/>
          </a:xfrm>
          <a:prstGeom prst="rect">
            <a:avLst/>
          </a:prstGeom>
        </p:spPr>
      </p:pic>
    </p:spTree>
    <p:extLst>
      <p:ext uri="{BB962C8B-B14F-4D97-AF65-F5344CB8AC3E}">
        <p14:creationId xmlns:p14="http://schemas.microsoft.com/office/powerpoint/2010/main" val="8961276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51</a:t>
            </a:fld>
            <a:endParaRPr lang="fr-FR" dirty="0">
              <a:solidFill>
                <a:schemeClr val="tx1"/>
              </a:solidFill>
            </a:endParaRPr>
          </a:p>
        </p:txBody>
      </p:sp>
      <p:sp>
        <p:nvSpPr>
          <p:cNvPr id="5" name="Espace réservé du contenu 4">
            <a:extLst>
              <a:ext uri="{FF2B5EF4-FFF2-40B4-BE49-F238E27FC236}">
                <a16:creationId xmlns:a16="http://schemas.microsoft.com/office/drawing/2014/main" id="{A19B3AFF-0E04-4EE3-9B45-5C64A1085E04}"/>
              </a:ext>
            </a:extLst>
          </p:cNvPr>
          <p:cNvSpPr>
            <a:spLocks noGrp="1"/>
          </p:cNvSpPr>
          <p:nvPr>
            <p:ph sz="quarter" idx="14"/>
          </p:nvPr>
        </p:nvSpPr>
        <p:spPr>
          <a:xfrm>
            <a:off x="251520" y="915566"/>
            <a:ext cx="8424937" cy="3744416"/>
          </a:xfrm>
        </p:spPr>
        <p:txBody>
          <a:bodyPr/>
          <a:lstStyle/>
          <a:p>
            <a:pPr>
              <a:spcAft>
                <a:spcPts val="1200"/>
              </a:spcAft>
              <a:buFont typeface="Wingdings" panose="05000000000000000000" pitchFamily="2" charset="2"/>
              <a:buChar char="Ø"/>
            </a:pPr>
            <a:r>
              <a:rPr lang="fr-FR" sz="1600" b="1" dirty="0">
                <a:solidFill>
                  <a:schemeClr val="bg1"/>
                </a:solidFill>
                <a:highlight>
                  <a:srgbClr val="0000FF"/>
                </a:highlight>
              </a:rPr>
              <a:t>Une phase d’admission qui propose du choix et des réponses rapidement</a:t>
            </a:r>
          </a:p>
          <a:p>
            <a:pPr marL="450850" indent="-182563" algn="just">
              <a:spcAft>
                <a:spcPts val="1200"/>
              </a:spcAft>
              <a:buFont typeface="Wingdings" panose="05000000000000000000" pitchFamily="2" charset="2"/>
              <a:buChar char="§"/>
              <a:tabLst>
                <a:tab pos="450850" algn="l"/>
              </a:tabLst>
            </a:pPr>
            <a:r>
              <a:rPr lang="fr-FR" sz="1300" b="1" dirty="0">
                <a:solidFill>
                  <a:schemeClr val="tx1"/>
                </a:solidFill>
              </a:rPr>
              <a:t>74 % </a:t>
            </a:r>
            <a:r>
              <a:rPr lang="fr-FR" sz="1300" dirty="0">
                <a:solidFill>
                  <a:schemeClr val="tx1"/>
                </a:solidFill>
              </a:rPr>
              <a:t>des lycéens considèrent que Parcoursup facilite l’entrée dans l’enseignement supérieur </a:t>
            </a:r>
          </a:p>
          <a:p>
            <a:pPr marL="450850" indent="-182563" algn="just">
              <a:spcAft>
                <a:spcPts val="1200"/>
              </a:spcAft>
              <a:buFont typeface="Wingdings" panose="05000000000000000000" pitchFamily="2" charset="2"/>
              <a:buChar char="§"/>
              <a:tabLst>
                <a:tab pos="450850" algn="l"/>
              </a:tabLst>
            </a:pPr>
            <a:r>
              <a:rPr lang="fr-FR" sz="1300" b="1" dirty="0">
                <a:solidFill>
                  <a:schemeClr val="tx1"/>
                </a:solidFill>
              </a:rPr>
              <a:t>5,6 : </a:t>
            </a:r>
            <a:r>
              <a:rPr lang="fr-FR" sz="1300" dirty="0">
                <a:solidFill>
                  <a:schemeClr val="tx1"/>
                </a:solidFill>
              </a:rPr>
              <a:t>c'est le nombre de propositions reçues en moyenne par les 650 000 lycéens</a:t>
            </a:r>
          </a:p>
          <a:p>
            <a:pPr marL="450850" indent="-182563" algn="just">
              <a:spcAft>
                <a:spcPts val="1200"/>
              </a:spcAft>
              <a:buFont typeface="Wingdings" panose="05000000000000000000" pitchFamily="2" charset="2"/>
              <a:buChar char="§"/>
              <a:tabLst>
                <a:tab pos="450850" algn="l"/>
              </a:tabLst>
            </a:pPr>
            <a:r>
              <a:rPr lang="fr-FR" sz="1300" b="1" dirty="0">
                <a:solidFill>
                  <a:schemeClr val="tx1"/>
                </a:solidFill>
              </a:rPr>
              <a:t>3,2 jours : </a:t>
            </a:r>
            <a:r>
              <a:rPr lang="fr-FR" sz="1300" dirty="0">
                <a:solidFill>
                  <a:schemeClr val="tx1"/>
                </a:solidFill>
              </a:rPr>
              <a:t>c'est le délai moyen pour recevoir sa 1ère proposition</a:t>
            </a:r>
          </a:p>
          <a:p>
            <a:pPr marL="450850" indent="-182563" algn="just">
              <a:spcAft>
                <a:spcPts val="1200"/>
              </a:spcAft>
              <a:buFont typeface="Wingdings" panose="05000000000000000000" pitchFamily="2" charset="2"/>
              <a:buChar char="§"/>
              <a:tabLst>
                <a:tab pos="450850" algn="l"/>
              </a:tabLst>
            </a:pPr>
            <a:r>
              <a:rPr lang="fr-FR" sz="1300" b="1" dirty="0">
                <a:solidFill>
                  <a:schemeClr val="tx1"/>
                </a:solidFill>
              </a:rPr>
              <a:t>67,9 % </a:t>
            </a:r>
            <a:r>
              <a:rPr lang="fr-FR" sz="1300" dirty="0">
                <a:solidFill>
                  <a:schemeClr val="tx1"/>
                </a:solidFill>
              </a:rPr>
              <a:t>:  c'est la part de lycéens qui ont reçu une proposition dès le 1er jour</a:t>
            </a:r>
          </a:p>
          <a:p>
            <a:pPr marL="450850" indent="-182563" algn="just">
              <a:spcAft>
                <a:spcPts val="1800"/>
              </a:spcAft>
              <a:buFont typeface="Wingdings" panose="05000000000000000000" pitchFamily="2" charset="2"/>
              <a:buChar char="§"/>
              <a:tabLst>
                <a:tab pos="450850" algn="l"/>
              </a:tabLst>
            </a:pPr>
            <a:r>
              <a:rPr lang="fr-FR" sz="1300" b="1" dirty="0">
                <a:solidFill>
                  <a:schemeClr val="tx1"/>
                </a:solidFill>
              </a:rPr>
              <a:t>81% :  </a:t>
            </a:r>
            <a:r>
              <a:rPr lang="fr-FR" sz="1300" dirty="0">
                <a:solidFill>
                  <a:schemeClr val="tx1"/>
                </a:solidFill>
              </a:rPr>
              <a:t>c'est la part de lycéens ayant reçu au moins 1 proposition la 1ère semaine</a:t>
            </a:r>
          </a:p>
          <a:p>
            <a:pPr>
              <a:spcAft>
                <a:spcPts val="1200"/>
              </a:spcAft>
              <a:buFont typeface="Wingdings" panose="05000000000000000000" pitchFamily="2" charset="2"/>
              <a:buChar char="Ø"/>
            </a:pPr>
            <a:r>
              <a:rPr lang="fr-FR" sz="1600" b="1" dirty="0">
                <a:solidFill>
                  <a:schemeClr val="bg1"/>
                </a:solidFill>
                <a:highlight>
                  <a:srgbClr val="0000FF"/>
                </a:highlight>
              </a:rPr>
              <a:t>Des solutions pour ceux qui n’ont pas eu de réponses avant le Bac  </a:t>
            </a:r>
          </a:p>
          <a:p>
            <a:pPr marL="450850" indent="-182563" algn="just">
              <a:spcAft>
                <a:spcPts val="1200"/>
              </a:spcAft>
              <a:buFont typeface="Wingdings" panose="05000000000000000000" pitchFamily="2" charset="2"/>
              <a:buChar char="§"/>
              <a:tabLst>
                <a:tab pos="450850" algn="l"/>
              </a:tabLst>
            </a:pPr>
            <a:r>
              <a:rPr lang="fr-FR" sz="1300" b="1" dirty="0">
                <a:solidFill>
                  <a:schemeClr val="tx1"/>
                </a:solidFill>
              </a:rPr>
              <a:t>83 000 : </a:t>
            </a:r>
            <a:r>
              <a:rPr lang="fr-FR" sz="1300" dirty="0">
                <a:solidFill>
                  <a:schemeClr val="tx1"/>
                </a:solidFill>
              </a:rPr>
              <a:t>c'est le nombre de candidats ayant reçu 1 proposition en phase complémentaire</a:t>
            </a:r>
          </a:p>
          <a:p>
            <a:pPr marL="450850" indent="-182563" algn="just">
              <a:spcAft>
                <a:spcPts val="1200"/>
              </a:spcAft>
              <a:buFont typeface="Wingdings" panose="05000000000000000000" pitchFamily="2" charset="2"/>
              <a:buChar char="§"/>
              <a:tabLst>
                <a:tab pos="450850" algn="l"/>
              </a:tabLst>
            </a:pPr>
            <a:r>
              <a:rPr lang="fr-FR" sz="1300" b="1" dirty="0">
                <a:solidFill>
                  <a:schemeClr val="tx1"/>
                </a:solidFill>
              </a:rPr>
              <a:t>38 : </a:t>
            </a:r>
            <a:r>
              <a:rPr lang="fr-FR" sz="1300" dirty="0">
                <a:solidFill>
                  <a:schemeClr val="tx1"/>
                </a:solidFill>
              </a:rPr>
              <a:t>c'est le nombre de lycéens qui n’avaient pas eu de solution fin septembre 2025  parmi les 22 000 candidats accompagnés en CAES</a:t>
            </a:r>
          </a:p>
          <a:p>
            <a:pPr marL="176213" algn="just">
              <a:spcAft>
                <a:spcPts val="1200"/>
              </a:spcAft>
              <a:tabLst>
                <a:tab pos="450850" algn="l"/>
              </a:tabLst>
            </a:pPr>
            <a:r>
              <a:rPr lang="fr-FR" sz="700" u="sng" dirty="0">
                <a:solidFill>
                  <a:schemeClr val="tx1"/>
                </a:solidFill>
              </a:rPr>
              <a:t>Sources</a:t>
            </a:r>
            <a:r>
              <a:rPr lang="fr-FR" sz="700" dirty="0">
                <a:solidFill>
                  <a:schemeClr val="tx1"/>
                </a:solidFill>
              </a:rPr>
              <a:t> : bilan Parcoursup 2025 ; baromètre Parcoursup 2025 ; note flash SIES « </a:t>
            </a:r>
            <a:r>
              <a:rPr lang="fr-FR" sz="700" i="1" dirty="0">
                <a:solidFill>
                  <a:schemeClr val="tx1"/>
                </a:solidFill>
              </a:rPr>
              <a:t>Parcoursup 2025 : les propositions d’admission dans l’enseignement supérieur »</a:t>
            </a:r>
            <a:endParaRPr lang="fr-FR" sz="700" dirty="0">
              <a:solidFill>
                <a:schemeClr val="tx1"/>
              </a:solidFill>
            </a:endParaRPr>
          </a:p>
          <a:p>
            <a:pPr marL="285750" indent="-285750">
              <a:spcAft>
                <a:spcPts val="1200"/>
              </a:spcAft>
              <a:buFont typeface="Wingdings" panose="05000000000000000000" pitchFamily="2" charset="2"/>
              <a:buChar char="Ø"/>
            </a:pPr>
            <a:endParaRPr lang="fr-FR" sz="1800" b="1" dirty="0">
              <a:solidFill>
                <a:srgbClr val="F28E65"/>
              </a:solidFill>
              <a:latin typeface="Marianne" panose="02000000000000000000" pitchFamily="2" charset="0"/>
            </a:endParaRPr>
          </a:p>
        </p:txBody>
      </p:sp>
      <p:pic>
        <p:nvPicPr>
          <p:cNvPr id="8" name="Image 7">
            <a:extLst>
              <a:ext uri="{FF2B5EF4-FFF2-40B4-BE49-F238E27FC236}">
                <a16:creationId xmlns:a16="http://schemas.microsoft.com/office/drawing/2014/main" id="{6D55D269-AA2C-4778-93F3-DD8C4C22435C}"/>
              </a:ext>
            </a:extLst>
          </p:cNvPr>
          <p:cNvPicPr/>
          <p:nvPr/>
        </p:nvPicPr>
        <p:blipFill>
          <a:blip r:embed="rId2"/>
          <a:stretch>
            <a:fillRect/>
          </a:stretch>
        </p:blipFill>
        <p:spPr>
          <a:xfrm>
            <a:off x="7254940" y="1563638"/>
            <a:ext cx="1421517" cy="1999367"/>
          </a:xfrm>
          <a:prstGeom prst="rect">
            <a:avLst/>
          </a:prstGeom>
          <a:ln>
            <a:solidFill>
              <a:schemeClr val="bg1">
                <a:lumMod val="95000"/>
              </a:schemeClr>
            </a:solidFill>
          </a:ln>
        </p:spPr>
      </p:pic>
      <p:pic>
        <p:nvPicPr>
          <p:cNvPr id="9" name="Graphique 13" descr="Index pointant vers la droite vu du côté du dos de la main">
            <a:extLst>
              <a:ext uri="{FF2B5EF4-FFF2-40B4-BE49-F238E27FC236}">
                <a16:creationId xmlns:a16="http://schemas.microsoft.com/office/drawing/2014/main" id="{074BE8D7-53F6-492A-8A1F-F4EDF880BF6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588224" y="2203320"/>
            <a:ext cx="360001" cy="360001"/>
          </a:xfrm>
          <a:prstGeom prst="rect">
            <a:avLst/>
          </a:prstGeom>
        </p:spPr>
      </p:pic>
      <p:sp>
        <p:nvSpPr>
          <p:cNvPr id="10" name="Rectangle à coins arrondis 9"/>
          <p:cNvSpPr/>
          <p:nvPr/>
        </p:nvSpPr>
        <p:spPr>
          <a:xfrm>
            <a:off x="3702816" y="152067"/>
            <a:ext cx="497364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Des éléments de bilan 2025 qui rassurent</a:t>
            </a:r>
            <a:endParaRPr lang="fr-FR" sz="1400" b="1" kern="0" dirty="0">
              <a:solidFill>
                <a:srgbClr val="000091"/>
              </a:solidFill>
              <a:latin typeface="Arial"/>
            </a:endParaRPr>
          </a:p>
        </p:txBody>
      </p:sp>
    </p:spTree>
    <p:extLst>
      <p:ext uri="{BB962C8B-B14F-4D97-AF65-F5344CB8AC3E}">
        <p14:creationId xmlns:p14="http://schemas.microsoft.com/office/powerpoint/2010/main" val="39934779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63205" y="1752600"/>
            <a:ext cx="2656245" cy="1905000"/>
          </a:xfrm>
        </p:spPr>
        <p:txBody>
          <a:bodyPr/>
          <a:lstStyle/>
          <a:p>
            <a:pPr marL="0" indent="0">
              <a:buNone/>
            </a:pPr>
            <a:r>
              <a:rPr lang="fr-FR" sz="2800" dirty="0"/>
              <a:t>Étape 3 : consulter les réponses des formations et faire ses choix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solidFill>
                  <a:schemeClr val="tx1"/>
                </a:solidFill>
              </a:rPr>
              <a:pPr/>
              <a:t>52</a:t>
            </a:fld>
            <a:endParaRPr lang="fr-FR" dirty="0">
              <a:solidFill>
                <a:schemeClr val="tx1"/>
              </a:solidFill>
            </a:endParaRPr>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66" b="13566"/>
          <a:stretch>
            <a:fillRect/>
          </a:stretch>
        </p:blipFill>
        <p:spPr>
          <a:xfrm>
            <a:off x="3398064" y="1447800"/>
            <a:ext cx="4897572" cy="2055161"/>
          </a:xfrm>
        </p:spPr>
      </p:pic>
    </p:spTree>
    <p:extLst>
      <p:ext uri="{BB962C8B-B14F-4D97-AF65-F5344CB8AC3E}">
        <p14:creationId xmlns:p14="http://schemas.microsoft.com/office/powerpoint/2010/main" val="3524104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solidFill>
                  <a:schemeClr val="bg1"/>
                </a:solidFill>
              </a:rPr>
              <a:t>08/12/2025</a:t>
            </a:fld>
            <a:endParaRPr lang="fr-FR" cap="all" dirty="0">
              <a:solidFill>
                <a:schemeClr val="bg1"/>
              </a:solidFill>
            </a:endParaRPr>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bg1"/>
                </a:solidFill>
              </a:rPr>
              <a:pPr/>
              <a:t>53</a:t>
            </a:fld>
            <a:endParaRPr lang="fr-FR" dirty="0">
              <a:solidFill>
                <a:schemeClr val="bg1"/>
              </a:solidFill>
            </a:endParaRPr>
          </a:p>
        </p:txBody>
      </p:sp>
      <p:graphicFrame>
        <p:nvGraphicFramePr>
          <p:cNvPr id="2" name="Objet 1"/>
          <p:cNvGraphicFramePr>
            <a:graphicFrameLocks noChangeAspect="1"/>
          </p:cNvGraphicFramePr>
          <p:nvPr>
            <p:extLst>
              <p:ext uri="{D42A27DB-BD31-4B8C-83A1-F6EECF244321}">
                <p14:modId xmlns:p14="http://schemas.microsoft.com/office/powerpoint/2010/main" val="3284878020"/>
              </p:ext>
            </p:extLst>
          </p:nvPr>
        </p:nvGraphicFramePr>
        <p:xfrm>
          <a:off x="0" y="0"/>
          <a:ext cx="9144000" cy="5143500"/>
        </p:xfrm>
        <a:graphic>
          <a:graphicData uri="http://schemas.openxmlformats.org/presentationml/2006/ole">
            <mc:AlternateContent xmlns:mc="http://schemas.openxmlformats.org/markup-compatibility/2006">
              <mc:Choice xmlns:v="urn:schemas-microsoft-com:vml" Requires="v">
                <p:oleObj spid="_x0000_s2060" r:id="rId3" imgW="30073963" imgH="16889245" progId="">
                  <p:embed/>
                </p:oleObj>
              </mc:Choice>
              <mc:Fallback>
                <p:oleObj r:id="rId3" imgW="30073963" imgH="16889245" progId="">
                  <p:embed/>
                  <p:pic>
                    <p:nvPicPr>
                      <p:cNvPr id="0" name=""/>
                      <p:cNvPicPr/>
                      <p:nvPr/>
                    </p:nvPicPr>
                    <p:blipFill>
                      <a:blip r:embed="rId4"/>
                      <a:stretch>
                        <a:fillRect/>
                      </a:stretch>
                    </p:blipFill>
                    <p:spPr>
                      <a:xfrm>
                        <a:off x="0" y="0"/>
                        <a:ext cx="9144000" cy="5143500"/>
                      </a:xfrm>
                      <a:prstGeom prst="rect">
                        <a:avLst/>
                      </a:prstGeom>
                    </p:spPr>
                  </p:pic>
                </p:oleObj>
              </mc:Fallback>
            </mc:AlternateContent>
          </a:graphicData>
        </a:graphic>
      </p:graphicFrame>
    </p:spTree>
    <p:extLst>
      <p:ext uri="{BB962C8B-B14F-4D97-AF65-F5344CB8AC3E}">
        <p14:creationId xmlns:p14="http://schemas.microsoft.com/office/powerpoint/2010/main" val="32725905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solidFill>
                  <a:schemeClr val="tx1"/>
                </a:solidFill>
              </a:rPr>
              <a:pPr/>
              <a:t>54</a:t>
            </a:fld>
            <a:endParaRPr lang="fr-FR" dirty="0">
              <a:solidFill>
                <a:schemeClr val="tx1"/>
              </a:solidFill>
            </a:endParaRPr>
          </a:p>
        </p:txBody>
      </p:sp>
      <p:sp>
        <p:nvSpPr>
          <p:cNvPr id="6" name="Rectangle à coins arrondis 5"/>
          <p:cNvSpPr/>
          <p:nvPr/>
        </p:nvSpPr>
        <p:spPr>
          <a:xfrm>
            <a:off x="3460900" y="127441"/>
            <a:ext cx="497364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Les dates clés de la phase d’admission principale</a:t>
            </a:r>
            <a:endParaRPr lang="fr-FR" sz="1400" b="1" kern="0" dirty="0">
              <a:solidFill>
                <a:srgbClr val="000091"/>
              </a:solidFill>
              <a:latin typeface="Arial"/>
            </a:endParaRPr>
          </a:p>
        </p:txBody>
      </p:sp>
      <p:graphicFrame>
        <p:nvGraphicFramePr>
          <p:cNvPr id="2" name="Objet 1"/>
          <p:cNvGraphicFramePr>
            <a:graphicFrameLocks noChangeAspect="1"/>
          </p:cNvGraphicFramePr>
          <p:nvPr>
            <p:extLst>
              <p:ext uri="{D42A27DB-BD31-4B8C-83A1-F6EECF244321}">
                <p14:modId xmlns:p14="http://schemas.microsoft.com/office/powerpoint/2010/main" val="135397307"/>
              </p:ext>
            </p:extLst>
          </p:nvPr>
        </p:nvGraphicFramePr>
        <p:xfrm>
          <a:off x="1195047" y="892204"/>
          <a:ext cx="6796013" cy="3817447"/>
        </p:xfrm>
        <a:graphic>
          <a:graphicData uri="http://schemas.openxmlformats.org/presentationml/2006/ole">
            <mc:AlternateContent xmlns:mc="http://schemas.openxmlformats.org/markup-compatibility/2006">
              <mc:Choice xmlns:v="urn:schemas-microsoft-com:vml" Requires="v">
                <p:oleObj spid="_x0000_s3084" r:id="rId3" imgW="30073963" imgH="16889245" progId="">
                  <p:embed/>
                </p:oleObj>
              </mc:Choice>
              <mc:Fallback>
                <p:oleObj r:id="rId3" imgW="30073963" imgH="16889245" progId="">
                  <p:embed/>
                  <p:pic>
                    <p:nvPicPr>
                      <p:cNvPr id="0" name=""/>
                      <p:cNvPicPr/>
                      <p:nvPr/>
                    </p:nvPicPr>
                    <p:blipFill>
                      <a:blip r:embed="rId4"/>
                      <a:stretch>
                        <a:fillRect/>
                      </a:stretch>
                    </p:blipFill>
                    <p:spPr>
                      <a:xfrm>
                        <a:off x="1195047" y="892204"/>
                        <a:ext cx="6796013" cy="3817447"/>
                      </a:xfrm>
                      <a:prstGeom prst="rect">
                        <a:avLst/>
                      </a:prstGeom>
                    </p:spPr>
                  </p:pic>
                </p:oleObj>
              </mc:Fallback>
            </mc:AlternateContent>
          </a:graphicData>
        </a:graphic>
      </p:graphicFrame>
    </p:spTree>
    <p:extLst>
      <p:ext uri="{BB962C8B-B14F-4D97-AF65-F5344CB8AC3E}">
        <p14:creationId xmlns:p14="http://schemas.microsoft.com/office/powerpoint/2010/main" val="6915929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42336" y="1022863"/>
            <a:ext cx="8424000" cy="3363878"/>
          </a:xfrm>
        </p:spPr>
        <p:txBody>
          <a:bodyPr/>
          <a:lstStyle/>
          <a:p>
            <a:pPr marL="177800" lvl="0" indent="-177800" defTabSz="457200">
              <a:spcAft>
                <a:spcPts val="0"/>
              </a:spcAft>
              <a:buClr>
                <a:srgbClr val="FF0000"/>
              </a:buClr>
              <a:buSzPct val="100000"/>
              <a:buFont typeface="Lucida Grande"/>
              <a:buChar char="&gt;"/>
            </a:pPr>
            <a:r>
              <a:rPr lang="fr-FR" sz="1400" dirty="0">
                <a:solidFill>
                  <a:schemeClr val="tx1"/>
                </a:solidFill>
              </a:rPr>
              <a:t>Avant le démarrage de la phase de la phase d’admission, repensez à vos vœux, à ceux qui vous intéressent vraiment car </a:t>
            </a:r>
            <a:r>
              <a:rPr lang="fr-FR" sz="1400" b="1" dirty="0">
                <a:solidFill>
                  <a:schemeClr val="bg1"/>
                </a:solidFill>
                <a:highlight>
                  <a:srgbClr val="0000FF"/>
                </a:highlight>
              </a:rPr>
              <a:t>il faudra faire un choix.</a:t>
            </a:r>
          </a:p>
          <a:p>
            <a:pPr marL="177800" lvl="0" indent="-177800" defTabSz="457200">
              <a:spcAft>
                <a:spcPts val="0"/>
              </a:spcAft>
              <a:buClr>
                <a:srgbClr val="FF0000"/>
              </a:buClr>
              <a:buSzPct val="100000"/>
              <a:buFont typeface="Lucida Grande"/>
              <a:buChar char="&gt;"/>
            </a:pPr>
            <a:endParaRPr lang="fr-FR" sz="1600" dirty="0"/>
          </a:p>
          <a:p>
            <a:pPr marL="177800" lvl="0" indent="-177800" defTabSz="457200">
              <a:spcAft>
                <a:spcPts val="0"/>
              </a:spcAft>
              <a:buClr>
                <a:srgbClr val="FF0000"/>
              </a:buClr>
              <a:buSzPct val="100000"/>
              <a:buFont typeface="Lucida Grande"/>
              <a:buChar char="&gt;"/>
            </a:pPr>
            <a:r>
              <a:rPr lang="fr-FR" sz="1400" dirty="0">
                <a:solidFill>
                  <a:schemeClr val="tx1"/>
                </a:solidFill>
              </a:rPr>
              <a:t>Les candidats consultent </a:t>
            </a:r>
            <a:r>
              <a:rPr lang="fr-FR" sz="1400" b="1" dirty="0"/>
              <a:t>les réponses des formations le 2 juin </a:t>
            </a:r>
            <a:r>
              <a:rPr lang="fr-FR" sz="1400" b="1" dirty="0" smtClean="0"/>
              <a:t>2026.</a:t>
            </a:r>
            <a:endParaRPr lang="fr-FR" sz="1400" b="1" dirty="0"/>
          </a:p>
          <a:p>
            <a:pPr lvl="0" defTabSz="457200">
              <a:spcAft>
                <a:spcPts val="0"/>
              </a:spcAft>
              <a:buClr>
                <a:srgbClr val="FF0000"/>
              </a:buClr>
              <a:buSzPct val="100000"/>
            </a:pPr>
            <a:endParaRPr lang="fr-FR" sz="1400" b="1" dirty="0">
              <a:solidFill>
                <a:srgbClr val="F28E65"/>
              </a:solidFill>
            </a:endParaRPr>
          </a:p>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0000FF"/>
                </a:highlight>
              </a:rPr>
              <a:t>Ils reçoivent les propositions d’admission au fur et à mesure et en continu</a:t>
            </a:r>
            <a:r>
              <a:rPr lang="fr-FR" sz="1400" b="1" dirty="0"/>
              <a:t> </a:t>
            </a:r>
            <a:r>
              <a:rPr lang="fr-FR" sz="1400" b="1" dirty="0">
                <a:solidFill>
                  <a:schemeClr val="tx1"/>
                </a:solidFill>
              </a:rPr>
              <a:t>: </a:t>
            </a:r>
            <a:r>
              <a:rPr lang="fr-FR" sz="1400" dirty="0">
                <a:solidFill>
                  <a:schemeClr val="tx1"/>
                </a:solidFill>
              </a:rPr>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400" dirty="0">
              <a:solidFill>
                <a:srgbClr val="3D566E"/>
              </a:solidFill>
            </a:endParaRPr>
          </a:p>
          <a:p>
            <a:pPr marL="177800" lvl="0" indent="-177800" defTabSz="457200">
              <a:spcAft>
                <a:spcPts val="0"/>
              </a:spcAft>
              <a:buClr>
                <a:srgbClr val="FF0000"/>
              </a:buClr>
              <a:buSzPct val="100000"/>
              <a:buFont typeface="Lucida Grande"/>
              <a:buChar char="&gt;"/>
            </a:pPr>
            <a:r>
              <a:rPr lang="fr-FR" sz="1400" dirty="0">
                <a:solidFill>
                  <a:schemeClr val="tx1"/>
                </a:solidFill>
              </a:rPr>
              <a:t>Les candidats doivent obligatoirement </a:t>
            </a:r>
            <a:r>
              <a:rPr lang="fr-FR" sz="1400" b="1" dirty="0">
                <a:solidFill>
                  <a:schemeClr val="bg1"/>
                </a:solidFill>
                <a:highlight>
                  <a:srgbClr val="0000FF"/>
                </a:highlight>
              </a:rPr>
              <a:t>répondre</a:t>
            </a:r>
            <a:r>
              <a:rPr lang="fr-FR" sz="1400" dirty="0">
                <a:solidFill>
                  <a:schemeClr val="tx1"/>
                </a:solidFill>
              </a:rPr>
              <a:t> à chaque proposition d’admission reçue </a:t>
            </a:r>
            <a:r>
              <a:rPr lang="fr-FR" sz="1400" b="1" dirty="0">
                <a:solidFill>
                  <a:schemeClr val="bg1"/>
                </a:solidFill>
                <a:highlight>
                  <a:srgbClr val="0000FF"/>
                </a:highlight>
              </a:rPr>
              <a:t>avant la date limite indiquée dans leur dossier.</a:t>
            </a:r>
            <a:r>
              <a:rPr lang="fr-FR" sz="1400" b="1" dirty="0"/>
              <a:t> </a:t>
            </a:r>
            <a:r>
              <a:rPr lang="fr-FR" sz="1400" dirty="0">
                <a:solidFill>
                  <a:schemeClr val="tx1"/>
                </a:solidFill>
              </a:rPr>
              <a:t>En l’absence de réponse, la proposition est retirée.</a:t>
            </a:r>
          </a:p>
          <a:p>
            <a:pPr lvl="0" defTabSz="457200">
              <a:spcAft>
                <a:spcPts val="0"/>
              </a:spcAft>
              <a:buClr>
                <a:srgbClr val="FF0000"/>
              </a:buClr>
              <a:buSzPct val="100000"/>
            </a:pPr>
            <a:endParaRPr lang="fr-FR" sz="1400" b="1" dirty="0">
              <a:solidFill>
                <a:schemeClr val="tx1"/>
              </a:solidFill>
              <a:cs typeface="Arial"/>
            </a:endParaRPr>
          </a:p>
          <a:p>
            <a:pPr marL="177800" indent="-177800" defTabSz="457200">
              <a:spcAft>
                <a:spcPts val="0"/>
              </a:spcAft>
              <a:buClr>
                <a:srgbClr val="FF0000"/>
              </a:buClr>
              <a:buSzPct val="100000"/>
              <a:buFont typeface="Lucida Grande"/>
              <a:buChar char="&gt;"/>
            </a:pPr>
            <a:r>
              <a:rPr lang="fr-FR" sz="1400" dirty="0">
                <a:solidFill>
                  <a:schemeClr val="tx1"/>
                </a:solidFill>
              </a:rPr>
              <a:t>Parcoursup permet aux candidats de changer d’avis au fur et à mesure des propositions reçues. </a:t>
            </a:r>
            <a:r>
              <a:rPr lang="fr-FR" sz="1400" b="1" dirty="0"/>
              <a:t>Parcoursup permet de conserver les vœux en attente et les candidats peuvent suivre la situation qui évolue en fonction des places libérées</a:t>
            </a:r>
            <a:r>
              <a:rPr lang="fr-FR" sz="1400" dirty="0"/>
              <a:t>.</a:t>
            </a:r>
            <a:r>
              <a:rPr lang="fr-FR" sz="1400" dirty="0">
                <a:solidFill>
                  <a:srgbClr val="3D566E"/>
                </a:solidFill>
              </a:rPr>
              <a:t> </a:t>
            </a:r>
            <a:r>
              <a:rPr lang="fr-FR" sz="1400" dirty="0">
                <a:solidFill>
                  <a:schemeClr val="tx1"/>
                </a:solidFill>
              </a:rPr>
              <a:t>Des indicateurs seront disponibles pour chaque </a:t>
            </a:r>
            <a:r>
              <a:rPr lang="fr-FR" sz="1400" dirty="0" smtClean="0">
                <a:solidFill>
                  <a:schemeClr val="tx1"/>
                </a:solidFill>
              </a:rPr>
              <a:t>vœu.</a:t>
            </a:r>
            <a:endParaRPr lang="fr-FR" sz="1400" dirty="0">
              <a:solidFill>
                <a:schemeClr val="tx1"/>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55</a:t>
            </a:fld>
            <a:endParaRPr lang="fr-FR" dirty="0">
              <a:solidFill>
                <a:schemeClr val="tx1"/>
              </a:solidFill>
            </a:endParaRPr>
          </a:p>
        </p:txBody>
      </p:sp>
      <p:sp>
        <p:nvSpPr>
          <p:cNvPr id="7" name="Rectangle à coins arrondis 6"/>
          <p:cNvSpPr/>
          <p:nvPr/>
        </p:nvSpPr>
        <p:spPr>
          <a:xfrm>
            <a:off x="3523785" y="86105"/>
            <a:ext cx="524255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Une phase de choix de 40 jours : du 2 juin au 11 juillet 2026</a:t>
            </a:r>
          </a:p>
        </p:txBody>
      </p:sp>
    </p:spTree>
    <p:extLst>
      <p:ext uri="{BB962C8B-B14F-4D97-AF65-F5344CB8AC3E}">
        <p14:creationId xmlns:p14="http://schemas.microsoft.com/office/powerpoint/2010/main" val="3221373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solidFill>
                  <a:schemeClr val="tx1"/>
                </a:solidFill>
              </a:rPr>
              <a:pPr/>
              <a:t>56</a:t>
            </a:fld>
            <a:endParaRPr lang="fr-FR" dirty="0">
              <a:solidFill>
                <a:schemeClr val="tx1"/>
              </a:solidFill>
            </a:endParaRPr>
          </a:p>
        </p:txBody>
      </p:sp>
      <p:sp>
        <p:nvSpPr>
          <p:cNvPr id="5" name="Espace réservé du contenu 4"/>
          <p:cNvSpPr>
            <a:spLocks noGrp="1"/>
          </p:cNvSpPr>
          <p:nvPr>
            <p:ph sz="quarter" idx="14"/>
          </p:nvPr>
        </p:nvSpPr>
        <p:spPr>
          <a:xfrm>
            <a:off x="358211" y="957490"/>
            <a:ext cx="8208914" cy="3651085"/>
          </a:xfrm>
        </p:spPr>
        <p:txBody>
          <a:bodyPr/>
          <a:lstStyle/>
          <a:p>
            <a:pPr marL="285750" indent="-285750">
              <a:spcAft>
                <a:spcPts val="1200"/>
              </a:spcAft>
              <a:buFont typeface="Wingdings" panose="05000000000000000000" pitchFamily="2" charset="2"/>
              <a:buChar char="Ø"/>
            </a:pPr>
            <a:r>
              <a:rPr lang="fr-FR" sz="1400" b="1" dirty="0">
                <a:solidFill>
                  <a:srgbClr val="000091"/>
                </a:solidFill>
              </a:rPr>
              <a:t>Des ressources variées pour les professeurs principaux, les élèves et les parents </a:t>
            </a:r>
          </a:p>
          <a:p>
            <a:pPr marL="285750" indent="-285750" algn="just">
              <a:buFont typeface="Wingdings" panose="05000000000000000000" pitchFamily="2" charset="2"/>
              <a:buChar char="§"/>
            </a:pPr>
            <a:r>
              <a:rPr lang="fr-FR" sz="1400" dirty="0">
                <a:solidFill>
                  <a:schemeClr val="tx1"/>
                </a:solidFill>
                <a:ea typeface="+mj-ea"/>
                <a:cs typeface="+mj-cs"/>
              </a:rPr>
              <a:t>Pour bien comprendre le fonctionnement de Parcoursup</a:t>
            </a:r>
          </a:p>
          <a:p>
            <a:pPr marL="285750" indent="-285750" algn="just">
              <a:buFont typeface="Wingdings" panose="05000000000000000000" pitchFamily="2" charset="2"/>
              <a:buChar char="§"/>
            </a:pPr>
            <a:r>
              <a:rPr lang="fr-FR" sz="1400" dirty="0">
                <a:solidFill>
                  <a:schemeClr val="tx1"/>
                </a:solidFill>
                <a:ea typeface="+mj-ea"/>
                <a:cs typeface="+mj-cs"/>
              </a:rPr>
              <a:t>Pour aider les enseignants à mieux suivre et conseiller leurs élèves</a:t>
            </a:r>
          </a:p>
          <a:p>
            <a:pPr marL="285750" indent="-285750">
              <a:spcBef>
                <a:spcPts val="600"/>
              </a:spcBef>
              <a:spcAft>
                <a:spcPts val="1200"/>
              </a:spcAft>
              <a:buFont typeface="Wingdings" panose="05000000000000000000" pitchFamily="2" charset="2"/>
              <a:buChar char="Ø"/>
            </a:pPr>
            <a:r>
              <a:rPr lang="fr-FR" sz="1400" b="1" dirty="0">
                <a:solidFill>
                  <a:srgbClr val="000091"/>
                </a:solidFill>
              </a:rPr>
              <a:t>Un site d’entrainement pour comprendre, s’entrainer et se rassurer  </a:t>
            </a:r>
          </a:p>
          <a:p>
            <a:pPr>
              <a:spcAft>
                <a:spcPts val="1200"/>
              </a:spcAft>
            </a:pPr>
            <a:endParaRPr lang="fr-FR" sz="1600" b="1" dirty="0">
              <a:solidFill>
                <a:srgbClr val="F28E65"/>
              </a:solidFill>
              <a:latin typeface="Marianne" panose="02000000000000000000" pitchFamily="2" charset="0"/>
            </a:endParaRPr>
          </a:p>
          <a:p>
            <a:pPr marL="285750" indent="-285750">
              <a:spcBef>
                <a:spcPts val="600"/>
              </a:spcBef>
              <a:buFont typeface="Wingdings" panose="05000000000000000000" pitchFamily="2" charset="2"/>
              <a:buChar char="Ø"/>
            </a:pPr>
            <a:endParaRPr lang="fr-FR" sz="1800" b="1" dirty="0">
              <a:solidFill>
                <a:srgbClr val="F28E65"/>
              </a:solidFill>
              <a:effectLst>
                <a:outerShdw blurRad="38100" dist="38100" dir="2700000" algn="tl">
                  <a:srgbClr val="000000">
                    <a:alpha val="43137"/>
                  </a:srgbClr>
                </a:outerShdw>
              </a:effectLst>
              <a:latin typeface="Marianne" panose="02000000000000000000" pitchFamily="2" charset="0"/>
            </a:endParaRPr>
          </a:p>
        </p:txBody>
      </p:sp>
      <p:pic>
        <p:nvPicPr>
          <p:cNvPr id="6" name="Image 5">
            <a:hlinkClick r:id="rId2"/>
            <a:extLst>
              <a:ext uri="{FF2B5EF4-FFF2-40B4-BE49-F238E27FC236}">
                <a16:creationId xmlns:a16="http://schemas.microsoft.com/office/drawing/2014/main" id="{C4ABEA9E-34F3-4EF5-BE9A-A847E016B8CF}"/>
              </a:ext>
            </a:extLst>
          </p:cNvPr>
          <p:cNvPicPr>
            <a:picLocks noChangeAspect="1"/>
          </p:cNvPicPr>
          <p:nvPr/>
        </p:nvPicPr>
        <p:blipFill>
          <a:blip r:embed="rId3"/>
          <a:stretch>
            <a:fillRect/>
          </a:stretch>
        </p:blipFill>
        <p:spPr>
          <a:xfrm>
            <a:off x="655697" y="2377781"/>
            <a:ext cx="3708199" cy="2162634"/>
          </a:xfrm>
          <a:prstGeom prst="rect">
            <a:avLst/>
          </a:prstGeom>
          <a:ln>
            <a:solidFill>
              <a:schemeClr val="bg1">
                <a:lumMod val="85000"/>
              </a:schemeClr>
            </a:solidFill>
          </a:ln>
        </p:spPr>
      </p:pic>
      <p:sp>
        <p:nvSpPr>
          <p:cNvPr id="8" name="Rectangle 7">
            <a:extLst>
              <a:ext uri="{FF2B5EF4-FFF2-40B4-BE49-F238E27FC236}">
                <a16:creationId xmlns:a16="http://schemas.microsoft.com/office/drawing/2014/main" id="{16F4B9D8-7043-47EB-B3EF-624C2F564C1A}"/>
              </a:ext>
            </a:extLst>
          </p:cNvPr>
          <p:cNvSpPr/>
          <p:nvPr/>
        </p:nvSpPr>
        <p:spPr>
          <a:xfrm>
            <a:off x="4582560" y="2510517"/>
            <a:ext cx="4203229" cy="1631216"/>
          </a:xfrm>
          <a:prstGeom prst="rect">
            <a:avLst/>
          </a:prstGeom>
        </p:spPr>
        <p:txBody>
          <a:bodyPr wrap="square">
            <a:spAutoFit/>
          </a:bodyPr>
          <a:lstStyle/>
          <a:p>
            <a:pPr marL="285750" indent="-285750">
              <a:lnSpc>
                <a:spcPct val="150000"/>
              </a:lnSpc>
              <a:buFont typeface="Wingdings" panose="05000000000000000000" pitchFamily="2" charset="2"/>
              <a:buChar char="Ø"/>
            </a:pPr>
            <a:r>
              <a:rPr lang="fr-FR" sz="1400" dirty="0">
                <a:solidFill>
                  <a:schemeClr val="tx2">
                    <a:lumMod val="75000"/>
                  </a:schemeClr>
                </a:solidFill>
                <a:ea typeface="+mj-ea"/>
                <a:cs typeface="+mj-cs"/>
              </a:rPr>
              <a:t>Tester les différentes étapes</a:t>
            </a:r>
          </a:p>
          <a:p>
            <a:pPr marL="285750" indent="-285750">
              <a:lnSpc>
                <a:spcPct val="150000"/>
              </a:lnSpc>
              <a:buFont typeface="Wingdings" panose="05000000000000000000" pitchFamily="2" charset="2"/>
              <a:buChar char="Ø"/>
            </a:pPr>
            <a:r>
              <a:rPr lang="fr-FR" sz="1400" dirty="0" smtClean="0">
                <a:solidFill>
                  <a:schemeClr val="tx2">
                    <a:lumMod val="75000"/>
                  </a:schemeClr>
                </a:solidFill>
                <a:ea typeface="+mj-ea"/>
                <a:cs typeface="+mj-cs"/>
              </a:rPr>
              <a:t>Limiter </a:t>
            </a:r>
            <a:r>
              <a:rPr lang="fr-FR" sz="1400" dirty="0">
                <a:solidFill>
                  <a:schemeClr val="tx2">
                    <a:lumMod val="75000"/>
                  </a:schemeClr>
                </a:solidFill>
                <a:ea typeface="+mj-ea"/>
                <a:cs typeface="+mj-cs"/>
              </a:rPr>
              <a:t>le stress lié à l’inconnu</a:t>
            </a:r>
          </a:p>
          <a:p>
            <a:pPr marL="285750" indent="-285750">
              <a:lnSpc>
                <a:spcPct val="150000"/>
              </a:lnSpc>
              <a:buFont typeface="Wingdings" panose="05000000000000000000" pitchFamily="2" charset="2"/>
              <a:buChar char="Ø"/>
            </a:pPr>
            <a:r>
              <a:rPr lang="fr-FR" sz="1400" dirty="0" smtClean="0">
                <a:solidFill>
                  <a:schemeClr val="tx2">
                    <a:lumMod val="75000"/>
                  </a:schemeClr>
                </a:solidFill>
                <a:ea typeface="+mj-ea"/>
                <a:cs typeface="+mj-cs"/>
              </a:rPr>
              <a:t>Accessible </a:t>
            </a:r>
            <a:r>
              <a:rPr lang="fr-FR" sz="1400" dirty="0">
                <a:solidFill>
                  <a:schemeClr val="tx2">
                    <a:lumMod val="75000"/>
                  </a:schemeClr>
                </a:solidFill>
                <a:ea typeface="+mj-ea"/>
                <a:cs typeface="+mj-cs"/>
              </a:rPr>
              <a:t>depuis </a:t>
            </a:r>
            <a:r>
              <a:rPr lang="fr-FR" sz="1400" b="1" dirty="0">
                <a:solidFill>
                  <a:schemeClr val="tx2">
                    <a:lumMod val="75000"/>
                  </a:schemeClr>
                </a:solidFill>
                <a:ea typeface="+mj-ea"/>
                <a:cs typeface="+mj-cs"/>
              </a:rPr>
              <a:t>parcoursup.gouv.fr</a:t>
            </a:r>
          </a:p>
          <a:p>
            <a:pPr marL="285750" indent="-285750">
              <a:lnSpc>
                <a:spcPct val="150000"/>
              </a:lnSpc>
              <a:buFont typeface="Wingdings" panose="05000000000000000000" pitchFamily="2" charset="2"/>
              <a:buChar char="Ø"/>
            </a:pPr>
            <a:r>
              <a:rPr lang="fr-FR" sz="1400" dirty="0" smtClean="0">
                <a:solidFill>
                  <a:schemeClr val="tx2">
                    <a:lumMod val="75000"/>
                  </a:schemeClr>
                </a:solidFill>
                <a:ea typeface="+mj-ea"/>
                <a:cs typeface="+mj-cs"/>
              </a:rPr>
              <a:t>Des </a:t>
            </a:r>
            <a:r>
              <a:rPr lang="fr-FR" sz="1400" dirty="0">
                <a:solidFill>
                  <a:schemeClr val="tx2">
                    <a:lumMod val="75000"/>
                  </a:schemeClr>
                </a:solidFill>
                <a:ea typeface="+mj-ea"/>
                <a:cs typeface="+mj-cs"/>
              </a:rPr>
              <a:t>conseils, des vidéos, une FAQ</a:t>
            </a:r>
          </a:p>
          <a:p>
            <a:pPr marL="285750" indent="-285750">
              <a:buFont typeface="Wingdings" panose="05000000000000000000" pitchFamily="2" charset="2"/>
              <a:buChar char="Ø"/>
            </a:pPr>
            <a:endParaRPr lang="fr-FR" sz="1600" b="1" dirty="0">
              <a:solidFill>
                <a:schemeClr val="tx2">
                  <a:lumMod val="75000"/>
                </a:schemeClr>
              </a:solidFill>
              <a:latin typeface="Marianne" panose="02000000000000000000" pitchFamily="2" charset="0"/>
              <a:ea typeface="+mj-ea"/>
              <a:cs typeface="+mj-cs"/>
            </a:endParaRPr>
          </a:p>
        </p:txBody>
      </p:sp>
      <p:sp>
        <p:nvSpPr>
          <p:cNvPr id="9" name="Rectangle à coins arrondis 8"/>
          <p:cNvSpPr/>
          <p:nvPr/>
        </p:nvSpPr>
        <p:spPr>
          <a:xfrm>
            <a:off x="3523785" y="137205"/>
            <a:ext cx="524255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2026 : une procédure mieux accompagnée en amont</a:t>
            </a:r>
            <a:endParaRPr lang="fr-FR" sz="1400" b="1" kern="0" dirty="0">
              <a:solidFill>
                <a:srgbClr val="000091"/>
              </a:solidFill>
              <a:latin typeface="Arial"/>
            </a:endParaRPr>
          </a:p>
        </p:txBody>
      </p:sp>
    </p:spTree>
    <p:extLst>
      <p:ext uri="{BB962C8B-B14F-4D97-AF65-F5344CB8AC3E}">
        <p14:creationId xmlns:p14="http://schemas.microsoft.com/office/powerpoint/2010/main" val="35915452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Espace réservé du texte 2"/>
          <p:cNvSpPr txBox="1">
            <a:spLocks/>
          </p:cNvSpPr>
          <p:nvPr/>
        </p:nvSpPr>
        <p:spPr>
          <a:xfrm>
            <a:off x="239208" y="858510"/>
            <a:ext cx="8555875" cy="785535"/>
          </a:xfrm>
          <a:prstGeom prst="rect">
            <a:avLst/>
          </a:prstGeom>
        </p:spPr>
        <p:txBody>
          <a:bodyPr vert="horz" lIns="121920" tIns="60960" rIns="121920" bIns="6096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buClr>
                <a:srgbClr val="0000FF"/>
              </a:buClr>
              <a:buNone/>
              <a:defRPr/>
            </a:pPr>
            <a:r>
              <a:rPr lang="fr-FR" sz="1867" b="1" dirty="0" smtClean="0">
                <a:solidFill>
                  <a:srgbClr val="000091"/>
                </a:solidFill>
              </a:rPr>
              <a:t>Formations </a:t>
            </a:r>
            <a:r>
              <a:rPr lang="fr-FR" sz="1867" b="1" dirty="0">
                <a:solidFill>
                  <a:srgbClr val="000091"/>
                </a:solidFill>
              </a:rPr>
              <a:t>sélectives (BTS, BUT, classe prépa, IFSI, écoles, </a:t>
            </a:r>
            <a:r>
              <a:rPr lang="fr-FR" sz="1867" b="1" dirty="0" smtClean="0">
                <a:solidFill>
                  <a:srgbClr val="000091"/>
                </a:solidFill>
              </a:rPr>
              <a:t>etc.) </a:t>
            </a:r>
            <a:endParaRPr lang="fr-FR" sz="1400" b="1" dirty="0">
              <a:solidFill>
                <a:srgbClr val="000091"/>
              </a:solidFill>
              <a:latin typeface="Calibri"/>
            </a:endParaRPr>
          </a:p>
          <a:p>
            <a:pPr marL="237061" indent="-237061" defTabSz="609585">
              <a:defRPr/>
            </a:pPr>
            <a:endParaRPr lang="fr-FR" sz="1400" b="1" dirty="0">
              <a:solidFill>
                <a:srgbClr val="000091"/>
              </a:solidFill>
              <a:latin typeface="Calibri"/>
            </a:endParaRPr>
          </a:p>
          <a:p>
            <a:pPr marL="237061" indent="-237061" defTabSz="609585">
              <a:defRPr/>
            </a:pPr>
            <a:endParaRPr lang="fr-FR" sz="1400" dirty="0">
              <a:solidFill>
                <a:srgbClr val="000091"/>
              </a:solidFill>
              <a:latin typeface="Calibri"/>
            </a:endParaRPr>
          </a:p>
          <a:p>
            <a:pPr marL="237061" indent="-237061" defTabSz="609585">
              <a:defRPr/>
            </a:pPr>
            <a:endParaRPr lang="fr-FR" sz="1400" dirty="0">
              <a:solidFill>
                <a:srgbClr val="000091"/>
              </a:solidFill>
              <a:latin typeface="Calibri"/>
            </a:endParaRPr>
          </a:p>
        </p:txBody>
      </p:sp>
      <p:sp>
        <p:nvSpPr>
          <p:cNvPr id="74" name="Rectangle à coins arrondis 73"/>
          <p:cNvSpPr/>
          <p:nvPr/>
        </p:nvSpPr>
        <p:spPr>
          <a:xfrm>
            <a:off x="239208" y="1438162"/>
            <a:ext cx="2762409" cy="582891"/>
          </a:xfrm>
          <a:prstGeom prst="roundRect">
            <a:avLst/>
          </a:prstGeom>
          <a:solidFill>
            <a:srgbClr val="34CB6A"/>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400" b="1" kern="0" dirty="0" smtClean="0">
                <a:solidFill>
                  <a:prstClr val="white"/>
                </a:solidFill>
              </a:rPr>
              <a:t>Oui </a:t>
            </a:r>
            <a:br>
              <a:rPr lang="fr-FR" sz="1400" b="1" kern="0" dirty="0" smtClean="0">
                <a:solidFill>
                  <a:prstClr val="white"/>
                </a:solidFill>
              </a:rPr>
            </a:br>
            <a:r>
              <a:rPr lang="fr-FR" sz="1400" b="1" kern="0" dirty="0" smtClean="0">
                <a:solidFill>
                  <a:prstClr val="white"/>
                </a:solidFill>
              </a:rPr>
              <a:t>(proposition d’admission</a:t>
            </a:r>
            <a:r>
              <a:rPr lang="fr-FR" sz="1400" b="1" kern="0" dirty="0">
                <a:solidFill>
                  <a:prstClr val="white"/>
                </a:solidFill>
              </a:rPr>
              <a:t>)</a:t>
            </a:r>
          </a:p>
        </p:txBody>
      </p:sp>
      <p:sp>
        <p:nvSpPr>
          <p:cNvPr id="75" name="Rectangle à coins arrondis 74"/>
          <p:cNvSpPr/>
          <p:nvPr/>
        </p:nvSpPr>
        <p:spPr>
          <a:xfrm>
            <a:off x="239208" y="2571762"/>
            <a:ext cx="2762409" cy="508885"/>
          </a:xfrm>
          <a:prstGeom prst="roundRect">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400" b="1" kern="0" dirty="0">
                <a:solidFill>
                  <a:prstClr val="white"/>
                </a:solidFill>
              </a:rPr>
              <a:t>En attente d’une place</a:t>
            </a:r>
          </a:p>
        </p:txBody>
      </p:sp>
      <p:sp>
        <p:nvSpPr>
          <p:cNvPr id="77" name="Flèche droite 76"/>
          <p:cNvSpPr/>
          <p:nvPr/>
        </p:nvSpPr>
        <p:spPr>
          <a:xfrm>
            <a:off x="3248548" y="1469684"/>
            <a:ext cx="680826" cy="467509"/>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dirty="0">
              <a:solidFill>
                <a:prstClr val="white"/>
              </a:solidFill>
              <a:latin typeface="Marianne" panose="02000000000000000000" pitchFamily="2" charset="0"/>
            </a:endParaRPr>
          </a:p>
        </p:txBody>
      </p:sp>
      <p:sp>
        <p:nvSpPr>
          <p:cNvPr id="78" name="Rectangle à coins arrondis 77"/>
          <p:cNvSpPr/>
          <p:nvPr/>
        </p:nvSpPr>
        <p:spPr>
          <a:xfrm>
            <a:off x="4466408" y="1363925"/>
            <a:ext cx="4328675" cy="658350"/>
          </a:xfrm>
          <a:prstGeom prst="roundRect">
            <a:avLst/>
          </a:prstGeom>
          <a:solidFill>
            <a:srgbClr val="FF9575"/>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400" b="1" kern="0" dirty="0">
                <a:solidFill>
                  <a:schemeClr val="bg1"/>
                </a:solidFill>
              </a:rPr>
              <a:t>Le candidat accepte la proposition ou y renonce avant la date limite indiquée </a:t>
            </a:r>
          </a:p>
        </p:txBody>
      </p:sp>
      <p:sp>
        <p:nvSpPr>
          <p:cNvPr id="79" name="Rectangle à coins arrondis 78"/>
          <p:cNvSpPr/>
          <p:nvPr/>
        </p:nvSpPr>
        <p:spPr>
          <a:xfrm>
            <a:off x="239208" y="3764957"/>
            <a:ext cx="2762409" cy="520814"/>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400" b="1" kern="0" dirty="0">
                <a:solidFill>
                  <a:srgbClr val="3D566E"/>
                </a:solidFill>
              </a:rPr>
              <a:t>Non</a:t>
            </a:r>
          </a:p>
        </p:txBody>
      </p:sp>
      <p:sp>
        <p:nvSpPr>
          <p:cNvPr id="81" name="Flèche droite 80"/>
          <p:cNvSpPr/>
          <p:nvPr/>
        </p:nvSpPr>
        <p:spPr>
          <a:xfrm>
            <a:off x="3264820" y="2574618"/>
            <a:ext cx="680826" cy="467509"/>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dirty="0">
              <a:solidFill>
                <a:prstClr val="white"/>
              </a:solidFill>
              <a:latin typeface="Marianne" panose="02000000000000000000" pitchFamily="2" charset="0"/>
            </a:endParaRPr>
          </a:p>
        </p:txBody>
      </p:sp>
      <p:sp>
        <p:nvSpPr>
          <p:cNvPr id="82" name="Rectangle à coins arrondis 81"/>
          <p:cNvSpPr/>
          <p:nvPr/>
        </p:nvSpPr>
        <p:spPr>
          <a:xfrm>
            <a:off x="4466409" y="2203168"/>
            <a:ext cx="4328674" cy="1201993"/>
          </a:xfrm>
          <a:prstGeom prst="roundRect">
            <a:avLst/>
          </a:prstGeom>
          <a:solidFill>
            <a:srgbClr val="FF9575"/>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400" b="1" kern="0" dirty="0">
                <a:solidFill>
                  <a:schemeClr val="bg1"/>
                </a:solidFill>
              </a:rPr>
              <a:t>Le vœu en attente est maintenu d’office. Lorsque le candidat accepte une proposition, la plateforme lui demande d’indiquer les vœux en attente qu’il souhaite conserver</a:t>
            </a:r>
          </a:p>
        </p:txBody>
      </p:sp>
      <p:sp>
        <p:nvSpPr>
          <p:cNvPr id="95" name="Flèche droite 94"/>
          <p:cNvSpPr/>
          <p:nvPr/>
        </p:nvSpPr>
        <p:spPr>
          <a:xfrm>
            <a:off x="3248548" y="3791610"/>
            <a:ext cx="680826" cy="467509"/>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dirty="0">
              <a:solidFill>
                <a:prstClr val="white"/>
              </a:solidFill>
              <a:latin typeface="Marianne" panose="02000000000000000000" pitchFamily="2" charset="0"/>
            </a:endParaRPr>
          </a:p>
        </p:txBody>
      </p:sp>
      <p:sp>
        <p:nvSpPr>
          <p:cNvPr id="96" name="Rectangle à coins arrondis 95"/>
          <p:cNvSpPr/>
          <p:nvPr/>
        </p:nvSpPr>
        <p:spPr>
          <a:xfrm>
            <a:off x="4466408" y="3538332"/>
            <a:ext cx="4328675" cy="1008200"/>
          </a:xfrm>
          <a:prstGeom prst="roundRect">
            <a:avLst/>
          </a:prstGeom>
          <a:solidFill>
            <a:srgbClr val="FF9575"/>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400" b="1" kern="0" dirty="0">
                <a:solidFill>
                  <a:schemeClr val="bg1"/>
                </a:solidFill>
              </a:rPr>
              <a:t>Le candidat peut demander à la formation les raisons de cette décision</a:t>
            </a:r>
          </a:p>
          <a:p>
            <a:pPr algn="just" defTabSz="609585">
              <a:defRPr/>
            </a:pPr>
            <a:r>
              <a:rPr lang="fr-FR" sz="1400" b="1" kern="0" dirty="0">
                <a:solidFill>
                  <a:schemeClr val="bg1"/>
                </a:solidFill>
              </a:rPr>
              <a:t>La marche à suivre est explicitée dans son dossier, en face du vœu  </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z="1600" smtClean="0">
                <a:solidFill>
                  <a:schemeClr val="tx1"/>
                </a:solidFill>
                <a:latin typeface="Marianne" panose="02000000000000000000" pitchFamily="2" charset="0"/>
              </a:rPr>
              <a:pPr/>
              <a:t>57</a:t>
            </a:fld>
            <a:endParaRPr lang="fr-FR" sz="1600" dirty="0">
              <a:solidFill>
                <a:schemeClr val="tx1"/>
              </a:solidFill>
              <a:latin typeface="Marianne" panose="02000000000000000000" pitchFamily="2" charset="0"/>
            </a:endParaRPr>
          </a:p>
        </p:txBody>
      </p:sp>
      <p:sp>
        <p:nvSpPr>
          <p:cNvPr id="14" name="Rectangle à coins arrondis 13"/>
          <p:cNvSpPr/>
          <p:nvPr/>
        </p:nvSpPr>
        <p:spPr>
          <a:xfrm>
            <a:off x="3523785" y="179184"/>
            <a:ext cx="524255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Quelles réponses de la part des formations ?</a:t>
            </a:r>
            <a:endParaRPr lang="fr-FR" sz="1400" b="1" kern="0" dirty="0">
              <a:solidFill>
                <a:srgbClr val="000091"/>
              </a:solidFill>
              <a:latin typeface="Arial"/>
            </a:endParaRPr>
          </a:p>
        </p:txBody>
      </p:sp>
    </p:spTree>
    <p:extLst>
      <p:ext uri="{BB962C8B-B14F-4D97-AF65-F5344CB8AC3E}">
        <p14:creationId xmlns:p14="http://schemas.microsoft.com/office/powerpoint/2010/main" val="5256615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z="1600" smtClean="0">
                <a:solidFill>
                  <a:schemeClr val="tx1"/>
                </a:solidFill>
                <a:latin typeface="Marianne" panose="02000000000000000000" pitchFamily="2" charset="0"/>
              </a:rPr>
              <a:pPr/>
              <a:t>58</a:t>
            </a:fld>
            <a:endParaRPr lang="fr-FR" sz="1600" dirty="0">
              <a:solidFill>
                <a:schemeClr val="tx1"/>
              </a:solidFill>
              <a:latin typeface="Marianne" panose="02000000000000000000" pitchFamily="2" charset="0"/>
            </a:endParaRPr>
          </a:p>
        </p:txBody>
      </p:sp>
      <p:sp>
        <p:nvSpPr>
          <p:cNvPr id="8" name="Rectangle à coins arrondis 7"/>
          <p:cNvSpPr/>
          <p:nvPr/>
        </p:nvSpPr>
        <p:spPr>
          <a:xfrm>
            <a:off x="292929" y="2413179"/>
            <a:ext cx="3273892" cy="588994"/>
          </a:xfrm>
          <a:prstGeom prst="roundRect">
            <a:avLst/>
          </a:prstGeom>
          <a:solidFill>
            <a:srgbClr val="34CB6A"/>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400" b="1" kern="0" dirty="0">
                <a:solidFill>
                  <a:prstClr val="white"/>
                </a:solidFill>
              </a:rPr>
              <a:t>OUI-SI (*) </a:t>
            </a:r>
            <a:r>
              <a:rPr lang="fr-FR" sz="1400" b="1" kern="0" dirty="0" smtClean="0">
                <a:solidFill>
                  <a:prstClr val="white"/>
                </a:solidFill>
              </a:rPr>
              <a:t/>
            </a:r>
            <a:br>
              <a:rPr lang="fr-FR" sz="1400" b="1" kern="0" dirty="0" smtClean="0">
                <a:solidFill>
                  <a:prstClr val="white"/>
                </a:solidFill>
              </a:rPr>
            </a:br>
            <a:r>
              <a:rPr lang="fr-FR" sz="1400" b="1" kern="0" dirty="0" smtClean="0">
                <a:solidFill>
                  <a:prstClr val="white"/>
                </a:solidFill>
              </a:rPr>
              <a:t>(</a:t>
            </a:r>
            <a:r>
              <a:rPr lang="fr-FR" sz="1400" b="1" kern="0" dirty="0">
                <a:solidFill>
                  <a:prstClr val="white"/>
                </a:solidFill>
              </a:rPr>
              <a:t>proposition d’admission)</a:t>
            </a:r>
          </a:p>
        </p:txBody>
      </p:sp>
      <p:sp>
        <p:nvSpPr>
          <p:cNvPr id="9" name="Flèche droite 8"/>
          <p:cNvSpPr/>
          <p:nvPr/>
        </p:nvSpPr>
        <p:spPr>
          <a:xfrm>
            <a:off x="3694142" y="1588863"/>
            <a:ext cx="895349" cy="275167"/>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dirty="0">
              <a:solidFill>
                <a:srgbClr val="3D566E"/>
              </a:solidFill>
              <a:latin typeface="Marianne" panose="02000000000000000000" pitchFamily="2" charset="0"/>
            </a:endParaRPr>
          </a:p>
        </p:txBody>
      </p:sp>
      <p:sp>
        <p:nvSpPr>
          <p:cNvPr id="10" name="Rectangle à coins arrondis 9"/>
          <p:cNvSpPr/>
          <p:nvPr/>
        </p:nvSpPr>
        <p:spPr>
          <a:xfrm>
            <a:off x="292929" y="3479480"/>
            <a:ext cx="3297202" cy="709247"/>
          </a:xfrm>
          <a:prstGeom prst="roundRect">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400" b="1" kern="0" dirty="0">
                <a:solidFill>
                  <a:prstClr val="white"/>
                </a:solidFill>
              </a:rPr>
              <a:t>En attente d’une place</a:t>
            </a:r>
          </a:p>
        </p:txBody>
      </p:sp>
      <p:sp>
        <p:nvSpPr>
          <p:cNvPr id="11" name="Flèche droite 10"/>
          <p:cNvSpPr/>
          <p:nvPr/>
        </p:nvSpPr>
        <p:spPr>
          <a:xfrm>
            <a:off x="3679048" y="2510057"/>
            <a:ext cx="895349" cy="275167"/>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dirty="0">
              <a:solidFill>
                <a:srgbClr val="3D566E"/>
              </a:solidFill>
              <a:latin typeface="Marianne" panose="02000000000000000000" pitchFamily="2" charset="0"/>
            </a:endParaRPr>
          </a:p>
        </p:txBody>
      </p:sp>
      <p:sp>
        <p:nvSpPr>
          <p:cNvPr id="12" name="Flèche droite 11"/>
          <p:cNvSpPr/>
          <p:nvPr/>
        </p:nvSpPr>
        <p:spPr>
          <a:xfrm>
            <a:off x="3705797" y="3639540"/>
            <a:ext cx="895349" cy="275167"/>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dirty="0">
              <a:solidFill>
                <a:srgbClr val="3D566E"/>
              </a:solidFill>
              <a:latin typeface="Marianne" panose="02000000000000000000" pitchFamily="2" charset="0"/>
            </a:endParaRPr>
          </a:p>
        </p:txBody>
      </p:sp>
      <p:sp>
        <p:nvSpPr>
          <p:cNvPr id="13" name="Rectangle à coins arrondis 12"/>
          <p:cNvSpPr/>
          <p:nvPr/>
        </p:nvSpPr>
        <p:spPr>
          <a:xfrm>
            <a:off x="4716814" y="1329076"/>
            <a:ext cx="3830942" cy="741699"/>
          </a:xfrm>
          <a:prstGeom prst="roundRect">
            <a:avLst/>
          </a:prstGeom>
          <a:solidFill>
            <a:srgbClr val="FF9575"/>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400" b="1" kern="0" dirty="0">
                <a:solidFill>
                  <a:schemeClr val="bg1"/>
                </a:solidFill>
              </a:rPr>
              <a:t>Le candidat accepte la proposition ou y renonce avant la date limite indiquée</a:t>
            </a:r>
            <a:r>
              <a:rPr lang="fr-FR" sz="1400" b="1" kern="0" dirty="0">
                <a:solidFill>
                  <a:srgbClr val="000091"/>
                </a:solidFill>
              </a:rPr>
              <a:t> </a:t>
            </a:r>
          </a:p>
        </p:txBody>
      </p:sp>
      <p:sp>
        <p:nvSpPr>
          <p:cNvPr id="14" name="Rectangle à coins arrondis 13"/>
          <p:cNvSpPr/>
          <p:nvPr/>
        </p:nvSpPr>
        <p:spPr>
          <a:xfrm>
            <a:off x="4686624" y="3151369"/>
            <a:ext cx="3861131" cy="1490969"/>
          </a:xfrm>
          <a:prstGeom prst="roundRect">
            <a:avLst/>
          </a:prstGeom>
          <a:solidFill>
            <a:srgbClr val="FF9575"/>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400" b="1" kern="0" dirty="0">
                <a:solidFill>
                  <a:schemeClr val="bg1"/>
                </a:solidFill>
              </a:rPr>
              <a:t>Ce vœu en attente est maintenu d’office. Lorsque le candidat accepte une proposition, la plateforme lui demande d’indiquer les vœux en attente qu’il souhaite conserver </a:t>
            </a:r>
          </a:p>
        </p:txBody>
      </p:sp>
      <p:sp>
        <p:nvSpPr>
          <p:cNvPr id="15" name="Rectangle à coins arrondis 14"/>
          <p:cNvSpPr/>
          <p:nvPr/>
        </p:nvSpPr>
        <p:spPr>
          <a:xfrm>
            <a:off x="4686624" y="2254155"/>
            <a:ext cx="3861131" cy="741699"/>
          </a:xfrm>
          <a:prstGeom prst="roundRect">
            <a:avLst/>
          </a:prstGeom>
          <a:solidFill>
            <a:srgbClr val="FF9575"/>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400" b="1" kern="0" dirty="0">
                <a:solidFill>
                  <a:schemeClr val="bg1"/>
                </a:solidFill>
              </a:rPr>
              <a:t>Le candidat accepte la proposition ou y renonce avant la date limite indiquée </a:t>
            </a:r>
          </a:p>
        </p:txBody>
      </p:sp>
      <p:sp>
        <p:nvSpPr>
          <p:cNvPr id="16" name="Espace réservé du texte 2"/>
          <p:cNvSpPr txBox="1">
            <a:spLocks/>
          </p:cNvSpPr>
          <p:nvPr/>
        </p:nvSpPr>
        <p:spPr>
          <a:xfrm>
            <a:off x="352309" y="807467"/>
            <a:ext cx="8414027" cy="450230"/>
          </a:xfrm>
          <a:prstGeom prst="rect">
            <a:avLst/>
          </a:prstGeom>
        </p:spPr>
        <p:txBody>
          <a:bodyPr vert="horz" lIns="121920" tIns="60960" rIns="121920" bIns="6096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867" b="1" dirty="0">
                <a:solidFill>
                  <a:srgbClr val="000091"/>
                </a:solidFill>
              </a:rPr>
              <a:t>Formations non sélectives (licences, LPE, PASS) </a:t>
            </a:r>
            <a:endParaRPr lang="fr-FR" sz="2400" dirty="0">
              <a:solidFill>
                <a:srgbClr val="000091"/>
              </a:solidFill>
            </a:endParaRPr>
          </a:p>
          <a:p>
            <a:endParaRPr lang="fr-FR" sz="2400" dirty="0">
              <a:solidFill>
                <a:srgbClr val="000091"/>
              </a:solidFill>
              <a:latin typeface="Marianne" panose="02000000000000000000" pitchFamily="2" charset="0"/>
            </a:endParaRPr>
          </a:p>
        </p:txBody>
      </p:sp>
      <p:sp>
        <p:nvSpPr>
          <p:cNvPr id="18" name="ZoneTexte 17">
            <a:extLst>
              <a:ext uri="{FF2B5EF4-FFF2-40B4-BE49-F238E27FC236}">
                <a16:creationId xmlns:a16="http://schemas.microsoft.com/office/drawing/2014/main" id="{88A936CB-D3D9-44F3-9396-E4142426E89B}"/>
              </a:ext>
            </a:extLst>
          </p:cNvPr>
          <p:cNvSpPr txBox="1"/>
          <p:nvPr/>
        </p:nvSpPr>
        <p:spPr>
          <a:xfrm flipH="1">
            <a:off x="377664" y="4697224"/>
            <a:ext cx="7653824" cy="446276"/>
          </a:xfrm>
          <a:prstGeom prst="rect">
            <a:avLst/>
          </a:prstGeom>
          <a:solidFill>
            <a:schemeClr val="bg1"/>
          </a:solidFill>
        </p:spPr>
        <p:txBody>
          <a:bodyPr wrap="square" rtlCol="0">
            <a:spAutoFit/>
          </a:bodyPr>
          <a:lstStyle/>
          <a:p>
            <a:r>
              <a:rPr lang="fr-FR" sz="1100" b="1" dirty="0">
                <a:solidFill>
                  <a:srgbClr val="EC130E"/>
                </a:solidFill>
              </a:rPr>
              <a:t>*</a:t>
            </a:r>
            <a:r>
              <a:rPr lang="fr-FR" sz="1100" dirty="0">
                <a:solidFill>
                  <a:srgbClr val="0C5076"/>
                </a:solidFill>
              </a:rPr>
              <a:t> </a:t>
            </a:r>
            <a:r>
              <a:rPr lang="fr-FR" sz="1100" dirty="0"/>
              <a:t>Oui-si : le candidat est accepté à condition de suivre un parcours de réussite (remise à niveau, tutorat..) </a:t>
            </a:r>
          </a:p>
          <a:p>
            <a:endParaRPr lang="fr-FR" sz="1200" dirty="0"/>
          </a:p>
        </p:txBody>
      </p:sp>
      <p:sp>
        <p:nvSpPr>
          <p:cNvPr id="19" name="Rectangle à coins arrondis 18"/>
          <p:cNvSpPr/>
          <p:nvPr/>
        </p:nvSpPr>
        <p:spPr>
          <a:xfrm>
            <a:off x="3523785" y="179184"/>
            <a:ext cx="524255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Quelles réponses de la part des formations ?</a:t>
            </a:r>
            <a:endParaRPr lang="fr-FR" sz="1400" b="1" kern="0" dirty="0">
              <a:solidFill>
                <a:srgbClr val="000091"/>
              </a:solidFill>
              <a:latin typeface="Arial"/>
            </a:endParaRPr>
          </a:p>
        </p:txBody>
      </p:sp>
      <p:sp>
        <p:nvSpPr>
          <p:cNvPr id="20" name="Rectangle à coins arrondis 19"/>
          <p:cNvSpPr/>
          <p:nvPr/>
        </p:nvSpPr>
        <p:spPr>
          <a:xfrm>
            <a:off x="352309" y="1408479"/>
            <a:ext cx="3214510" cy="582891"/>
          </a:xfrm>
          <a:prstGeom prst="roundRect">
            <a:avLst/>
          </a:prstGeom>
          <a:solidFill>
            <a:srgbClr val="34CB6A"/>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400" b="1" kern="0" dirty="0" smtClean="0">
                <a:solidFill>
                  <a:prstClr val="white"/>
                </a:solidFill>
              </a:rPr>
              <a:t>Oui </a:t>
            </a:r>
            <a:br>
              <a:rPr lang="fr-FR" sz="1400" b="1" kern="0" dirty="0" smtClean="0">
                <a:solidFill>
                  <a:prstClr val="white"/>
                </a:solidFill>
              </a:rPr>
            </a:br>
            <a:r>
              <a:rPr lang="fr-FR" sz="1400" b="1" kern="0" dirty="0" smtClean="0">
                <a:solidFill>
                  <a:prstClr val="white"/>
                </a:solidFill>
              </a:rPr>
              <a:t>(proposition d’admission</a:t>
            </a:r>
            <a:r>
              <a:rPr lang="fr-FR" sz="1400" b="1" kern="0" dirty="0">
                <a:solidFill>
                  <a:prstClr val="white"/>
                </a:solidFill>
              </a:rPr>
              <a:t>)</a:t>
            </a:r>
          </a:p>
        </p:txBody>
      </p:sp>
    </p:spTree>
    <p:extLst>
      <p:ext uri="{BB962C8B-B14F-4D97-AF65-F5344CB8AC3E}">
        <p14:creationId xmlns:p14="http://schemas.microsoft.com/office/powerpoint/2010/main" val="19068499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solidFill>
                  <a:schemeClr val="tx1"/>
                </a:solidFill>
              </a:rPr>
              <a:pPr/>
              <a:t>59</a:t>
            </a:fld>
            <a:endParaRPr lang="fr-FR" dirty="0">
              <a:solidFill>
                <a:schemeClr val="tx1"/>
              </a:solidFill>
            </a:endParaRPr>
          </a:p>
        </p:txBody>
      </p:sp>
      <p:sp>
        <p:nvSpPr>
          <p:cNvPr id="10" name="Espace réservé du contenu 9"/>
          <p:cNvSpPr>
            <a:spLocks noGrp="1"/>
          </p:cNvSpPr>
          <p:nvPr>
            <p:ph sz="quarter" idx="14"/>
          </p:nvPr>
        </p:nvSpPr>
        <p:spPr>
          <a:xfrm>
            <a:off x="527823" y="960114"/>
            <a:ext cx="8048364" cy="2574000"/>
          </a:xfrm>
        </p:spPr>
        <p:txBody>
          <a:bodyPr/>
          <a:lstStyle/>
          <a:p>
            <a:pPr marL="391573" indent="-380990" algn="just">
              <a:buSzTx/>
            </a:pPr>
            <a:r>
              <a:rPr lang="fr-FR" sz="1800" b="1" dirty="0" smtClean="0">
                <a:solidFill>
                  <a:srgbClr val="F28E65"/>
                </a:solidFill>
              </a:rPr>
              <a:t>Oui-si, </a:t>
            </a:r>
            <a:r>
              <a:rPr lang="fr-FR" sz="1400" dirty="0" smtClean="0"/>
              <a:t>c’est </a:t>
            </a:r>
            <a:r>
              <a:rPr lang="fr-FR" sz="1400" dirty="0"/>
              <a:t>une </a:t>
            </a:r>
            <a:r>
              <a:rPr lang="fr-FR" sz="1400" b="1" dirty="0">
                <a:solidFill>
                  <a:srgbClr val="F28E65"/>
                </a:solidFill>
              </a:rPr>
              <a:t>proposition d’admission avec un dispositif d’accompagnement intégré à la</a:t>
            </a:r>
          </a:p>
          <a:p>
            <a:pPr marL="391573" indent="-380990" algn="just"/>
            <a:r>
              <a:rPr lang="fr-FR" sz="1400" b="1" dirty="0">
                <a:solidFill>
                  <a:srgbClr val="F28E65"/>
                </a:solidFill>
              </a:rPr>
              <a:t>f</a:t>
            </a:r>
            <a:r>
              <a:rPr lang="fr-FR" sz="1400" b="1" dirty="0" smtClean="0">
                <a:solidFill>
                  <a:srgbClr val="F28E65"/>
                </a:solidFill>
              </a:rPr>
              <a:t>ormation, </a:t>
            </a:r>
            <a:r>
              <a:rPr lang="fr-FR" sz="1400" dirty="0"/>
              <a:t>proposé pour l’essentiel par les licences non sélectives à l’Université</a:t>
            </a:r>
          </a:p>
          <a:p>
            <a:pPr marL="391573" indent="-380990" algn="just">
              <a:buSzTx/>
            </a:pPr>
            <a:endParaRPr lang="fr-FR" sz="1400" b="1" dirty="0">
              <a:solidFill>
                <a:srgbClr val="F28E65"/>
              </a:solidFill>
            </a:endParaRPr>
          </a:p>
          <a:p>
            <a:pPr marL="391573" indent="-380990" algn="just">
              <a:buSzTx/>
            </a:pPr>
            <a:r>
              <a:rPr lang="fr-FR" sz="1400" b="1" dirty="0" smtClean="0">
                <a:solidFill>
                  <a:srgbClr val="F28E65"/>
                </a:solidFill>
              </a:rPr>
              <a:t>Objectif </a:t>
            </a:r>
            <a:r>
              <a:rPr lang="fr-FR" sz="1400" b="1" dirty="0">
                <a:solidFill>
                  <a:srgbClr val="F28E65"/>
                </a:solidFill>
              </a:rPr>
              <a:t>: aider les étudiants à réussir leur licence</a:t>
            </a:r>
          </a:p>
          <a:p>
            <a:pPr marL="10583" algn="just"/>
            <a:r>
              <a:rPr lang="fr-FR" sz="1400" dirty="0"/>
              <a:t>Pour découvrir le dispositif proposé par l’université &gt; cliquer sur le </a:t>
            </a:r>
            <a:r>
              <a:rPr lang="fr-FR" sz="1400" b="1" dirty="0">
                <a:solidFill>
                  <a:srgbClr val="F28E65"/>
                </a:solidFill>
              </a:rPr>
              <a:t>bouton « infos sur le oui-si » </a:t>
            </a:r>
            <a:r>
              <a:rPr lang="fr-FR" sz="1400" dirty="0"/>
              <a:t>en face de la proposition dans votre dossier. Les dispositifs sont variés : </a:t>
            </a:r>
            <a:r>
              <a:rPr lang="fr-FR" sz="1400" b="1" dirty="0">
                <a:solidFill>
                  <a:srgbClr val="F28E65"/>
                </a:solidFill>
              </a:rPr>
              <a:t> </a:t>
            </a:r>
            <a:endParaRPr lang="fr-FR" sz="1400" b="1" dirty="0" smtClean="0">
              <a:solidFill>
                <a:srgbClr val="F28E65"/>
              </a:solidFill>
            </a:endParaRPr>
          </a:p>
          <a:p>
            <a:pPr marL="296333" indent="-285750" algn="just">
              <a:buFont typeface="Arial" panose="020B0604020202020204" pitchFamily="34" charset="0"/>
              <a:buChar char="•"/>
            </a:pPr>
            <a:r>
              <a:rPr lang="fr-FR" sz="1400" dirty="0" smtClean="0"/>
              <a:t>accompagnement méthodologique,</a:t>
            </a:r>
          </a:p>
          <a:p>
            <a:pPr marL="296333" indent="-285750" algn="just">
              <a:buFont typeface="Arial" panose="020B0604020202020204" pitchFamily="34" charset="0"/>
              <a:buChar char="•"/>
            </a:pPr>
            <a:r>
              <a:rPr lang="fr-FR" sz="1400" dirty="0" smtClean="0"/>
              <a:t>modules </a:t>
            </a:r>
            <a:r>
              <a:rPr lang="fr-FR" sz="1400" dirty="0"/>
              <a:t>de remise à niveau dans certaines </a:t>
            </a:r>
            <a:r>
              <a:rPr lang="fr-FR" sz="1400" dirty="0" smtClean="0"/>
              <a:t>matières,</a:t>
            </a:r>
          </a:p>
          <a:p>
            <a:pPr marL="296333" indent="-285750" algn="just">
              <a:buFont typeface="Arial" panose="020B0604020202020204" pitchFamily="34" charset="0"/>
              <a:buChar char="•"/>
            </a:pPr>
            <a:r>
              <a:rPr lang="fr-FR" sz="1400" dirty="0" smtClean="0"/>
              <a:t>tutorat </a:t>
            </a:r>
            <a:r>
              <a:rPr lang="fr-FR" sz="1400" dirty="0"/>
              <a:t>individualisé ou collectif avec un enseignant ou un étudiant tuteur.</a:t>
            </a:r>
            <a:endParaRPr lang="fr-FR" sz="1400" b="1" dirty="0"/>
          </a:p>
          <a:p>
            <a:pPr algn="just"/>
            <a:r>
              <a:rPr lang="fr-FR" sz="1400" dirty="0"/>
              <a:t/>
            </a:r>
            <a:br>
              <a:rPr lang="fr-FR" sz="1400" dirty="0"/>
            </a:br>
            <a:r>
              <a:rPr lang="fr-FR" sz="1400" dirty="0"/>
              <a:t>Cet accompagnement peut être </a:t>
            </a:r>
            <a:r>
              <a:rPr lang="fr-FR" sz="1400" b="1" dirty="0">
                <a:solidFill>
                  <a:srgbClr val="F28E65"/>
                </a:solidFill>
              </a:rPr>
              <a:t>programmé sur la durée de la Licence en 3 ans ou, dans certains cas, sur 4 ans </a:t>
            </a:r>
            <a:r>
              <a:rPr lang="fr-FR" sz="1400" dirty="0"/>
              <a:t>pour permettre à l’étudiant d’avancer à son rythme et réussir sa 1</a:t>
            </a:r>
            <a:r>
              <a:rPr lang="fr-FR" sz="1400" baseline="30000" dirty="0"/>
              <a:t>ère</a:t>
            </a:r>
            <a:r>
              <a:rPr lang="fr-FR" sz="1400" dirty="0"/>
              <a:t> année en 2 ans avec des bases </a:t>
            </a:r>
            <a:r>
              <a:rPr lang="fr-FR" sz="1400" dirty="0" smtClean="0"/>
              <a:t>solides.</a:t>
            </a:r>
            <a:endParaRPr lang="fr-FR" sz="1400" dirty="0"/>
          </a:p>
          <a:p>
            <a:pPr marL="237061" indent="-237061" defTabSz="609585">
              <a:defRPr/>
            </a:pPr>
            <a:r>
              <a:rPr lang="fr-FR" sz="1400" b="1" u="sng" dirty="0"/>
              <a:t>À savoir </a:t>
            </a:r>
            <a:r>
              <a:rPr lang="fr-FR" sz="1400" dirty="0"/>
              <a:t>: 26 000 étudiants inscrits en oui-si en 2024-2025</a:t>
            </a:r>
          </a:p>
          <a:p>
            <a:endParaRPr lang="fr-FR" dirty="0"/>
          </a:p>
        </p:txBody>
      </p:sp>
      <p:sp>
        <p:nvSpPr>
          <p:cNvPr id="5" name="Rectangle à coins arrondis 4"/>
          <p:cNvSpPr/>
          <p:nvPr/>
        </p:nvSpPr>
        <p:spPr>
          <a:xfrm>
            <a:off x="3523785" y="179184"/>
            <a:ext cx="5242551"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La réponse Oui-si, c’est quoi ?</a:t>
            </a:r>
            <a:endParaRPr lang="fr-FR" sz="1400" b="1" kern="0" dirty="0">
              <a:solidFill>
                <a:srgbClr val="000091"/>
              </a:solidFill>
              <a:latin typeface="Arial"/>
            </a:endParaRPr>
          </a:p>
        </p:txBody>
      </p:sp>
    </p:spTree>
    <p:extLst>
      <p:ext uri="{BB962C8B-B14F-4D97-AF65-F5344CB8AC3E}">
        <p14:creationId xmlns:p14="http://schemas.microsoft.com/office/powerpoint/2010/main" val="737109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solidFill>
                  <a:schemeClr val="bg1"/>
                </a:solidFill>
              </a:rPr>
              <a:t>08/12/2025</a:t>
            </a:fld>
            <a:endParaRPr lang="fr-FR" cap="all" dirty="0">
              <a:solidFill>
                <a:schemeClr val="bg1"/>
              </a:solidFill>
            </a:endParaRPr>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bg1"/>
                </a:solidFill>
              </a:rPr>
              <a:pPr/>
              <a:t>6</a:t>
            </a:fld>
            <a:endParaRPr lang="fr-FR" dirty="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solidFill>
                  <a:schemeClr val="tx1"/>
                </a:solidFill>
                <a:latin typeface="Marianne" panose="02000000000000000000" pitchFamily="2" charset="0"/>
              </a:rPr>
              <a:pPr/>
              <a:t>60</a:t>
            </a:fld>
            <a:endParaRPr lang="fr-FR" dirty="0">
              <a:solidFill>
                <a:schemeClr val="tx1"/>
              </a:solidFill>
              <a:latin typeface="Marianne" panose="02000000000000000000" pitchFamily="2" charset="0"/>
            </a:endParaRPr>
          </a:p>
        </p:txBody>
      </p:sp>
      <p:sp>
        <p:nvSpPr>
          <p:cNvPr id="5" name="Espace réservé du contenu 4"/>
          <p:cNvSpPr>
            <a:spLocks noGrp="1"/>
          </p:cNvSpPr>
          <p:nvPr>
            <p:ph sz="quarter" idx="14"/>
          </p:nvPr>
        </p:nvSpPr>
        <p:spPr>
          <a:xfrm>
            <a:off x="546100" y="942211"/>
            <a:ext cx="8026400" cy="2991260"/>
          </a:xfrm>
        </p:spPr>
        <p:txBody>
          <a:bodyPr/>
          <a:lstStyle/>
          <a:p>
            <a:pPr marL="10583" algn="just">
              <a:buSzTx/>
            </a:pPr>
            <a:r>
              <a:rPr lang="fr-FR" sz="1400" b="1" dirty="0">
                <a:solidFill>
                  <a:srgbClr val="F28E65"/>
                </a:solidFill>
              </a:rPr>
              <a:t>Les candidats sont alertés, le matin, dès qu’ils reçoivent une proposition d’admission </a:t>
            </a:r>
          </a:p>
          <a:p>
            <a:pPr marL="296333" indent="-285750" algn="just">
              <a:buSzTx/>
              <a:buFont typeface="Arial" panose="020B0604020202020204" pitchFamily="34" charset="0"/>
              <a:buChar char="•"/>
            </a:pPr>
            <a:r>
              <a:rPr lang="fr-FR" sz="1400" b="1" dirty="0">
                <a:solidFill>
                  <a:srgbClr val="F28E65"/>
                </a:solidFill>
              </a:rPr>
              <a:t>par SMS sur leur téléphone portable</a:t>
            </a:r>
          </a:p>
          <a:p>
            <a:pPr marL="296333" indent="-285750" algn="just">
              <a:buSzTx/>
              <a:buFont typeface="Arial" panose="020B0604020202020204" pitchFamily="34" charset="0"/>
              <a:buChar char="•"/>
            </a:pPr>
            <a:r>
              <a:rPr lang="fr-FR" sz="1400" b="1" dirty="0">
                <a:solidFill>
                  <a:srgbClr val="F28E65"/>
                </a:solidFill>
              </a:rPr>
              <a:t>par mail dans leur messagerie personnelle </a:t>
            </a:r>
            <a:r>
              <a:rPr lang="fr-FR" sz="1400" dirty="0">
                <a:solidFill>
                  <a:srgbClr val="000091"/>
                </a:solidFill>
              </a:rPr>
              <a:t>(une adresse mail valide et régulièrement consultée et un numéro de portable ont été demandés au moment de l’inscription)</a:t>
            </a:r>
            <a:endParaRPr lang="fr-FR" sz="1400" b="1" dirty="0">
              <a:solidFill>
                <a:srgbClr val="000091"/>
              </a:solidFill>
            </a:endParaRPr>
          </a:p>
          <a:p>
            <a:pPr marL="296333" indent="-285750" algn="just">
              <a:buSzTx/>
              <a:buFont typeface="Arial" panose="020B0604020202020204" pitchFamily="34" charset="0"/>
              <a:buChar char="•"/>
            </a:pPr>
            <a:r>
              <a:rPr lang="fr-FR" sz="1400" b="1" dirty="0">
                <a:solidFill>
                  <a:srgbClr val="F28E65"/>
                </a:solidFill>
              </a:rPr>
              <a:t>dans la messagerie intégrée au dossier </a:t>
            </a:r>
            <a:r>
              <a:rPr lang="fr-FR" sz="1400" dirty="0">
                <a:solidFill>
                  <a:srgbClr val="000091"/>
                </a:solidFill>
              </a:rPr>
              <a:t>candidat sur Parcoursup</a:t>
            </a:r>
          </a:p>
          <a:p>
            <a:pPr marL="10583" algn="just">
              <a:buSzTx/>
            </a:pPr>
            <a:endParaRPr lang="fr-FR" sz="1400" dirty="0">
              <a:solidFill>
                <a:srgbClr val="000091"/>
              </a:solidFill>
            </a:endParaRPr>
          </a:p>
          <a:p>
            <a:pPr marL="10583" algn="just">
              <a:buSzTx/>
            </a:pPr>
            <a:r>
              <a:rPr lang="fr-FR" sz="1400" b="1" dirty="0">
                <a:solidFill>
                  <a:srgbClr val="F28E65"/>
                </a:solidFill>
              </a:rPr>
              <a:t>À noter : </a:t>
            </a:r>
            <a:r>
              <a:rPr lang="fr-FR" sz="1400" dirty="0">
                <a:solidFill>
                  <a:srgbClr val="000091"/>
                </a:solidFill>
              </a:rPr>
              <a:t>il n’y a pas d’application mobile dédiée, l’application est compatible avec les smartphones. Cependant il est toujours conseillé d’interagir avec son dossier depuis un ordinateur. </a:t>
            </a:r>
          </a:p>
          <a:p>
            <a:pPr marL="10583" algn="just">
              <a:buSzTx/>
            </a:pPr>
            <a:endParaRPr lang="fr-FR" sz="1600" dirty="0">
              <a:solidFill>
                <a:srgbClr val="000091"/>
              </a:solidFill>
              <a:latin typeface="Marianne" panose="02000000000000000000" pitchFamily="2" charset="0"/>
            </a:endParaRPr>
          </a:p>
          <a:p>
            <a:endParaRPr lang="fr-FR" dirty="0"/>
          </a:p>
        </p:txBody>
      </p:sp>
      <p:sp>
        <p:nvSpPr>
          <p:cNvPr id="7" name="Rectangle 6"/>
          <p:cNvSpPr/>
          <p:nvPr/>
        </p:nvSpPr>
        <p:spPr>
          <a:xfrm>
            <a:off x="546100" y="3269890"/>
            <a:ext cx="7981950" cy="674031"/>
          </a:xfrm>
          <a:prstGeom prst="rect">
            <a:avLst/>
          </a:prstGeom>
          <a:solidFill>
            <a:srgbClr val="000091"/>
          </a:solidFill>
        </p:spPr>
        <p:txBody>
          <a:bodyPr wrap="square">
            <a:spAutoFit/>
          </a:bodyPr>
          <a:lstStyle/>
          <a:p>
            <a:pPr marL="0" lvl="1" algn="just" defTabSz="609585">
              <a:lnSpc>
                <a:spcPct val="90000"/>
              </a:lnSpc>
              <a:buSzPct val="100000"/>
              <a:defRPr/>
            </a:pPr>
            <a:r>
              <a:rPr lang="fr-FR" sz="1400" b="1" u="sng" dirty="0" smtClean="0">
                <a:solidFill>
                  <a:schemeClr val="bg1"/>
                </a:solidFill>
              </a:rPr>
              <a:t>À savoir</a:t>
            </a:r>
            <a:endParaRPr lang="fr-FR" sz="1400" b="1" kern="0" dirty="0">
              <a:solidFill>
                <a:schemeClr val="bg1"/>
              </a:solidFill>
            </a:endParaRPr>
          </a:p>
          <a:p>
            <a:pPr marL="0" lvl="1" algn="just" defTabSz="609585">
              <a:lnSpc>
                <a:spcPct val="90000"/>
              </a:lnSpc>
              <a:buSzPct val="100000"/>
              <a:defRPr/>
            </a:pPr>
            <a:r>
              <a:rPr lang="fr-FR" sz="1400" kern="0" dirty="0" smtClean="0">
                <a:solidFill>
                  <a:schemeClr val="bg1"/>
                </a:solidFill>
              </a:rPr>
              <a:t>Les </a:t>
            </a:r>
            <a:r>
              <a:rPr lang="fr-FR" sz="1400" kern="0" dirty="0">
                <a:solidFill>
                  <a:schemeClr val="bg1"/>
                </a:solidFill>
              </a:rPr>
              <a:t>parents sont également prévenus lorsqu’ils ont renseigné leur adresse mail et leur numéro de portable dans le dossier Parcoursup de leur enfant.</a:t>
            </a:r>
          </a:p>
        </p:txBody>
      </p:sp>
      <p:sp>
        <p:nvSpPr>
          <p:cNvPr id="6" name="Rectangle à coins arrondis 5"/>
          <p:cNvSpPr/>
          <p:nvPr/>
        </p:nvSpPr>
        <p:spPr>
          <a:xfrm>
            <a:off x="3523785" y="189704"/>
            <a:ext cx="524255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Une alerte pour chaque proposition d’admission</a:t>
            </a:r>
            <a:endParaRPr lang="fr-FR" sz="1400" b="1" kern="0" dirty="0">
              <a:solidFill>
                <a:srgbClr val="000091"/>
              </a:solidFill>
              <a:latin typeface="Arial"/>
            </a:endParaRPr>
          </a:p>
        </p:txBody>
      </p:sp>
    </p:spTree>
    <p:extLst>
      <p:ext uri="{BB962C8B-B14F-4D97-AF65-F5344CB8AC3E}">
        <p14:creationId xmlns:p14="http://schemas.microsoft.com/office/powerpoint/2010/main" val="30970746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solidFill>
                  <a:schemeClr val="tx1"/>
                </a:solidFill>
              </a:rPr>
              <a:pPr/>
              <a:t>61</a:t>
            </a:fld>
            <a:endParaRPr lang="fr-FR" dirty="0">
              <a:solidFill>
                <a:schemeClr val="tx1"/>
              </a:solidFill>
            </a:endParaRPr>
          </a:p>
        </p:txBody>
      </p:sp>
      <p:sp>
        <p:nvSpPr>
          <p:cNvPr id="5" name="Espace réservé du contenu 4"/>
          <p:cNvSpPr>
            <a:spLocks noGrp="1"/>
          </p:cNvSpPr>
          <p:nvPr>
            <p:ph sz="quarter" idx="14"/>
          </p:nvPr>
        </p:nvSpPr>
        <p:spPr>
          <a:xfrm>
            <a:off x="450850" y="1261889"/>
            <a:ext cx="8020050" cy="3412625"/>
          </a:xfrm>
        </p:spPr>
        <p:txBody>
          <a:bodyPr/>
          <a:lstStyle/>
          <a:p>
            <a:pPr marL="510894" lvl="1" indent="-342900" algn="just">
              <a:spcBef>
                <a:spcPts val="800"/>
              </a:spcBef>
              <a:spcAft>
                <a:spcPts val="800"/>
              </a:spcAft>
              <a:buFont typeface="Wingdings" panose="05000000000000000000" pitchFamily="2" charset="2"/>
              <a:buChar char="Ø"/>
            </a:pPr>
            <a:r>
              <a:rPr lang="fr-FR" sz="1400" b="1" dirty="0" smtClean="0">
                <a:solidFill>
                  <a:srgbClr val="ED7454"/>
                </a:solidFill>
              </a:rPr>
              <a:t>Pour une proposition reçue entre le 2 et le 3 juin 2026 inclus, </a:t>
            </a:r>
            <a:r>
              <a:rPr lang="fr-FR" sz="1400" dirty="0" smtClean="0">
                <a:solidFill>
                  <a:srgbClr val="000091"/>
                </a:solidFill>
              </a:rPr>
              <a:t>le candidat a jusqu’au </a:t>
            </a:r>
            <a:r>
              <a:rPr lang="fr-FR" sz="1400" b="1" dirty="0" smtClean="0">
                <a:solidFill>
                  <a:srgbClr val="000091"/>
                </a:solidFill>
              </a:rPr>
              <a:t>4 juin 2026, 23h59 </a:t>
            </a:r>
            <a:r>
              <a:rPr lang="fr-FR" sz="1400" dirty="0" smtClean="0">
                <a:solidFill>
                  <a:srgbClr val="000091"/>
                </a:solidFill>
              </a:rPr>
              <a:t>(heure de Paris) pour répondre </a:t>
            </a:r>
          </a:p>
          <a:p>
            <a:pPr marL="510894" lvl="1" indent="-342900" algn="just">
              <a:spcBef>
                <a:spcPts val="800"/>
              </a:spcBef>
              <a:spcAft>
                <a:spcPts val="800"/>
              </a:spcAft>
              <a:buFont typeface="Wingdings" panose="05000000000000000000" pitchFamily="2" charset="2"/>
              <a:buChar char="Ø"/>
            </a:pPr>
            <a:r>
              <a:rPr lang="fr-FR" sz="1400" b="1" dirty="0" smtClean="0">
                <a:solidFill>
                  <a:srgbClr val="ED7454"/>
                </a:solidFill>
              </a:rPr>
              <a:t>Pour une proposition reçue entre le 4 juin 2026 et le 9 juillet 2026 : </a:t>
            </a:r>
            <a:r>
              <a:rPr lang="fr-FR" sz="1400" dirty="0" smtClean="0">
                <a:solidFill>
                  <a:srgbClr val="000091"/>
                </a:solidFill>
              </a:rPr>
              <a:t>il a 2 jours pour répondre </a:t>
            </a:r>
          </a:p>
          <a:p>
            <a:pPr marL="167994" lvl="1" indent="0" algn="just">
              <a:spcBef>
                <a:spcPts val="800"/>
              </a:spcBef>
              <a:spcAft>
                <a:spcPts val="800"/>
              </a:spcAft>
              <a:buNone/>
            </a:pPr>
            <a:r>
              <a:rPr lang="fr-FR" sz="1400" u="sng" dirty="0" smtClean="0">
                <a:solidFill>
                  <a:srgbClr val="000091"/>
                </a:solidFill>
              </a:rPr>
              <a:t>Exemple</a:t>
            </a:r>
            <a:r>
              <a:rPr lang="fr-FR" sz="1400" dirty="0" smtClean="0">
                <a:solidFill>
                  <a:srgbClr val="000091"/>
                </a:solidFill>
              </a:rPr>
              <a:t> : pour une proposition d’admission reçue le 10 juin 2026 (matin), le candidat devra répondre avant le 11 juin 2026 23h59 (heure de Paris). </a:t>
            </a:r>
          </a:p>
          <a:p>
            <a:endParaRPr lang="fr-FR" sz="1400" dirty="0"/>
          </a:p>
        </p:txBody>
      </p:sp>
      <p:sp>
        <p:nvSpPr>
          <p:cNvPr id="6" name="Rectangle 5">
            <a:extLst>
              <a:ext uri="{FF2B5EF4-FFF2-40B4-BE49-F238E27FC236}">
                <a16:creationId xmlns:a16="http://schemas.microsoft.com/office/drawing/2014/main" id="{6384C8A6-C37B-41FA-9229-E03164B21235}"/>
              </a:ext>
            </a:extLst>
          </p:cNvPr>
          <p:cNvSpPr/>
          <p:nvPr/>
        </p:nvSpPr>
        <p:spPr>
          <a:xfrm>
            <a:off x="1234915" y="3294150"/>
            <a:ext cx="7064536" cy="674031"/>
          </a:xfrm>
          <a:prstGeom prst="rect">
            <a:avLst/>
          </a:prstGeom>
          <a:solidFill>
            <a:srgbClr val="000091"/>
          </a:solidFill>
        </p:spPr>
        <p:txBody>
          <a:bodyPr wrap="square">
            <a:spAutoFit/>
          </a:bodyPr>
          <a:lstStyle/>
          <a:p>
            <a:pPr marL="0" lvl="1" algn="just" defTabSz="609585">
              <a:lnSpc>
                <a:spcPct val="90000"/>
              </a:lnSpc>
              <a:buSzPct val="100000"/>
              <a:defRPr/>
            </a:pPr>
            <a:r>
              <a:rPr lang="fr-FR" sz="1400" b="1" u="sng" dirty="0">
                <a:solidFill>
                  <a:schemeClr val="bg1"/>
                </a:solidFill>
              </a:rPr>
              <a:t>Règle d’or</a:t>
            </a:r>
            <a:r>
              <a:rPr lang="fr-FR" sz="1400" b="1" kern="0" dirty="0">
                <a:solidFill>
                  <a:schemeClr val="bg1"/>
                </a:solidFill>
              </a:rPr>
              <a:t> </a:t>
            </a:r>
            <a:endParaRPr lang="fr-FR" sz="1400" kern="0" dirty="0">
              <a:solidFill>
                <a:schemeClr val="bg1"/>
              </a:solidFill>
            </a:endParaRPr>
          </a:p>
          <a:p>
            <a:pPr marL="0" lvl="1" algn="just" defTabSz="609585">
              <a:lnSpc>
                <a:spcPct val="90000"/>
              </a:lnSpc>
              <a:buSzPct val="100000"/>
              <a:defRPr/>
            </a:pPr>
            <a:r>
              <a:rPr lang="fr-FR" sz="1400" kern="0" dirty="0" smtClean="0">
                <a:solidFill>
                  <a:schemeClr val="bg1"/>
                </a:solidFill>
              </a:rPr>
              <a:t>Il </a:t>
            </a:r>
            <a:r>
              <a:rPr lang="fr-FR" sz="1400" kern="0" dirty="0">
                <a:solidFill>
                  <a:schemeClr val="bg1"/>
                </a:solidFill>
              </a:rPr>
              <a:t>faut obligatoirement répondre à chaque proposition d’admission reçue avant la date limite indiquée dans le dossier, sous peine de la perdre.</a:t>
            </a:r>
          </a:p>
        </p:txBody>
      </p:sp>
      <p:sp>
        <p:nvSpPr>
          <p:cNvPr id="7" name="Rectangle à coins arrondis 6"/>
          <p:cNvSpPr/>
          <p:nvPr/>
        </p:nvSpPr>
        <p:spPr>
          <a:xfrm>
            <a:off x="3424369" y="205180"/>
            <a:ext cx="5242551"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Les délais de réponse aux propositions d’admission</a:t>
            </a:r>
            <a:endParaRPr lang="fr-FR" sz="1400" b="1" kern="0" dirty="0">
              <a:solidFill>
                <a:srgbClr val="000091"/>
              </a:solidFill>
              <a:latin typeface="Arial"/>
            </a:endParaRPr>
          </a:p>
        </p:txBody>
      </p:sp>
    </p:spTree>
    <p:extLst>
      <p:ext uri="{BB962C8B-B14F-4D97-AF65-F5344CB8AC3E}">
        <p14:creationId xmlns:p14="http://schemas.microsoft.com/office/powerpoint/2010/main" val="42051061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solidFill>
                  <a:schemeClr val="tx1"/>
                </a:solidFill>
              </a:rPr>
              <a:pPr/>
              <a:t>62</a:t>
            </a:fld>
            <a:endParaRPr lang="fr-FR" dirty="0">
              <a:solidFill>
                <a:schemeClr val="tx1"/>
              </a:solidFill>
            </a:endParaRPr>
          </a:p>
        </p:txBody>
      </p:sp>
      <p:sp>
        <p:nvSpPr>
          <p:cNvPr id="7" name="Rectangle 6"/>
          <p:cNvSpPr/>
          <p:nvPr/>
        </p:nvSpPr>
        <p:spPr>
          <a:xfrm>
            <a:off x="298090" y="962843"/>
            <a:ext cx="8238731" cy="3393237"/>
          </a:xfrm>
          <a:prstGeom prst="rect">
            <a:avLst/>
          </a:prstGeom>
        </p:spPr>
        <p:txBody>
          <a:bodyPr wrap="square">
            <a:spAutoFit/>
          </a:bodyPr>
          <a:lstStyle/>
          <a:p>
            <a:pPr algn="just">
              <a:spcAft>
                <a:spcPts val="300"/>
              </a:spcAft>
            </a:pPr>
            <a:r>
              <a:rPr lang="fr-FR" sz="1400" b="1" dirty="0">
                <a:solidFill>
                  <a:srgbClr val="000091"/>
                </a:solidFill>
              </a:rPr>
              <a:t>La date limite de réponse est affichée dans le dossier du candidat en face de la proposition d’admission. </a:t>
            </a:r>
          </a:p>
          <a:p>
            <a:pPr algn="just">
              <a:spcBef>
                <a:spcPts val="600"/>
              </a:spcBef>
              <a:spcAft>
                <a:spcPts val="1200"/>
              </a:spcAft>
            </a:pPr>
            <a:r>
              <a:rPr lang="fr-FR" sz="1600" b="1" dirty="0">
                <a:solidFill>
                  <a:srgbClr val="ED7454"/>
                </a:solidFill>
              </a:rPr>
              <a:t> </a:t>
            </a:r>
          </a:p>
          <a:p>
            <a:pPr algn="just">
              <a:spcBef>
                <a:spcPts val="600"/>
              </a:spcBef>
              <a:spcAft>
                <a:spcPts val="1200"/>
              </a:spcAft>
            </a:pPr>
            <a:endParaRPr lang="fr-FR" sz="1600" b="1" dirty="0">
              <a:solidFill>
                <a:srgbClr val="ED7454"/>
              </a:solidFill>
            </a:endParaRPr>
          </a:p>
          <a:p>
            <a:pPr algn="just">
              <a:spcBef>
                <a:spcPts val="600"/>
              </a:spcBef>
              <a:spcAft>
                <a:spcPts val="1200"/>
              </a:spcAft>
            </a:pPr>
            <a:endParaRPr lang="fr-FR" sz="1600" b="1" dirty="0">
              <a:solidFill>
                <a:srgbClr val="ED7454"/>
              </a:solidFill>
            </a:endParaRPr>
          </a:p>
          <a:p>
            <a:pPr algn="just">
              <a:spcBef>
                <a:spcPts val="600"/>
              </a:spcBef>
              <a:spcAft>
                <a:spcPts val="1200"/>
              </a:spcAft>
            </a:pPr>
            <a:r>
              <a:rPr lang="fr-FR" sz="1600" b="1" dirty="0">
                <a:solidFill>
                  <a:srgbClr val="ED7454"/>
                </a:solidFill>
              </a:rPr>
              <a:t> </a:t>
            </a:r>
            <a:r>
              <a:rPr lang="fr-FR" sz="1600" b="1" dirty="0" smtClean="0">
                <a:solidFill>
                  <a:srgbClr val="ED7454"/>
                </a:solidFill>
              </a:rPr>
              <a:t/>
            </a:r>
            <a:br>
              <a:rPr lang="fr-FR" sz="1600" b="1" dirty="0" smtClean="0">
                <a:solidFill>
                  <a:srgbClr val="ED7454"/>
                </a:solidFill>
              </a:rPr>
            </a:br>
            <a:r>
              <a:rPr lang="fr-FR" sz="1400" b="1" u="sng" dirty="0" smtClean="0"/>
              <a:t>Si </a:t>
            </a:r>
            <a:r>
              <a:rPr lang="fr-FR" sz="1400" b="1" u="sng" dirty="0"/>
              <a:t>un candidat ne répond pas avant la date limite</a:t>
            </a:r>
            <a:r>
              <a:rPr lang="fr-FR" sz="1400" b="1" dirty="0"/>
              <a:t>, la proposition d’admission concernée est perdue </a:t>
            </a:r>
            <a:r>
              <a:rPr lang="fr-FR" sz="1400" dirty="0"/>
              <a:t>et proposée, dès le lendemain matin, au candidat suivant sur la liste </a:t>
            </a:r>
            <a:r>
              <a:rPr lang="fr-FR" sz="1400" dirty="0" smtClean="0"/>
              <a:t>d’attente.</a:t>
            </a:r>
            <a:br>
              <a:rPr lang="fr-FR" sz="1400" dirty="0" smtClean="0"/>
            </a:br>
            <a:r>
              <a:rPr lang="fr-FR" sz="1400" dirty="0" smtClean="0"/>
              <a:t/>
            </a:r>
            <a:br>
              <a:rPr lang="fr-FR" sz="1400" dirty="0" smtClean="0"/>
            </a:br>
            <a:r>
              <a:rPr lang="fr-FR" sz="1400" kern="0" dirty="0" smtClean="0"/>
              <a:t>Dans </a:t>
            </a:r>
            <a:r>
              <a:rPr lang="fr-FR" sz="1400" kern="0" dirty="0"/>
              <a:t>ce cas, le candidat reçoit un mail lui demandant d’indiquer, dans un délai de 3 jours, s’il souhaite converser les autres vœux qu'il a toujours en attente</a:t>
            </a:r>
          </a:p>
        </p:txBody>
      </p:sp>
      <p:pic>
        <p:nvPicPr>
          <p:cNvPr id="6" name="Image 5">
            <a:extLst>
              <a:ext uri="{FF2B5EF4-FFF2-40B4-BE49-F238E27FC236}">
                <a16:creationId xmlns:a16="http://schemas.microsoft.com/office/drawing/2014/main" id="{0A069A87-A94D-421B-AAF7-64BB843B29C7}"/>
              </a:ext>
            </a:extLst>
          </p:cNvPr>
          <p:cNvPicPr>
            <a:picLocks noChangeAspect="1"/>
          </p:cNvPicPr>
          <p:nvPr/>
        </p:nvPicPr>
        <p:blipFill>
          <a:blip r:embed="rId3"/>
          <a:stretch>
            <a:fillRect/>
          </a:stretch>
        </p:blipFill>
        <p:spPr>
          <a:xfrm>
            <a:off x="469900" y="1580385"/>
            <a:ext cx="5687677" cy="1412559"/>
          </a:xfrm>
          <a:prstGeom prst="rect">
            <a:avLst/>
          </a:prstGeom>
        </p:spPr>
      </p:pic>
      <p:sp>
        <p:nvSpPr>
          <p:cNvPr id="9" name="Flèche droite 3">
            <a:extLst>
              <a:ext uri="{FF2B5EF4-FFF2-40B4-BE49-F238E27FC236}">
                <a16:creationId xmlns:a16="http://schemas.microsoft.com/office/drawing/2014/main" id="{FD894D63-E25C-44CF-9CCE-176A8172A877}"/>
              </a:ext>
            </a:extLst>
          </p:cNvPr>
          <p:cNvSpPr/>
          <p:nvPr/>
        </p:nvSpPr>
        <p:spPr>
          <a:xfrm rot="8477828">
            <a:off x="5014668" y="2450743"/>
            <a:ext cx="493600" cy="274708"/>
          </a:xfrm>
          <a:prstGeom prst="rightArrow">
            <a:avLst/>
          </a:prstGeom>
          <a:solidFill>
            <a:srgbClr val="0000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9575"/>
              </a:solidFill>
            </a:endParaRPr>
          </a:p>
        </p:txBody>
      </p:sp>
      <p:sp>
        <p:nvSpPr>
          <p:cNvPr id="8" name="Rectangle à coins arrondis 7"/>
          <p:cNvSpPr/>
          <p:nvPr/>
        </p:nvSpPr>
        <p:spPr>
          <a:xfrm>
            <a:off x="3459827" y="169667"/>
            <a:ext cx="5242551"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Les délais de réponse aux propositions d’admission</a:t>
            </a:r>
            <a:endParaRPr lang="fr-FR" sz="1400" b="1" kern="0" dirty="0">
              <a:solidFill>
                <a:srgbClr val="000091"/>
              </a:solidFill>
              <a:latin typeface="Arial"/>
            </a:endParaRPr>
          </a:p>
        </p:txBody>
      </p:sp>
    </p:spTree>
    <p:extLst>
      <p:ext uri="{BB962C8B-B14F-4D97-AF65-F5344CB8AC3E}">
        <p14:creationId xmlns:p14="http://schemas.microsoft.com/office/powerpoint/2010/main" val="39222796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295261" y="872238"/>
            <a:ext cx="8417559" cy="3911262"/>
          </a:xfrm>
        </p:spPr>
        <p:txBody>
          <a:bodyPr/>
          <a:lstStyle/>
          <a:p>
            <a:pPr marL="177800" lvl="0" indent="-177800" defTabSz="457200">
              <a:spcBef>
                <a:spcPct val="20000"/>
              </a:spcBef>
              <a:spcAft>
                <a:spcPts val="0"/>
              </a:spcAft>
              <a:buClr>
                <a:srgbClr val="FF0000"/>
              </a:buClr>
              <a:buSzPct val="100000"/>
              <a:buFont typeface="Lucida Grande"/>
              <a:buChar char="&gt;"/>
            </a:pPr>
            <a:r>
              <a:rPr lang="fr-FR" sz="1400" b="1" dirty="0">
                <a:solidFill>
                  <a:srgbClr val="000091"/>
                </a:solidFill>
              </a:rPr>
              <a:t> </a:t>
            </a:r>
            <a:r>
              <a:rPr lang="fr-FR" sz="1600" b="1" dirty="0">
                <a:solidFill>
                  <a:srgbClr val="000091"/>
                </a:solidFill>
              </a:rPr>
              <a:t>Le candidat reçoit une seule proposition d’admission et il a des vœux en attente :</a:t>
            </a:r>
          </a:p>
          <a:p>
            <a:pPr marL="627063" lvl="1" indent="-169863" algn="just" defTabSz="457200">
              <a:spcBef>
                <a:spcPct val="20000"/>
              </a:spcBef>
              <a:spcAft>
                <a:spcPts val="0"/>
              </a:spcAft>
              <a:buClr>
                <a:srgbClr val="000091"/>
              </a:buClr>
            </a:pPr>
            <a:r>
              <a:rPr lang="fr-FR" sz="1300" dirty="0"/>
              <a:t>Il</a:t>
            </a:r>
            <a:r>
              <a:rPr lang="fr-FR" sz="1300" dirty="0">
                <a:solidFill>
                  <a:srgbClr val="3D566E"/>
                </a:solidFill>
              </a:rPr>
              <a:t> </a:t>
            </a:r>
            <a:r>
              <a:rPr lang="fr-FR" sz="1300" dirty="0"/>
              <a:t>accepte la proposition </a:t>
            </a:r>
            <a:r>
              <a:rPr lang="fr-FR" sz="1300" dirty="0">
                <a:solidFill>
                  <a:schemeClr val="tx1"/>
                </a:solidFill>
              </a:rPr>
              <a:t>(ou y renonce). Il doit en même temps indiquer le(s) vœu(x) en attente qu’il souhaite conserver</a:t>
            </a:r>
          </a:p>
          <a:p>
            <a:pPr marL="627063" lvl="1" indent="-169863" algn="just" defTabSz="457200">
              <a:spcBef>
                <a:spcPct val="20000"/>
              </a:spcBef>
              <a:spcAft>
                <a:spcPts val="0"/>
              </a:spcAft>
              <a:buClr>
                <a:srgbClr val="000091"/>
              </a:buClr>
            </a:pPr>
            <a:r>
              <a:rPr lang="fr-FR" sz="1300" dirty="0">
                <a:solidFill>
                  <a:schemeClr val="tx1"/>
                </a:solidFill>
              </a:rPr>
              <a:t>S’il accepte définitivement la proposition, cela signifie qu’il renonce à tous ses autres vœux. Il consulte alors les</a:t>
            </a:r>
            <a:r>
              <a:rPr lang="fr-FR" sz="1300" dirty="0">
                <a:solidFill>
                  <a:srgbClr val="0C5076"/>
                </a:solidFill>
              </a:rPr>
              <a:t> </a:t>
            </a:r>
            <a:r>
              <a:rPr lang="fr-FR" sz="1300" b="1" dirty="0"/>
              <a:t>modalités d’inscription administrative </a:t>
            </a:r>
            <a:r>
              <a:rPr lang="fr-FR" sz="1300" dirty="0">
                <a:solidFill>
                  <a:schemeClr val="tx1"/>
                </a:solidFill>
              </a:rPr>
              <a:t>de la formation acceptée.</a:t>
            </a:r>
          </a:p>
          <a:p>
            <a:pPr marL="627063" lvl="1" indent="-169863" defTabSz="457200">
              <a:spcBef>
                <a:spcPct val="20000"/>
              </a:spcBef>
              <a:spcAft>
                <a:spcPts val="0"/>
              </a:spcAft>
              <a:buClr>
                <a:srgbClr val="FF0000"/>
              </a:buClr>
              <a:buFont typeface="Arial-ItalicMT" charset="0"/>
              <a:buChar char="&gt;"/>
            </a:pPr>
            <a:endParaRPr lang="fr-FR" sz="1400" dirty="0">
              <a:solidFill>
                <a:srgbClr val="3D566E"/>
              </a:solidFill>
            </a:endParaRPr>
          </a:p>
          <a:p>
            <a:pPr marL="177800" indent="-177800" defTabSz="457200">
              <a:spcBef>
                <a:spcPct val="20000"/>
              </a:spcBef>
              <a:spcAft>
                <a:spcPts val="0"/>
              </a:spcAft>
              <a:buClr>
                <a:srgbClr val="FF0000"/>
              </a:buClr>
              <a:buSzPct val="100000"/>
              <a:buFont typeface="Lucida Grande"/>
              <a:buChar char="&gt;"/>
            </a:pPr>
            <a:r>
              <a:rPr lang="fr-FR" sz="1400" b="1" dirty="0"/>
              <a:t> </a:t>
            </a:r>
            <a:r>
              <a:rPr lang="fr-FR" sz="1600" b="1" dirty="0">
                <a:solidFill>
                  <a:srgbClr val="000091"/>
                </a:solidFill>
              </a:rPr>
              <a:t>Le candidat reçoit plusieurs propositions d’admission et il a des vœux en attente :</a:t>
            </a:r>
          </a:p>
          <a:p>
            <a:pPr marL="627063" lvl="1" indent="-169863" algn="just" defTabSz="457200">
              <a:spcBef>
                <a:spcPct val="20000"/>
              </a:spcBef>
              <a:spcAft>
                <a:spcPts val="0"/>
              </a:spcAft>
              <a:buClr>
                <a:srgbClr val="000091"/>
              </a:buClr>
            </a:pPr>
            <a:r>
              <a:rPr lang="fr-FR" sz="1300" dirty="0"/>
              <a:t>Il ne peut accepter </a:t>
            </a:r>
            <a:r>
              <a:rPr lang="fr-FR" sz="1300" b="1" dirty="0"/>
              <a:t>qu’une seule proposition à la fois</a:t>
            </a:r>
            <a:r>
              <a:rPr lang="fr-FR" sz="1300" dirty="0">
                <a:solidFill>
                  <a:srgbClr val="3D566E"/>
                </a:solidFill>
              </a:rPr>
              <a:t>. </a:t>
            </a:r>
          </a:p>
          <a:p>
            <a:pPr marL="1076057" lvl="2" indent="-226478" defTabSz="609585">
              <a:spcBef>
                <a:spcPct val="20000"/>
              </a:spcBef>
              <a:spcAft>
                <a:spcPts val="0"/>
              </a:spcAft>
              <a:buClr>
                <a:srgbClr val="000091"/>
              </a:buClr>
            </a:pPr>
            <a:r>
              <a:rPr lang="fr-FR" sz="1200" dirty="0">
                <a:solidFill>
                  <a:schemeClr val="tx1"/>
                </a:solidFill>
              </a:rPr>
              <a:t>En faisant le choix de la proposition qui a sa préférence, il libère des places pour d’autres candidats en attente.</a:t>
            </a:r>
          </a:p>
          <a:p>
            <a:pPr marL="1076057" lvl="2" indent="-226478" algn="just" defTabSz="609585">
              <a:spcBef>
                <a:spcPct val="20000"/>
              </a:spcBef>
              <a:spcAft>
                <a:spcPts val="0"/>
              </a:spcAft>
              <a:buClr>
                <a:srgbClr val="000091"/>
              </a:buClr>
            </a:pPr>
            <a:r>
              <a:rPr lang="fr-FR" sz="1200" dirty="0">
                <a:solidFill>
                  <a:schemeClr val="tx1"/>
                </a:solidFill>
              </a:rPr>
              <a:t>Lorsque les propositions ont des dates d’échéance différentes, s’il hésite, il peut d’abord accepter la proposition d’admission ayant l’échéance de date la plus proche et pour celles dont les dates limites ne sont pas arrivées à échéance, se donner un délai de réflexion (bouton « réfléchir ») jusqu’à la date limite de réponse indiquée pour chacune de ces autres propositions.</a:t>
            </a:r>
          </a:p>
          <a:p>
            <a:pPr marL="627063" lvl="1" indent="-169863" algn="just" defTabSz="457200">
              <a:spcBef>
                <a:spcPct val="20000"/>
              </a:spcBef>
              <a:spcAft>
                <a:spcPts val="0"/>
              </a:spcAft>
              <a:buClr>
                <a:srgbClr val="000091"/>
              </a:buClr>
            </a:pPr>
            <a:r>
              <a:rPr lang="fr-FR" sz="1300" dirty="0">
                <a:solidFill>
                  <a:schemeClr val="tx1"/>
                </a:solidFill>
              </a:rPr>
              <a:t>Il peut indiquer le(s) vœu(x) en attente qu’il souhaite conserver.</a:t>
            </a:r>
          </a:p>
          <a:p>
            <a:pPr marL="627063" lvl="1" indent="-169863" algn="just" defTabSz="457200">
              <a:spcBef>
                <a:spcPct val="20000"/>
              </a:spcBef>
              <a:spcAft>
                <a:spcPts val="0"/>
              </a:spcAft>
              <a:buClr>
                <a:srgbClr val="000091"/>
              </a:buClr>
            </a:pPr>
            <a:r>
              <a:rPr lang="fr-FR" sz="1300" dirty="0">
                <a:solidFill>
                  <a:schemeClr val="tx1"/>
                </a:solidFill>
              </a:rPr>
              <a:t>S’il accepte définitivement une proposition, cela signifie qu’il renonce aux autres vœux. Il consulte alors les</a:t>
            </a:r>
            <a:r>
              <a:rPr lang="fr-FR" sz="1300" dirty="0">
                <a:solidFill>
                  <a:srgbClr val="0C5076"/>
                </a:solidFill>
              </a:rPr>
              <a:t> </a:t>
            </a:r>
            <a:r>
              <a:rPr lang="fr-FR" sz="1300" b="1" dirty="0"/>
              <a:t>modalités d’inscription administrative </a:t>
            </a:r>
            <a:r>
              <a:rPr lang="fr-FR" sz="1300" dirty="0">
                <a:solidFill>
                  <a:schemeClr val="tx1"/>
                </a:solidFill>
              </a:rPr>
              <a:t>de la formation acceptée.</a:t>
            </a:r>
          </a:p>
          <a:p>
            <a:pPr marL="177800" lvl="0" indent="-177800" algn="just" defTabSz="457200">
              <a:spcAft>
                <a:spcPts val="0"/>
              </a:spcAft>
              <a:buClr>
                <a:srgbClr val="FF0000"/>
              </a:buClr>
              <a:buSzPct val="100000"/>
              <a:buFont typeface="Lucida Grande"/>
              <a:buChar char="&gt;"/>
            </a:pPr>
            <a:endParaRPr lang="fr-FR" sz="14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63</a:t>
            </a:fld>
            <a:endParaRPr lang="fr-FR" dirty="0">
              <a:solidFill>
                <a:schemeClr val="tx1"/>
              </a:solidFill>
            </a:endParaRPr>
          </a:p>
        </p:txBody>
      </p:sp>
      <p:sp>
        <p:nvSpPr>
          <p:cNvPr id="5" name="Rectangle à coins arrondis 4"/>
          <p:cNvSpPr/>
          <p:nvPr/>
        </p:nvSpPr>
        <p:spPr>
          <a:xfrm>
            <a:off x="3424369" y="205180"/>
            <a:ext cx="5242551"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Comment répondre aux propositions d’admission ?</a:t>
            </a:r>
            <a:endParaRPr lang="fr-FR" sz="1400" b="1" kern="0" dirty="0">
              <a:solidFill>
                <a:srgbClr val="000091"/>
              </a:solidFill>
              <a:latin typeface="Arial"/>
            </a:endParaRPr>
          </a:p>
        </p:txBody>
      </p:sp>
    </p:spTree>
    <p:extLst>
      <p:ext uri="{BB962C8B-B14F-4D97-AF65-F5344CB8AC3E}">
        <p14:creationId xmlns:p14="http://schemas.microsoft.com/office/powerpoint/2010/main" val="11825279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520699" y="952820"/>
            <a:ext cx="8423909" cy="3742125"/>
          </a:xfrm>
        </p:spPr>
        <p:txBody>
          <a:bodyPr/>
          <a:lstStyle/>
          <a:p>
            <a:pPr marL="177800" lvl="0" indent="-177800" algn="just" defTabSz="457200">
              <a:spcBef>
                <a:spcPct val="20000"/>
              </a:spcBef>
              <a:spcAft>
                <a:spcPts val="0"/>
              </a:spcAft>
              <a:buClr>
                <a:srgbClr val="FF0000"/>
              </a:buClr>
              <a:buSzPct val="100000"/>
              <a:buFont typeface="Lucida Grande"/>
              <a:buChar char="&gt;"/>
            </a:pPr>
            <a:r>
              <a:rPr lang="fr-FR" sz="1600" b="1" dirty="0">
                <a:solidFill>
                  <a:srgbClr val="000091"/>
                </a:solidFill>
              </a:rPr>
              <a:t>Le candidat peut recevoir des réponses « en attente »</a:t>
            </a:r>
          </a:p>
          <a:p>
            <a:pPr marL="177800" lvl="0" indent="-177800" defTabSz="457200">
              <a:spcAft>
                <a:spcPts val="0"/>
              </a:spcAft>
              <a:buClr>
                <a:srgbClr val="FF0000"/>
              </a:buClr>
              <a:buSzPct val="100000"/>
              <a:buFont typeface="Lucida Grande"/>
              <a:buChar char="&gt;"/>
            </a:pPr>
            <a:endParaRPr lang="fr-FR" sz="1100" dirty="0">
              <a:solidFill>
                <a:srgbClr val="3D566E"/>
              </a:solidFill>
              <a:latin typeface="Marianne" panose="02000000000000000000" pitchFamily="2" charset="0"/>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64</a:t>
            </a:fld>
            <a:endParaRPr lang="fr-FR" dirty="0">
              <a:solidFill>
                <a:schemeClr val="tx1"/>
              </a:solidFill>
            </a:endParaRPr>
          </a:p>
        </p:txBody>
      </p:sp>
      <p:sp>
        <p:nvSpPr>
          <p:cNvPr id="9" name="Espace réservé du contenu 4">
            <a:extLst>
              <a:ext uri="{FF2B5EF4-FFF2-40B4-BE49-F238E27FC236}">
                <a16:creationId xmlns:a16="http://schemas.microsoft.com/office/drawing/2014/main" id="{8A831A44-CDC8-4D60-AD01-BA211AF1C753}"/>
              </a:ext>
            </a:extLst>
          </p:cNvPr>
          <p:cNvSpPr>
            <a:spLocks noGrp="1"/>
          </p:cNvSpPr>
          <p:nvPr>
            <p:ph sz="quarter" idx="14"/>
          </p:nvPr>
        </p:nvSpPr>
        <p:spPr>
          <a:xfrm>
            <a:off x="520700" y="1331595"/>
            <a:ext cx="8003842" cy="3811905"/>
          </a:xfrm>
        </p:spPr>
        <p:txBody>
          <a:bodyPr/>
          <a:lstStyle/>
          <a:p>
            <a:pPr algn="just">
              <a:spcAft>
                <a:spcPts val="1200"/>
              </a:spcAft>
            </a:pPr>
            <a:r>
              <a:rPr lang="fr-FR" sz="1400" dirty="0">
                <a:solidFill>
                  <a:srgbClr val="000091"/>
                </a:solidFill>
              </a:rPr>
              <a:t>Pour chaque vœu, il peut consulter des informations sur la liste d’attente : sa </a:t>
            </a:r>
            <a:r>
              <a:rPr lang="fr-FR" sz="1400" dirty="0">
                <a:solidFill>
                  <a:srgbClr val="FF9575"/>
                </a:solidFill>
              </a:rPr>
              <a:t>position dans la liste d’attente </a:t>
            </a:r>
            <a:r>
              <a:rPr lang="fr-FR" sz="1400" dirty="0">
                <a:solidFill>
                  <a:srgbClr val="000091"/>
                </a:solidFill>
              </a:rPr>
              <a:t>évolue en fonction des désistements  des autres candidats.</a:t>
            </a:r>
          </a:p>
          <a:p>
            <a:pPr algn="just">
              <a:spcAft>
                <a:spcPts val="1200"/>
              </a:spcAft>
            </a:pPr>
            <a:r>
              <a:rPr lang="fr-FR" sz="1400" dirty="0">
                <a:solidFill>
                  <a:srgbClr val="000091"/>
                </a:solidFill>
              </a:rPr>
              <a:t>Un lycéen en attente sur tous ses vœux le 2 juin n’a rien à faire, ils sont automatiquement conservés. Le candidat aura à se prononcer lors de l’arrivée d’une proposition d’admission.</a:t>
            </a:r>
          </a:p>
          <a:p>
            <a:pPr algn="just">
              <a:spcBef>
                <a:spcPts val="600"/>
              </a:spcBef>
              <a:spcAft>
                <a:spcPts val="600"/>
              </a:spcAft>
            </a:pPr>
            <a:endParaRPr lang="fr-FR" sz="1400" dirty="0">
              <a:solidFill>
                <a:srgbClr val="0C5076"/>
              </a:solidFill>
              <a:latin typeface="Marianne" panose="02000000000000000000" pitchFamily="2" charset="0"/>
            </a:endParaRPr>
          </a:p>
          <a:p>
            <a:pPr algn="just">
              <a:spcBef>
                <a:spcPts val="600"/>
              </a:spcBef>
              <a:spcAft>
                <a:spcPts val="600"/>
              </a:spcAft>
            </a:pPr>
            <a:endParaRPr lang="fr-FR" sz="1400" b="1" dirty="0">
              <a:solidFill>
                <a:srgbClr val="000091"/>
              </a:solidFill>
              <a:latin typeface="Marianne" panose="02000000000000000000" pitchFamily="2" charset="0"/>
            </a:endParaRPr>
          </a:p>
          <a:p>
            <a:pPr algn="just">
              <a:spcBef>
                <a:spcPts val="600"/>
              </a:spcBef>
              <a:spcAft>
                <a:spcPts val="600"/>
              </a:spcAft>
            </a:pPr>
            <a:endParaRPr lang="fr-FR" sz="1400" b="1" dirty="0">
              <a:solidFill>
                <a:srgbClr val="000091"/>
              </a:solidFill>
              <a:latin typeface="Marianne" panose="02000000000000000000" pitchFamily="2" charset="0"/>
            </a:endParaRPr>
          </a:p>
          <a:p>
            <a:endParaRPr lang="fr-FR" dirty="0"/>
          </a:p>
        </p:txBody>
      </p:sp>
      <p:pic>
        <p:nvPicPr>
          <p:cNvPr id="10" name="Image 9">
            <a:extLst>
              <a:ext uri="{FF2B5EF4-FFF2-40B4-BE49-F238E27FC236}">
                <a16:creationId xmlns:a16="http://schemas.microsoft.com/office/drawing/2014/main" id="{27FC93B4-EE93-4BDE-95DE-6FEA82342A92}"/>
              </a:ext>
            </a:extLst>
          </p:cNvPr>
          <p:cNvPicPr>
            <a:picLocks noChangeAspect="1"/>
          </p:cNvPicPr>
          <p:nvPr/>
        </p:nvPicPr>
        <p:blipFill>
          <a:blip r:embed="rId3"/>
          <a:stretch>
            <a:fillRect/>
          </a:stretch>
        </p:blipFill>
        <p:spPr>
          <a:xfrm>
            <a:off x="851799" y="2479339"/>
            <a:ext cx="7288901" cy="720108"/>
          </a:xfrm>
          <a:prstGeom prst="rect">
            <a:avLst/>
          </a:prstGeom>
        </p:spPr>
      </p:pic>
      <p:sp>
        <p:nvSpPr>
          <p:cNvPr id="11" name="ZoneTexte 10">
            <a:extLst>
              <a:ext uri="{FF2B5EF4-FFF2-40B4-BE49-F238E27FC236}">
                <a16:creationId xmlns:a16="http://schemas.microsoft.com/office/drawing/2014/main" id="{24C1C1D9-194B-4D61-B3BB-FE3B214993CE}"/>
              </a:ext>
            </a:extLst>
          </p:cNvPr>
          <p:cNvSpPr txBox="1"/>
          <p:nvPr/>
        </p:nvSpPr>
        <p:spPr>
          <a:xfrm>
            <a:off x="508897" y="3395028"/>
            <a:ext cx="6974267" cy="646331"/>
          </a:xfrm>
          <a:prstGeom prst="rect">
            <a:avLst/>
          </a:prstGeom>
          <a:solidFill>
            <a:srgbClr val="FF9575"/>
          </a:solidFill>
        </p:spPr>
        <p:txBody>
          <a:bodyPr wrap="square">
            <a:spAutoFit/>
          </a:bodyPr>
          <a:lstStyle>
            <a:defPPr>
              <a:defRPr lang="fr-FR"/>
            </a:defPPr>
            <a:lvl1pPr algn="ctr">
              <a:defRPr b="1">
                <a:solidFill>
                  <a:schemeClr val="bg1"/>
                </a:solidFill>
              </a:defRPr>
            </a:lvl1pPr>
          </a:lstStyle>
          <a:p>
            <a:pPr algn="l"/>
            <a:r>
              <a:rPr lang="fr-FR" sz="1200" b="0" dirty="0">
                <a:solidFill>
                  <a:srgbClr val="000091"/>
                </a:solidFill>
              </a:rPr>
              <a:t>À consulter </a:t>
            </a:r>
            <a:r>
              <a:rPr lang="fr-FR" sz="1200" b="0" dirty="0" smtClean="0">
                <a:solidFill>
                  <a:srgbClr val="000091"/>
                </a:solidFill>
              </a:rPr>
              <a:t>dans </a:t>
            </a:r>
            <a:r>
              <a:rPr lang="fr-FR" sz="1200" b="0" dirty="0">
                <a:solidFill>
                  <a:srgbClr val="000091"/>
                </a:solidFill>
              </a:rPr>
              <a:t>votre </a:t>
            </a:r>
            <a:r>
              <a:rPr lang="fr-FR" sz="1200" b="0" dirty="0" smtClean="0">
                <a:solidFill>
                  <a:srgbClr val="000091"/>
                </a:solidFill>
              </a:rPr>
              <a:t>dossier</a:t>
            </a:r>
            <a:endParaRPr lang="fr-FR" sz="1200" b="0" dirty="0">
              <a:solidFill>
                <a:srgbClr val="000091"/>
              </a:solidFill>
            </a:endParaRPr>
          </a:p>
          <a:p>
            <a:pPr marL="171450" indent="-171450" algn="l">
              <a:buFont typeface="Wingdings" panose="05000000000000000000" pitchFamily="2" charset="2"/>
              <a:buChar char="§"/>
            </a:pPr>
            <a:r>
              <a:rPr lang="fr-FR" sz="1200" b="0" dirty="0" smtClean="0">
                <a:solidFill>
                  <a:schemeClr val="tx1"/>
                </a:solidFill>
              </a:rPr>
              <a:t>La </a:t>
            </a:r>
            <a:r>
              <a:rPr lang="fr-FR" sz="1200" b="0" dirty="0">
                <a:solidFill>
                  <a:schemeClr val="tx1"/>
                </a:solidFill>
              </a:rPr>
              <a:t>vidéo « </a:t>
            </a:r>
            <a:r>
              <a:rPr lang="fr-FR" sz="1200" b="0" dirty="0">
                <a:solidFill>
                  <a:schemeClr val="tx1"/>
                </a:solidFill>
                <a:hlinkClick r:id="rId4"/>
              </a:rPr>
              <a:t>Liste d’attente comment ça marche ?</a:t>
            </a:r>
            <a:r>
              <a:rPr lang="fr-FR" sz="1200" b="0" dirty="0">
                <a:solidFill>
                  <a:schemeClr val="tx1"/>
                </a:solidFill>
              </a:rPr>
              <a:t> </a:t>
            </a:r>
            <a:r>
              <a:rPr lang="fr-FR" sz="1200" b="0" dirty="0" smtClean="0">
                <a:solidFill>
                  <a:schemeClr val="tx1"/>
                </a:solidFill>
              </a:rPr>
              <a:t>» </a:t>
            </a:r>
          </a:p>
          <a:p>
            <a:pPr marL="171450" indent="-171450" algn="l">
              <a:buFont typeface="Wingdings" panose="05000000000000000000" pitchFamily="2" charset="2"/>
              <a:buChar char="§"/>
            </a:pPr>
            <a:r>
              <a:rPr lang="fr-FR" sz="1200" b="0" dirty="0" smtClean="0">
                <a:solidFill>
                  <a:schemeClr val="tx1"/>
                </a:solidFill>
              </a:rPr>
              <a:t>L</a:t>
            </a:r>
            <a:r>
              <a:rPr lang="fr-FR" sz="1200" b="0" dirty="0" smtClean="0">
                <a:solidFill>
                  <a:schemeClr val="tx1"/>
                </a:solidFill>
                <a:hlinkClick r:id="rId5"/>
              </a:rPr>
              <a:t>’infographie </a:t>
            </a:r>
            <a:r>
              <a:rPr lang="fr-FR" sz="1200" b="0" dirty="0">
                <a:solidFill>
                  <a:schemeClr val="tx1"/>
                </a:solidFill>
                <a:hlinkClick r:id="rId5"/>
              </a:rPr>
              <a:t>sur les listes d’attente en internat </a:t>
            </a:r>
            <a:endParaRPr lang="fr-FR" sz="1200" b="0" dirty="0">
              <a:solidFill>
                <a:schemeClr val="tx1"/>
              </a:solidFill>
            </a:endParaRPr>
          </a:p>
        </p:txBody>
      </p:sp>
      <p:sp>
        <p:nvSpPr>
          <p:cNvPr id="12" name="Rectangle à coins arrondis 11"/>
          <p:cNvSpPr/>
          <p:nvPr/>
        </p:nvSpPr>
        <p:spPr>
          <a:xfrm>
            <a:off x="4991100" y="232739"/>
            <a:ext cx="3442599"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Candidats en liste d’attente</a:t>
            </a:r>
            <a:endParaRPr lang="fr-FR" sz="1400" b="1" kern="0" dirty="0">
              <a:solidFill>
                <a:srgbClr val="000091"/>
              </a:solidFill>
              <a:latin typeface="Arial"/>
            </a:endParaRPr>
          </a:p>
        </p:txBody>
      </p:sp>
    </p:spTree>
    <p:extLst>
      <p:ext uri="{BB962C8B-B14F-4D97-AF65-F5344CB8AC3E}">
        <p14:creationId xmlns:p14="http://schemas.microsoft.com/office/powerpoint/2010/main" val="21502846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solidFill>
                  <a:schemeClr val="tx1"/>
                </a:solidFill>
              </a:rPr>
              <a:pPr/>
              <a:t>65</a:t>
            </a:fld>
            <a:endParaRPr lang="fr-FR" dirty="0">
              <a:solidFill>
                <a:schemeClr val="tx1"/>
              </a:solidFill>
            </a:endParaRPr>
          </a:p>
        </p:txBody>
      </p:sp>
      <p:sp>
        <p:nvSpPr>
          <p:cNvPr id="3" name="Titre 2"/>
          <p:cNvSpPr>
            <a:spLocks noGrp="1"/>
          </p:cNvSpPr>
          <p:nvPr>
            <p:ph type="title"/>
          </p:nvPr>
        </p:nvSpPr>
        <p:spPr/>
        <p:txBody>
          <a:bodyPr/>
          <a:lstStyle/>
          <a:p>
            <a:r>
              <a:rPr lang="fr-FR" sz="2000" dirty="0">
                <a:latin typeface="+mn-lt"/>
              </a:rPr>
              <a:t>Une visualisation des indicateurs du classement   </a:t>
            </a:r>
          </a:p>
        </p:txBody>
      </p:sp>
      <p:sp>
        <p:nvSpPr>
          <p:cNvPr id="4" name="Rectangle 3"/>
          <p:cNvSpPr/>
          <p:nvPr/>
        </p:nvSpPr>
        <p:spPr>
          <a:xfrm>
            <a:off x="5998633" y="1350457"/>
            <a:ext cx="2559991" cy="1538883"/>
          </a:xfrm>
          <a:prstGeom prst="rect">
            <a:avLst/>
          </a:prstGeom>
          <a:solidFill>
            <a:srgbClr val="000091"/>
          </a:solidFill>
        </p:spPr>
        <p:txBody>
          <a:bodyPr wrap="square">
            <a:spAutoFit/>
          </a:bodyPr>
          <a:lstStyle/>
          <a:p>
            <a:pPr>
              <a:spcBef>
                <a:spcPts val="600"/>
              </a:spcBef>
              <a:spcAft>
                <a:spcPts val="600"/>
              </a:spcAft>
            </a:pPr>
            <a:r>
              <a:rPr lang="fr-FR" sz="1400" b="1" u="sng" dirty="0" smtClean="0">
                <a:solidFill>
                  <a:schemeClr val="bg1"/>
                </a:solidFill>
              </a:rPr>
              <a:t>Conseil</a:t>
            </a:r>
            <a:r>
              <a:rPr lang="fr-FR" sz="1400" dirty="0">
                <a:solidFill>
                  <a:schemeClr val="bg1"/>
                </a:solidFill>
              </a:rPr>
              <a:t/>
            </a:r>
            <a:br>
              <a:rPr lang="fr-FR" sz="1400" dirty="0">
                <a:solidFill>
                  <a:schemeClr val="bg1"/>
                </a:solidFill>
              </a:rPr>
            </a:br>
            <a:r>
              <a:rPr lang="fr-FR" sz="1400" dirty="0">
                <a:solidFill>
                  <a:schemeClr val="bg1"/>
                </a:solidFill>
              </a:rPr>
              <a:t>comparer sa position dans le classement et celle du dernier candidat admis en 2025 </a:t>
            </a:r>
          </a:p>
          <a:p>
            <a:pPr algn="just">
              <a:spcBef>
                <a:spcPts val="600"/>
              </a:spcBef>
              <a:spcAft>
                <a:spcPts val="600"/>
              </a:spcAft>
            </a:pPr>
            <a:r>
              <a:rPr lang="fr-FR" sz="1400" dirty="0">
                <a:solidFill>
                  <a:schemeClr val="bg1"/>
                </a:solidFill>
              </a:rPr>
              <a:t>&gt;&gt; une manière d’estimer les possibilités d’être admis</a:t>
            </a:r>
          </a:p>
        </p:txBody>
      </p:sp>
      <p:pic>
        <p:nvPicPr>
          <p:cNvPr id="10" name="Image 9">
            <a:extLst>
              <a:ext uri="{FF2B5EF4-FFF2-40B4-BE49-F238E27FC236}">
                <a16:creationId xmlns:a16="http://schemas.microsoft.com/office/drawing/2014/main" id="{CA4084ED-F59E-4DFA-9897-31ABFF53C1F0}"/>
              </a:ext>
            </a:extLst>
          </p:cNvPr>
          <p:cNvPicPr>
            <a:picLocks noChangeAspect="1"/>
          </p:cNvPicPr>
          <p:nvPr/>
        </p:nvPicPr>
        <p:blipFill>
          <a:blip r:embed="rId2"/>
          <a:stretch>
            <a:fillRect/>
          </a:stretch>
        </p:blipFill>
        <p:spPr>
          <a:xfrm>
            <a:off x="615566" y="1350457"/>
            <a:ext cx="5235044" cy="3246943"/>
          </a:xfrm>
          <a:prstGeom prst="rect">
            <a:avLst/>
          </a:prstGeom>
          <a:ln>
            <a:solidFill>
              <a:schemeClr val="bg1">
                <a:lumMod val="75000"/>
              </a:schemeClr>
            </a:solidFill>
          </a:ln>
        </p:spPr>
      </p:pic>
      <p:sp>
        <p:nvSpPr>
          <p:cNvPr id="7" name="Rectangle à coins arrondis 6"/>
          <p:cNvSpPr/>
          <p:nvPr/>
        </p:nvSpPr>
        <p:spPr>
          <a:xfrm>
            <a:off x="5323737" y="150257"/>
            <a:ext cx="3442599"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Comprendre les listes d’attente</a:t>
            </a:r>
            <a:endParaRPr lang="fr-FR" sz="1400" b="1" kern="0" dirty="0">
              <a:solidFill>
                <a:srgbClr val="000091"/>
              </a:solidFill>
              <a:latin typeface="Arial"/>
            </a:endParaRPr>
          </a:p>
        </p:txBody>
      </p:sp>
    </p:spTree>
    <p:extLst>
      <p:ext uri="{BB962C8B-B14F-4D97-AF65-F5344CB8AC3E}">
        <p14:creationId xmlns:p14="http://schemas.microsoft.com/office/powerpoint/2010/main" val="2298644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66</a:t>
            </a:fld>
            <a:endParaRPr lang="fr-FR" dirty="0">
              <a:solidFill>
                <a:schemeClr val="tx1"/>
              </a:solidFill>
            </a:endParaRPr>
          </a:p>
        </p:txBody>
      </p:sp>
      <p:sp>
        <p:nvSpPr>
          <p:cNvPr id="3" name="Espace réservé du contenu 2"/>
          <p:cNvSpPr>
            <a:spLocks noGrp="1"/>
          </p:cNvSpPr>
          <p:nvPr>
            <p:ph sz="quarter" idx="14"/>
          </p:nvPr>
        </p:nvSpPr>
        <p:spPr>
          <a:xfrm>
            <a:off x="505521" y="915354"/>
            <a:ext cx="8260815" cy="3681107"/>
          </a:xfrm>
        </p:spPr>
        <p:txBody>
          <a:bodyPr/>
          <a:lstStyle/>
          <a:p>
            <a:pPr algn="just"/>
            <a:r>
              <a:rPr lang="fr-FR" sz="1400" dirty="0"/>
              <a:t>La réponse </a:t>
            </a:r>
            <a:r>
              <a:rPr lang="fr-FR" sz="1400" b="1" dirty="0">
                <a:solidFill>
                  <a:srgbClr val="F28E65"/>
                </a:solidFill>
              </a:rPr>
              <a:t>« candidature retenue sous réserve de contrat »</a:t>
            </a:r>
            <a:r>
              <a:rPr lang="fr-FR" sz="1400" dirty="0"/>
              <a:t> signifie que la candidature a été sélectionnée et que pour être effectivement admis le candidat doit avoir signé un contrat d’apprentissage avec un employeur.</a:t>
            </a:r>
          </a:p>
          <a:p>
            <a:pPr algn="just">
              <a:spcAft>
                <a:spcPts val="1200"/>
              </a:spcAft>
            </a:pPr>
            <a:r>
              <a:rPr lang="fr-FR" sz="1400" dirty="0"/>
              <a:t>La </a:t>
            </a:r>
            <a:r>
              <a:rPr lang="fr-FR" sz="1400" b="1" dirty="0">
                <a:solidFill>
                  <a:srgbClr val="F28E65"/>
                </a:solidFill>
              </a:rPr>
              <a:t>proposition d’admission n’est déclenchée qu’après enregistrement du contrat signé sur Parcoursup par le CFA.</a:t>
            </a:r>
          </a:p>
          <a:p>
            <a:pPr algn="just"/>
            <a:r>
              <a:rPr lang="fr-FR" sz="1400" b="1" dirty="0">
                <a:solidFill>
                  <a:srgbClr val="ED7454"/>
                </a:solidFill>
              </a:rPr>
              <a:t>&gt; &gt; </a:t>
            </a:r>
            <a:r>
              <a:rPr lang="fr-FR" sz="1400" dirty="0"/>
              <a:t>Faire ses recherches d’employeur sans tarder en consultant :</a:t>
            </a:r>
          </a:p>
          <a:p>
            <a:pPr marL="214313" indent="-214313" algn="just">
              <a:buFont typeface="Arial" panose="020B0604020202020204" pitchFamily="34" charset="0"/>
              <a:buChar char="•"/>
            </a:pPr>
            <a:r>
              <a:rPr lang="fr-FR" sz="1400" dirty="0"/>
              <a:t>Le site </a:t>
            </a:r>
            <a:r>
              <a:rPr lang="fr-FR" sz="1400" b="1" dirty="0">
                <a:solidFill>
                  <a:srgbClr val="F28E65"/>
                </a:solidFill>
                <a:hlinkClick r:id="rId2"/>
              </a:rPr>
              <a:t>La bonne alternance </a:t>
            </a:r>
            <a:r>
              <a:rPr lang="fr-FR" sz="1400" b="1" dirty="0">
                <a:solidFill>
                  <a:srgbClr val="F28E65"/>
                </a:solidFill>
              </a:rPr>
              <a:t>depuis son dossier </a:t>
            </a:r>
            <a:r>
              <a:rPr lang="fr-FR" sz="1400" dirty="0"/>
              <a:t>pour trouver les entreprises qui recrutent régulièrement des apprentis</a:t>
            </a:r>
          </a:p>
          <a:p>
            <a:pPr marL="214313" indent="-214313" algn="just">
              <a:buFont typeface="Arial" panose="020B0604020202020204" pitchFamily="34" charset="0"/>
              <a:buChar char="•"/>
            </a:pPr>
            <a:r>
              <a:rPr lang="fr-FR" sz="1400" b="1" dirty="0">
                <a:solidFill>
                  <a:srgbClr val="F28E65"/>
                </a:solidFill>
              </a:rPr>
              <a:t>Nos conseils </a:t>
            </a:r>
            <a:r>
              <a:rPr lang="fr-FR" sz="1400" dirty="0"/>
              <a:t>pour trouver un employeur sur </a:t>
            </a:r>
            <a:r>
              <a:rPr lang="fr-FR" sz="1400" b="1" dirty="0">
                <a:solidFill>
                  <a:srgbClr val="F28E65"/>
                </a:solidFill>
                <a:hlinkClick r:id="rId3"/>
              </a:rPr>
              <a:t>Parcoursup.gouv.fr </a:t>
            </a:r>
            <a:endParaRPr lang="fr-FR" sz="1400" b="1" dirty="0">
              <a:solidFill>
                <a:srgbClr val="F28E65"/>
              </a:solidFill>
            </a:endParaRPr>
          </a:p>
          <a:p>
            <a:pPr algn="just"/>
            <a:endParaRPr lang="fr-FR" sz="1400" dirty="0"/>
          </a:p>
          <a:p>
            <a:pPr algn="just"/>
            <a:r>
              <a:rPr lang="fr-FR" sz="1400" dirty="0"/>
              <a:t>Les CFA et les établissements qui vous intéressent doivent également vous aider, </a:t>
            </a:r>
            <a:r>
              <a:rPr lang="fr-FR" sz="1400" b="1" dirty="0">
                <a:solidFill>
                  <a:srgbClr val="F28E65"/>
                </a:solidFill>
              </a:rPr>
              <a:t>ils peuvent être contactés directement. </a:t>
            </a:r>
          </a:p>
          <a:p>
            <a:endParaRPr lang="fr-FR" sz="1350" dirty="0"/>
          </a:p>
        </p:txBody>
      </p:sp>
      <p:sp>
        <p:nvSpPr>
          <p:cNvPr id="7" name="Rectangle à coins arrondis 6"/>
          <p:cNvSpPr/>
          <p:nvPr/>
        </p:nvSpPr>
        <p:spPr>
          <a:xfrm>
            <a:off x="5190387" y="209607"/>
            <a:ext cx="3442599"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Les vœux en apprentissage</a:t>
            </a:r>
            <a:endParaRPr lang="fr-FR" sz="1400" b="1" kern="0" dirty="0">
              <a:solidFill>
                <a:srgbClr val="000091"/>
              </a:solidFill>
              <a:latin typeface="Arial"/>
            </a:endParaRPr>
          </a:p>
        </p:txBody>
      </p:sp>
    </p:spTree>
    <p:extLst>
      <p:ext uri="{BB962C8B-B14F-4D97-AF65-F5344CB8AC3E}">
        <p14:creationId xmlns:p14="http://schemas.microsoft.com/office/powerpoint/2010/main" val="30225460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09599" y="4217228"/>
            <a:ext cx="7918451" cy="400110"/>
          </a:xfrm>
          <a:prstGeom prst="rect">
            <a:avLst/>
          </a:prstGeom>
          <a:noFill/>
        </p:spPr>
        <p:txBody>
          <a:bodyPr wrap="square" rtlCol="0">
            <a:spAutoFit/>
          </a:bodyPr>
          <a:lstStyle/>
          <a:p>
            <a:r>
              <a:rPr lang="fr-FR" sz="2000" b="1" dirty="0">
                <a:solidFill>
                  <a:srgbClr val="000091"/>
                </a:solidFill>
              </a:rPr>
              <a:t>Le classement des vœux en attente : entre le 5 et le 8 juin 2026</a:t>
            </a:r>
          </a:p>
        </p:txBody>
      </p:sp>
      <p:sp>
        <p:nvSpPr>
          <p:cNvPr id="4" name="Espace réservé du numéro de diapositive 4"/>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67</a:t>
            </a:fld>
            <a:endParaRPr lang="fr-FR" dirty="0">
              <a:solidFill>
                <a:schemeClr val="tx1"/>
              </a:solidFill>
            </a:endParaRPr>
          </a:p>
        </p:txBody>
      </p:sp>
      <p:pic>
        <p:nvPicPr>
          <p:cNvPr id="5" name="Image 4">
            <a:extLst>
              <a:ext uri="{FF2B5EF4-FFF2-40B4-BE49-F238E27FC236}">
                <a16:creationId xmlns:a16="http://schemas.microsoft.com/office/drawing/2014/main" id="{38E846ED-8A9F-4184-A4DB-95C3AAA9D432}"/>
              </a:ext>
            </a:extLst>
          </p:cNvPr>
          <p:cNvPicPr>
            <a:picLocks noChangeAspect="1"/>
          </p:cNvPicPr>
          <p:nvPr/>
        </p:nvPicPr>
        <p:blipFill>
          <a:blip r:embed="rId2"/>
          <a:stretch>
            <a:fillRect/>
          </a:stretch>
        </p:blipFill>
        <p:spPr>
          <a:xfrm>
            <a:off x="1654444" y="849790"/>
            <a:ext cx="5835112" cy="3443919"/>
          </a:xfrm>
          <a:prstGeom prst="rect">
            <a:avLst/>
          </a:prstGeom>
        </p:spPr>
      </p:pic>
    </p:spTree>
    <p:extLst>
      <p:ext uri="{BB962C8B-B14F-4D97-AF65-F5344CB8AC3E}">
        <p14:creationId xmlns:p14="http://schemas.microsoft.com/office/powerpoint/2010/main" val="41359498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solidFill>
                  <a:schemeClr val="tx1"/>
                </a:solidFill>
              </a:rPr>
              <a:pPr/>
              <a:t>68</a:t>
            </a:fld>
            <a:endParaRPr lang="fr-FR" dirty="0">
              <a:solidFill>
                <a:schemeClr val="tx1"/>
              </a:solidFill>
            </a:endParaRPr>
          </a:p>
        </p:txBody>
      </p:sp>
      <p:sp>
        <p:nvSpPr>
          <p:cNvPr id="5" name="Espace réservé du contenu 4"/>
          <p:cNvSpPr>
            <a:spLocks noGrp="1"/>
          </p:cNvSpPr>
          <p:nvPr>
            <p:ph sz="quarter" idx="14"/>
          </p:nvPr>
        </p:nvSpPr>
        <p:spPr>
          <a:xfrm>
            <a:off x="514350" y="1030435"/>
            <a:ext cx="7950200" cy="3634555"/>
          </a:xfrm>
        </p:spPr>
        <p:txBody>
          <a:bodyPr/>
          <a:lstStyle/>
          <a:p>
            <a:pPr marL="285750" indent="-285750" algn="just">
              <a:buFont typeface="Wingdings" panose="05000000000000000000" pitchFamily="2" charset="2"/>
              <a:buChar char="Ø"/>
            </a:pPr>
            <a:r>
              <a:rPr lang="fr-FR" sz="1400" b="1" dirty="0"/>
              <a:t>Objectif : </a:t>
            </a:r>
            <a:r>
              <a:rPr lang="fr-FR" sz="1400" b="1" dirty="0">
                <a:solidFill>
                  <a:srgbClr val="FF9575"/>
                </a:solidFill>
              </a:rPr>
              <a:t>accélérer le processus de choix </a:t>
            </a:r>
            <a:r>
              <a:rPr lang="fr-FR" sz="1400" dirty="0"/>
              <a:t>pour réduire les listes d’attente et le sentiment d’attente</a:t>
            </a:r>
          </a:p>
          <a:p>
            <a:pPr marL="285750" indent="-285750" algn="just">
              <a:buFont typeface="Wingdings" panose="05000000000000000000" pitchFamily="2" charset="2"/>
              <a:buChar char="Ø"/>
            </a:pPr>
            <a:r>
              <a:rPr lang="fr-FR" sz="1400" b="1" dirty="0"/>
              <a:t>Quand </a:t>
            </a:r>
            <a:r>
              <a:rPr lang="fr-FR" sz="1400" b="1" dirty="0" smtClean="0"/>
              <a:t>? </a:t>
            </a:r>
            <a:r>
              <a:rPr lang="fr-FR" sz="1400" dirty="0"/>
              <a:t>E</a:t>
            </a:r>
            <a:r>
              <a:rPr lang="fr-FR" sz="1400" dirty="0" smtClean="0"/>
              <a:t>ntre </a:t>
            </a:r>
            <a:r>
              <a:rPr lang="fr-FR" sz="1400" dirty="0"/>
              <a:t>le </a:t>
            </a:r>
            <a:r>
              <a:rPr lang="fr-FR" sz="1400" dirty="0" smtClean="0"/>
              <a:t>vendredi 5 </a:t>
            </a:r>
            <a:r>
              <a:rPr lang="fr-FR" sz="1400" dirty="0"/>
              <a:t>et </a:t>
            </a:r>
            <a:r>
              <a:rPr lang="fr-FR" sz="1400" dirty="0" smtClean="0"/>
              <a:t>le lundi 8 </a:t>
            </a:r>
            <a:r>
              <a:rPr lang="fr-FR" sz="1400" dirty="0"/>
              <a:t>juin </a:t>
            </a:r>
            <a:r>
              <a:rPr lang="fr-FR" sz="1400" dirty="0" smtClean="0"/>
              <a:t>2026 inclus</a:t>
            </a:r>
            <a:endParaRPr lang="fr-FR" sz="1400" dirty="0"/>
          </a:p>
          <a:p>
            <a:pPr marL="285750" indent="-285750" algn="just">
              <a:spcAft>
                <a:spcPts val="1200"/>
              </a:spcAft>
              <a:buFont typeface="Wingdings" panose="05000000000000000000" pitchFamily="2" charset="2"/>
              <a:buChar char="Ø"/>
            </a:pPr>
            <a:r>
              <a:rPr lang="fr-FR" sz="1400" b="1" dirty="0"/>
              <a:t>Qui est concerné </a:t>
            </a:r>
            <a:r>
              <a:rPr lang="fr-FR" sz="1400" b="1" dirty="0" smtClean="0"/>
              <a:t>? </a:t>
            </a:r>
            <a:r>
              <a:rPr lang="fr-FR" sz="1400" dirty="0"/>
              <a:t>T</a:t>
            </a:r>
            <a:r>
              <a:rPr lang="fr-FR" sz="1400" dirty="0" smtClean="0"/>
              <a:t>ous</a:t>
            </a:r>
            <a:r>
              <a:rPr lang="fr-FR" sz="1400" b="1" dirty="0" smtClean="0"/>
              <a:t> </a:t>
            </a:r>
            <a:r>
              <a:rPr lang="fr-FR" sz="1400" dirty="0"/>
              <a:t>les candidats de la phase principale qui ont des vœux en attente au 5 juin (avec ou sans proposition d’admission acceptée) et qui souhaitent les conserver (en tout ou partie). </a:t>
            </a:r>
          </a:p>
          <a:p>
            <a:pPr algn="just">
              <a:spcAft>
                <a:spcPts val="1200"/>
              </a:spcAft>
            </a:pPr>
            <a:r>
              <a:rPr lang="fr-FR" sz="1400" dirty="0" smtClean="0"/>
              <a:t>Les </a:t>
            </a:r>
            <a:r>
              <a:rPr lang="fr-FR" sz="1400" dirty="0"/>
              <a:t>candidats concernés recevront des informations et rappels par mail et sms. </a:t>
            </a:r>
          </a:p>
          <a:p>
            <a:pPr algn="just"/>
            <a:r>
              <a:rPr lang="fr-FR" sz="1400" b="1" dirty="0">
                <a:solidFill>
                  <a:srgbClr val="FF9575"/>
                </a:solidFill>
              </a:rPr>
              <a:t>Pour les candidats qui auront déjà accepté une proposition d’admission, elle leur reste bien-sûr acquise et ils n’auront </a:t>
            </a:r>
            <a:r>
              <a:rPr lang="fr-FR" sz="1400" b="1" u="sng" dirty="0">
                <a:solidFill>
                  <a:srgbClr val="FF9575"/>
                </a:solidFill>
              </a:rPr>
              <a:t>aucune action à faire pour la conserver</a:t>
            </a:r>
            <a:r>
              <a:rPr lang="fr-FR" sz="1400" b="1" dirty="0">
                <a:solidFill>
                  <a:srgbClr val="FF9575"/>
                </a:solidFill>
              </a:rPr>
              <a:t>. </a:t>
            </a:r>
          </a:p>
          <a:p>
            <a:pPr algn="just"/>
            <a:endParaRPr lang="fr-FR" sz="800" dirty="0"/>
          </a:p>
          <a:p>
            <a:pPr marL="285750" indent="-285750" algn="just">
              <a:buFont typeface="Wingdings" panose="05000000000000000000" pitchFamily="2" charset="2"/>
              <a:buChar char="Ø"/>
            </a:pPr>
            <a:r>
              <a:rPr lang="fr-FR" sz="1400" b="1" dirty="0" smtClean="0"/>
              <a:t>Quelle </a:t>
            </a:r>
            <a:r>
              <a:rPr lang="fr-FR" sz="1400" b="1" dirty="0"/>
              <a:t>stratégie </a:t>
            </a:r>
            <a:r>
              <a:rPr lang="fr-FR" sz="1400" dirty="0"/>
              <a:t>?</a:t>
            </a:r>
            <a:r>
              <a:rPr lang="fr-FR" sz="1400" dirty="0" smtClean="0"/>
              <a:t> </a:t>
            </a:r>
            <a:r>
              <a:rPr lang="fr-FR" sz="1400" dirty="0"/>
              <a:t>C</a:t>
            </a:r>
            <a:r>
              <a:rPr lang="fr-FR" sz="1400" dirty="0" smtClean="0"/>
              <a:t>lasser </a:t>
            </a:r>
            <a:r>
              <a:rPr lang="fr-FR" sz="1400" dirty="0"/>
              <a:t>ses vœux en fonction de ce que l’on préfère vraiment </a:t>
            </a:r>
            <a:r>
              <a:rPr lang="fr-FR" sz="1400" b="1" dirty="0" smtClean="0"/>
              <a:t>: pas </a:t>
            </a:r>
            <a:r>
              <a:rPr lang="fr-FR" sz="1400" b="1" dirty="0"/>
              <a:t>besoin de </a:t>
            </a:r>
            <a:r>
              <a:rPr lang="fr-FR" sz="1400" b="1" dirty="0" smtClean="0"/>
              <a:t>faire de stratégie compliquée. </a:t>
            </a:r>
          </a:p>
          <a:p>
            <a:pPr algn="just"/>
            <a:r>
              <a:rPr lang="fr-FR" sz="1400" dirty="0" smtClean="0"/>
              <a:t>La question à se poser : « si je suis accepté, est-ce que je veux rejoindre cette formation ? »</a:t>
            </a:r>
          </a:p>
          <a:p>
            <a:pPr algn="just"/>
            <a:endParaRPr lang="fr-FR" sz="1400" dirty="0"/>
          </a:p>
          <a:p>
            <a:pPr algn="just"/>
            <a:endParaRPr lang="fr-FR" sz="1200" dirty="0"/>
          </a:p>
          <a:p>
            <a:endParaRPr lang="fr-FR" dirty="0"/>
          </a:p>
        </p:txBody>
      </p:sp>
      <p:sp>
        <p:nvSpPr>
          <p:cNvPr id="7" name="Rectangle à coins arrondis 6"/>
          <p:cNvSpPr/>
          <p:nvPr/>
        </p:nvSpPr>
        <p:spPr>
          <a:xfrm>
            <a:off x="3634637" y="224677"/>
            <a:ext cx="5274413"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Le classement des vœux en attente de la phase principale</a:t>
            </a:r>
            <a:endParaRPr lang="fr-FR" sz="1400" b="1" kern="0" dirty="0">
              <a:solidFill>
                <a:srgbClr val="000091"/>
              </a:solidFill>
              <a:latin typeface="Arial"/>
            </a:endParaRPr>
          </a:p>
        </p:txBody>
      </p:sp>
    </p:spTree>
    <p:extLst>
      <p:ext uri="{BB962C8B-B14F-4D97-AF65-F5344CB8AC3E}">
        <p14:creationId xmlns:p14="http://schemas.microsoft.com/office/powerpoint/2010/main" val="41383325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solidFill>
                  <a:schemeClr val="tx1"/>
                </a:solidFill>
              </a:rPr>
              <a:pPr/>
              <a:t>69</a:t>
            </a:fld>
            <a:endParaRPr lang="fr-FR" dirty="0">
              <a:solidFill>
                <a:schemeClr val="tx1"/>
              </a:solidFill>
            </a:endParaRPr>
          </a:p>
        </p:txBody>
      </p:sp>
      <p:sp>
        <p:nvSpPr>
          <p:cNvPr id="4" name="Espace réservé du contenu 3"/>
          <p:cNvSpPr>
            <a:spLocks noGrp="1"/>
          </p:cNvSpPr>
          <p:nvPr>
            <p:ph sz="quarter" idx="14"/>
          </p:nvPr>
        </p:nvSpPr>
        <p:spPr>
          <a:xfrm>
            <a:off x="469900" y="829731"/>
            <a:ext cx="8191500" cy="3716869"/>
          </a:xfrm>
        </p:spPr>
        <p:txBody>
          <a:bodyPr/>
          <a:lstStyle/>
          <a:p>
            <a:pPr marL="285750" indent="-285750" algn="just">
              <a:spcAft>
                <a:spcPts val="600"/>
              </a:spcAft>
              <a:buFont typeface="Wingdings" panose="05000000000000000000" pitchFamily="2" charset="2"/>
              <a:buChar char="q"/>
            </a:pPr>
            <a:r>
              <a:rPr lang="fr-FR" sz="1400" b="1" dirty="0" smtClean="0">
                <a:solidFill>
                  <a:srgbClr val="000091"/>
                </a:solidFill>
              </a:rPr>
              <a:t>En </a:t>
            </a:r>
            <a:r>
              <a:rPr lang="fr-FR" sz="1400" b="1" dirty="0">
                <a:solidFill>
                  <a:srgbClr val="000091"/>
                </a:solidFill>
              </a:rPr>
              <a:t>se connectant à son dossier </a:t>
            </a:r>
            <a:r>
              <a:rPr lang="fr-FR" sz="1400" b="1" u="sng" dirty="0">
                <a:solidFill>
                  <a:srgbClr val="000091"/>
                </a:solidFill>
              </a:rPr>
              <a:t>entre le 5 et le 8 juin 2026 </a:t>
            </a:r>
            <a:r>
              <a:rPr lang="fr-FR" sz="1400" b="1" dirty="0">
                <a:solidFill>
                  <a:srgbClr val="000091"/>
                </a:solidFill>
              </a:rPr>
              <a:t>(23h59, heure de Paris)</a:t>
            </a:r>
          </a:p>
          <a:p>
            <a:pPr marL="423450" lvl="1" indent="-171450" algn="just">
              <a:spcAft>
                <a:spcPts val="0"/>
              </a:spcAft>
              <a:buFont typeface="Wingdings" panose="05000000000000000000" pitchFamily="2" charset="2"/>
              <a:buChar char="Ø"/>
            </a:pPr>
            <a:r>
              <a:rPr lang="fr-FR" sz="1300" dirty="0"/>
              <a:t>le candidat sélectionne et classe par ordre de préférence les vœux en attente qu’il souhaite </a:t>
            </a:r>
            <a:r>
              <a:rPr lang="fr-FR" sz="1300" dirty="0" smtClean="0"/>
              <a:t>conserver.</a:t>
            </a:r>
            <a:endParaRPr lang="fr-FR" sz="1300" dirty="0"/>
          </a:p>
          <a:p>
            <a:pPr marL="423450" lvl="1" indent="-171450" algn="just">
              <a:spcAft>
                <a:spcPts val="0"/>
              </a:spcAft>
              <a:buFont typeface="Wingdings" panose="05000000000000000000" pitchFamily="2" charset="2"/>
              <a:buChar char="Ø"/>
            </a:pPr>
            <a:r>
              <a:rPr lang="fr-FR" sz="1300" dirty="0"/>
              <a:t>Les formations n’auront jamais accès à son </a:t>
            </a:r>
            <a:r>
              <a:rPr lang="fr-FR" sz="1300" dirty="0" smtClean="0"/>
              <a:t>classement.</a:t>
            </a:r>
            <a:endParaRPr lang="fr-FR" sz="1300" dirty="0"/>
          </a:p>
          <a:p>
            <a:pPr marL="423450" lvl="1" indent="-171450" algn="just">
              <a:spcAft>
                <a:spcPts val="0"/>
              </a:spcAft>
              <a:buFont typeface="Wingdings" panose="05000000000000000000" pitchFamily="2" charset="2"/>
              <a:buChar char="Ø"/>
            </a:pPr>
            <a:r>
              <a:rPr lang="fr-FR" sz="1300" dirty="0"/>
              <a:t>Le classement ne modifie pas la place dans la liste d’attente de la </a:t>
            </a:r>
            <a:r>
              <a:rPr lang="fr-FR" sz="1300" dirty="0" smtClean="0"/>
              <a:t>formation.</a:t>
            </a:r>
          </a:p>
          <a:p>
            <a:pPr lvl="1" indent="0" algn="just">
              <a:spcAft>
                <a:spcPts val="0"/>
              </a:spcAft>
              <a:buNone/>
            </a:pPr>
            <a:endParaRPr lang="fr-FR" sz="400" dirty="0"/>
          </a:p>
          <a:p>
            <a:pPr marL="285750" lvl="0" indent="-285750" algn="just">
              <a:spcBef>
                <a:spcPts val="600"/>
              </a:spcBef>
              <a:spcAft>
                <a:spcPts val="600"/>
              </a:spcAft>
              <a:buFont typeface="Wingdings" panose="05000000000000000000" pitchFamily="2" charset="2"/>
              <a:buChar char="q"/>
            </a:pPr>
            <a:r>
              <a:rPr lang="fr-FR" sz="1400" b="1" u="sng" dirty="0" smtClean="0">
                <a:solidFill>
                  <a:srgbClr val="000091"/>
                </a:solidFill>
              </a:rPr>
              <a:t>À </a:t>
            </a:r>
            <a:r>
              <a:rPr lang="fr-FR" sz="1400" b="1" u="sng" dirty="0">
                <a:solidFill>
                  <a:srgbClr val="000091"/>
                </a:solidFill>
              </a:rPr>
              <a:t>compter du 9 juin </a:t>
            </a:r>
            <a:r>
              <a:rPr lang="fr-FR" sz="1400" b="1" u="sng" dirty="0" smtClean="0">
                <a:solidFill>
                  <a:srgbClr val="000091"/>
                </a:solidFill>
              </a:rPr>
              <a:t>2026</a:t>
            </a:r>
            <a:endParaRPr lang="fr-FR" sz="1400" b="1" dirty="0">
              <a:solidFill>
                <a:srgbClr val="000091"/>
              </a:solidFill>
            </a:endParaRPr>
          </a:p>
          <a:p>
            <a:pPr marL="423450" lvl="1" indent="-171450" algn="just">
              <a:spcAft>
                <a:spcPts val="0"/>
              </a:spcAft>
              <a:buFont typeface="Wingdings" panose="05000000000000000000" pitchFamily="2" charset="2"/>
              <a:buChar char="Ø"/>
            </a:pPr>
            <a:r>
              <a:rPr lang="fr-FR" sz="1300" b="1" dirty="0"/>
              <a:t>Les vœux en attente non classés avant le 8 juin 23h59 sont supprimés </a:t>
            </a:r>
          </a:p>
          <a:p>
            <a:pPr marL="423450" lvl="1" indent="-171450" algn="just">
              <a:spcAft>
                <a:spcPts val="0"/>
              </a:spcAft>
              <a:buFont typeface="Wingdings" panose="05000000000000000000" pitchFamily="2" charset="2"/>
              <a:buChar char="Ø"/>
            </a:pPr>
            <a:r>
              <a:rPr lang="fr-FR" sz="1300" dirty="0"/>
              <a:t>Si un candidat reçoit une proposition d’admission pour un vœu en attente classé : </a:t>
            </a:r>
          </a:p>
          <a:p>
            <a:pPr marL="717750" lvl="2" indent="-285750" algn="just">
              <a:spcAft>
                <a:spcPts val="600"/>
              </a:spcAft>
              <a:buFont typeface="Wingdings" panose="05000000000000000000" pitchFamily="2" charset="2"/>
              <a:buChar char="§"/>
            </a:pPr>
            <a:r>
              <a:rPr lang="fr-FR" sz="1300" dirty="0"/>
              <a:t>Il peut choisir d’accepter ou de refuser cette </a:t>
            </a:r>
            <a:r>
              <a:rPr lang="fr-FR" sz="1300" dirty="0" smtClean="0"/>
              <a:t>proposition</a:t>
            </a:r>
          </a:p>
          <a:p>
            <a:pPr marL="717750" lvl="2" indent="-285750" algn="just">
              <a:spcAft>
                <a:spcPts val="600"/>
              </a:spcAft>
              <a:buFont typeface="Wingdings" panose="05000000000000000000" pitchFamily="2" charset="2"/>
              <a:buChar char="§"/>
            </a:pPr>
            <a:r>
              <a:rPr lang="fr-FR" sz="1300" dirty="0" smtClean="0"/>
              <a:t>Tous </a:t>
            </a:r>
            <a:r>
              <a:rPr lang="fr-FR" sz="1300" dirty="0"/>
              <a:t>les vœux qui viennent après dans son classement sont supprimés </a:t>
            </a:r>
          </a:p>
          <a:p>
            <a:pPr lvl="0" algn="just">
              <a:spcAft>
                <a:spcPts val="0"/>
              </a:spcAft>
              <a:defRPr/>
            </a:pPr>
            <a:endParaRPr lang="fr-FR" sz="600" b="1" u="sng" dirty="0"/>
          </a:p>
          <a:p>
            <a:pPr lvl="0" algn="just">
              <a:spcAft>
                <a:spcPts val="0"/>
              </a:spcAft>
              <a:defRPr/>
            </a:pPr>
            <a:r>
              <a:rPr lang="fr-FR" sz="1200" b="1" u="sng" dirty="0"/>
              <a:t>Par exemple </a:t>
            </a:r>
            <a:r>
              <a:rPr lang="fr-FR" sz="1200" b="1" dirty="0"/>
              <a:t>: </a:t>
            </a:r>
            <a:r>
              <a:rPr lang="fr-FR" sz="1200" dirty="0"/>
              <a:t>Paul a classé 5 vœux en attente. S’il reçoit une proposition d’admission relative à son vœu classé en 1</a:t>
            </a:r>
            <a:r>
              <a:rPr lang="fr-FR" sz="1200" baseline="30000" dirty="0"/>
              <a:t>er</a:t>
            </a:r>
            <a:r>
              <a:rPr lang="fr-FR" sz="1200" dirty="0"/>
              <a:t>, ses vœux en position 2, 3, 4 et 5 sont supprimés. </a:t>
            </a:r>
            <a:r>
              <a:rPr lang="fr-FR" sz="1200" dirty="0" smtClean="0"/>
              <a:t>S’il </a:t>
            </a:r>
            <a:r>
              <a:rPr lang="fr-FR" sz="1200" dirty="0"/>
              <a:t>avait déjà accepté une proposition  d’admission, il devra choisir entre la nouvelle proposition et celle déjà acceptée.</a:t>
            </a:r>
          </a:p>
          <a:p>
            <a:pPr lvl="0" algn="just">
              <a:spcAft>
                <a:spcPts val="0"/>
              </a:spcAft>
              <a:defRPr/>
            </a:pPr>
            <a:endParaRPr lang="fr-FR" sz="900" dirty="0"/>
          </a:p>
          <a:p>
            <a:pPr lvl="0" algn="just">
              <a:spcAft>
                <a:spcPts val="0"/>
              </a:spcAft>
              <a:defRPr/>
            </a:pPr>
            <a:r>
              <a:rPr lang="fr-FR" sz="1400" b="1" dirty="0"/>
              <a:t>Le bon réflexe : tester ses connaissances et les interfaces </a:t>
            </a:r>
            <a:r>
              <a:rPr lang="fr-FR" sz="1400" b="1" dirty="0" smtClean="0"/>
              <a:t>(quiz</a:t>
            </a:r>
            <a:r>
              <a:rPr lang="fr-FR" sz="1400" b="1" dirty="0"/>
              <a:t>, vidéos, infographies, site d’entrainement)</a:t>
            </a:r>
          </a:p>
          <a:p>
            <a:endParaRPr lang="fr-FR" sz="1300" dirty="0"/>
          </a:p>
        </p:txBody>
      </p:sp>
      <p:sp>
        <p:nvSpPr>
          <p:cNvPr id="5" name="Rectangle à coins arrondis 4"/>
          <p:cNvSpPr/>
          <p:nvPr/>
        </p:nvSpPr>
        <p:spPr>
          <a:xfrm>
            <a:off x="3634637" y="224677"/>
            <a:ext cx="5026763"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Comment classer les vœux en attente ?</a:t>
            </a:r>
            <a:endParaRPr lang="fr-FR" sz="1400" b="1" kern="0" dirty="0">
              <a:solidFill>
                <a:srgbClr val="000091"/>
              </a:solidFill>
              <a:latin typeface="Arial"/>
            </a:endParaRPr>
          </a:p>
        </p:txBody>
      </p:sp>
    </p:spTree>
    <p:extLst>
      <p:ext uri="{BB962C8B-B14F-4D97-AF65-F5344CB8AC3E}">
        <p14:creationId xmlns:p14="http://schemas.microsoft.com/office/powerpoint/2010/main" val="1287028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46539" y="315310"/>
            <a:ext cx="3478923" cy="3541988"/>
          </a:xfrm>
        </p:spPr>
        <p:txBody>
          <a:bodyPr/>
          <a:lstStyle/>
          <a:p>
            <a:pPr marL="0" indent="0">
              <a:buNone/>
            </a:pPr>
            <a:r>
              <a:rPr lang="fr-FR" sz="2600" u="sng" dirty="0" smtClean="0">
                <a:solidFill>
                  <a:srgbClr val="000091"/>
                </a:solidFill>
              </a:rPr>
              <a:t>Étape 1</a:t>
            </a:r>
            <a:br>
              <a:rPr lang="fr-FR" sz="2600" u="sng" dirty="0" smtClean="0">
                <a:solidFill>
                  <a:srgbClr val="000091"/>
                </a:solidFill>
              </a:rPr>
            </a:br>
            <a:r>
              <a:rPr lang="fr-FR" sz="2600" dirty="0" smtClean="0">
                <a:solidFill>
                  <a:srgbClr val="000091"/>
                </a:solidFill>
              </a:rPr>
              <a:t>des </a:t>
            </a:r>
            <a:r>
              <a:rPr lang="fr-FR" sz="2600" dirty="0">
                <a:solidFill>
                  <a:srgbClr val="000091"/>
                </a:solidFill>
              </a:rPr>
              <a:t>outils pour vous aider à élaborer votre projet d’orientation</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solidFill>
                  <a:schemeClr val="tx1"/>
                </a:solidFill>
              </a:rPr>
              <a:pPr/>
              <a:t>7</a:t>
            </a:fld>
            <a:endParaRPr lang="fr-FR" dirty="0">
              <a:solidFill>
                <a:schemeClr val="tx1"/>
              </a:solidFill>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237580"/>
            <a:ext cx="4534071" cy="2368751"/>
          </a:xfrm>
          <a:prstGeom prst="rect">
            <a:avLst/>
          </a:prstGeom>
        </p:spPr>
      </p:pic>
    </p:spTree>
    <p:extLst>
      <p:ext uri="{BB962C8B-B14F-4D97-AF65-F5344CB8AC3E}">
        <p14:creationId xmlns:p14="http://schemas.microsoft.com/office/powerpoint/2010/main" val="5414691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30434" y="4218103"/>
            <a:ext cx="7221416" cy="461665"/>
          </a:xfrm>
          <a:prstGeom prst="rect">
            <a:avLst/>
          </a:prstGeom>
          <a:noFill/>
        </p:spPr>
        <p:txBody>
          <a:bodyPr wrap="square" rtlCol="0">
            <a:spAutoFit/>
          </a:bodyPr>
          <a:lstStyle/>
          <a:p>
            <a:r>
              <a:rPr lang="fr-FR" sz="2400" b="1" dirty="0">
                <a:solidFill>
                  <a:srgbClr val="000091"/>
                </a:solidFill>
              </a:rPr>
              <a:t>Des solutions adaptées pour chaque situation </a:t>
            </a:r>
          </a:p>
        </p:txBody>
      </p:sp>
      <p:sp>
        <p:nvSpPr>
          <p:cNvPr id="4" name="Espace réservé du numéro de diapositive 4"/>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70</a:t>
            </a:fld>
            <a:endParaRPr lang="fr-FR" dirty="0">
              <a:solidFill>
                <a:schemeClr val="tx1"/>
              </a:solidFill>
            </a:endParaRPr>
          </a:p>
        </p:txBody>
      </p:sp>
      <p:pic>
        <p:nvPicPr>
          <p:cNvPr id="6" name="Image 5"/>
          <p:cNvPicPr>
            <a:picLocks noChangeAspect="1"/>
          </p:cNvPicPr>
          <p:nvPr/>
        </p:nvPicPr>
        <p:blipFill>
          <a:blip r:embed="rId2"/>
          <a:stretch>
            <a:fillRect/>
          </a:stretch>
        </p:blipFill>
        <p:spPr>
          <a:xfrm>
            <a:off x="967043" y="862024"/>
            <a:ext cx="7262557" cy="3252347"/>
          </a:xfrm>
          <a:prstGeom prst="rect">
            <a:avLst/>
          </a:prstGeom>
        </p:spPr>
      </p:pic>
    </p:spTree>
    <p:extLst>
      <p:ext uri="{BB962C8B-B14F-4D97-AF65-F5344CB8AC3E}">
        <p14:creationId xmlns:p14="http://schemas.microsoft.com/office/powerpoint/2010/main" val="26261184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2299" y="914400"/>
            <a:ext cx="8161699" cy="317500"/>
          </a:xfrm>
        </p:spPr>
        <p:txBody>
          <a:bodyPr/>
          <a:lstStyle/>
          <a:p>
            <a:pPr algn="just"/>
            <a:r>
              <a:rPr lang="fr-FR" sz="1600" dirty="0">
                <a:latin typeface="+mn-lt"/>
              </a:rPr>
              <a:t>Des solutions pour les candidats qui n’ont pas reçu de proposition d’admission </a:t>
            </a:r>
          </a:p>
        </p:txBody>
      </p:sp>
      <p:sp>
        <p:nvSpPr>
          <p:cNvPr id="3" name="Espace réservé du contenu 2"/>
          <p:cNvSpPr>
            <a:spLocks noGrp="1"/>
          </p:cNvSpPr>
          <p:nvPr>
            <p:ph sz="quarter" idx="14"/>
          </p:nvPr>
        </p:nvSpPr>
        <p:spPr>
          <a:xfrm>
            <a:off x="565150" y="1347614"/>
            <a:ext cx="8045450" cy="3435886"/>
          </a:xfrm>
        </p:spPr>
        <p:txBody>
          <a:bodyPr/>
          <a:lstStyle/>
          <a:p>
            <a:pPr marL="285750" lvl="0" indent="-285750" algn="just">
              <a:buFont typeface="Wingdings" panose="05000000000000000000" pitchFamily="2" charset="2"/>
              <a:buChar char="Ø"/>
            </a:pPr>
            <a:r>
              <a:rPr lang="fr-FR" sz="1400" b="1" dirty="0"/>
              <a:t>Dès le 3 juin 2026 </a:t>
            </a:r>
            <a:r>
              <a:rPr lang="fr-FR" sz="1400" dirty="0"/>
              <a:t>: les lycéens qui n'ont fait que des demandes en formations sélectives et qui n’ont reçu que des réponses négatives peuvent </a:t>
            </a:r>
            <a:r>
              <a:rPr lang="fr-FR" sz="1400" b="1" dirty="0">
                <a:solidFill>
                  <a:srgbClr val="ED7454"/>
                </a:solidFill>
              </a:rPr>
              <a:t>demander</a:t>
            </a:r>
            <a:r>
              <a:rPr lang="fr-FR" sz="1400" dirty="0">
                <a:solidFill>
                  <a:srgbClr val="ED7454"/>
                </a:solidFill>
              </a:rPr>
              <a:t> </a:t>
            </a:r>
            <a:r>
              <a:rPr lang="fr-FR" sz="1400" b="1" dirty="0">
                <a:solidFill>
                  <a:srgbClr val="ED7454"/>
                </a:solidFill>
              </a:rPr>
              <a:t>un accompagnement individuel ou collectif au lycée ou dans un CIO</a:t>
            </a:r>
            <a:r>
              <a:rPr lang="fr-FR" sz="1400" dirty="0">
                <a:solidFill>
                  <a:srgbClr val="ED7454"/>
                </a:solidFill>
              </a:rPr>
              <a:t> </a:t>
            </a:r>
            <a:r>
              <a:rPr lang="fr-FR" sz="1400" b="1" dirty="0">
                <a:solidFill>
                  <a:srgbClr val="ED7454"/>
                </a:solidFill>
              </a:rPr>
              <a:t>pour définir un nouveau projet d’orientation et préparer la phase complémentaire.</a:t>
            </a:r>
          </a:p>
          <a:p>
            <a:pPr lvl="0" algn="just"/>
            <a:endParaRPr lang="fr-FR" sz="1400" dirty="0"/>
          </a:p>
          <a:p>
            <a:pPr marL="285750" lvl="0" indent="-285750" algn="just">
              <a:buFont typeface="Wingdings" panose="05000000000000000000" pitchFamily="2" charset="2"/>
              <a:buChar char="Ø"/>
            </a:pPr>
            <a:r>
              <a:rPr lang="fr-FR" sz="1400" b="1" dirty="0"/>
              <a:t>Du 11 juin au 10 septembre </a:t>
            </a:r>
            <a:r>
              <a:rPr lang="fr-FR" sz="1400" b="1" dirty="0" smtClean="0"/>
              <a:t>2026 </a:t>
            </a:r>
            <a:r>
              <a:rPr lang="fr-FR" sz="1400" dirty="0"/>
              <a:t>: pendant la </a:t>
            </a:r>
            <a:r>
              <a:rPr lang="fr-FR" sz="1400" b="1" dirty="0">
                <a:solidFill>
                  <a:srgbClr val="ED7454"/>
                </a:solidFill>
              </a:rPr>
              <a:t>phase complémentaire</a:t>
            </a:r>
            <a:r>
              <a:rPr lang="fr-FR" sz="1400" dirty="0"/>
              <a:t>, les lycéens peuvent </a:t>
            </a:r>
            <a:r>
              <a:rPr lang="fr-FR" sz="1400" b="1" dirty="0">
                <a:solidFill>
                  <a:srgbClr val="ED7454"/>
                </a:solidFill>
              </a:rPr>
              <a:t>formuler jusqu’à 10 nouveaux vœux et répondre aux propositions d’admission dans des formations disposant de places disponibles.</a:t>
            </a:r>
          </a:p>
          <a:p>
            <a:pPr lvl="0" algn="just"/>
            <a:endParaRPr lang="fr-FR" sz="1400" dirty="0"/>
          </a:p>
          <a:p>
            <a:pPr marL="285750" lvl="0" indent="-285750" algn="just">
              <a:buFont typeface="Wingdings" panose="05000000000000000000" pitchFamily="2" charset="2"/>
              <a:buChar char="Ø"/>
            </a:pPr>
            <a:r>
              <a:rPr lang="fr-FR" sz="1400" b="1" dirty="0"/>
              <a:t>À partir du 1</a:t>
            </a:r>
            <a:r>
              <a:rPr lang="fr-FR" sz="1400" b="1" baseline="30000" dirty="0"/>
              <a:t>er</a:t>
            </a:r>
            <a:r>
              <a:rPr lang="fr-FR" sz="1400" b="1" dirty="0"/>
              <a:t> juillet 2026 </a:t>
            </a:r>
            <a:r>
              <a:rPr lang="fr-FR" sz="1400" dirty="0"/>
              <a:t>: les candidats n’ayant pas eu de proposition peuvent solliciter depuis leur dossier </a:t>
            </a:r>
            <a:r>
              <a:rPr lang="fr-FR" sz="1400" b="1" dirty="0">
                <a:solidFill>
                  <a:srgbClr val="ED7454"/>
                </a:solidFill>
              </a:rPr>
              <a:t>l’accompagnement de la Commission d’Accès à l’Enseignement Supérieur</a:t>
            </a:r>
            <a:r>
              <a:rPr lang="fr-FR" sz="1400" dirty="0">
                <a:solidFill>
                  <a:srgbClr val="ED7454"/>
                </a:solidFill>
              </a:rPr>
              <a:t> </a:t>
            </a:r>
            <a:r>
              <a:rPr lang="fr-FR" sz="1400" b="1" dirty="0">
                <a:solidFill>
                  <a:srgbClr val="ED7454"/>
                </a:solidFill>
              </a:rPr>
              <a:t>(CAES) </a:t>
            </a:r>
            <a:r>
              <a:rPr lang="fr-FR" sz="1400" dirty="0"/>
              <a:t>de leur académie : elle étudie leur dossier et les aide à trouver une formation au plus près de leur projet en fonction des places disponibles.</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latin typeface="Marianne" panose="02000000000000000000" pitchFamily="2" charset="0"/>
              </a:rPr>
              <a:pPr/>
              <a:t>71</a:t>
            </a:fld>
            <a:endParaRPr lang="fr-FR" dirty="0">
              <a:solidFill>
                <a:schemeClr val="tx1"/>
              </a:solidFill>
              <a:latin typeface="Marianne" panose="02000000000000000000" pitchFamily="2" charset="0"/>
            </a:endParaRPr>
          </a:p>
        </p:txBody>
      </p:sp>
      <p:sp>
        <p:nvSpPr>
          <p:cNvPr id="8" name="Rectangle à coins arrondis 7"/>
          <p:cNvSpPr/>
          <p:nvPr/>
        </p:nvSpPr>
        <p:spPr>
          <a:xfrm>
            <a:off x="3600450" y="283110"/>
            <a:ext cx="5010150"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Des solutions pour les candidats </a:t>
            </a:r>
          </a:p>
          <a:p>
            <a:pPr algn="ctr"/>
            <a:r>
              <a:rPr lang="fr-FR" sz="1400" b="1" kern="0" dirty="0" smtClean="0">
                <a:solidFill>
                  <a:srgbClr val="000091"/>
                </a:solidFill>
                <a:latin typeface="Arial"/>
              </a:rPr>
              <a:t>sans proposition d’admission</a:t>
            </a:r>
            <a:endParaRPr lang="fr-FR" sz="1400" b="1" kern="0" dirty="0">
              <a:solidFill>
                <a:srgbClr val="000091"/>
              </a:solidFill>
              <a:latin typeface="Arial"/>
            </a:endParaRPr>
          </a:p>
        </p:txBody>
      </p:sp>
    </p:spTree>
    <p:extLst>
      <p:ext uri="{BB962C8B-B14F-4D97-AF65-F5344CB8AC3E}">
        <p14:creationId xmlns:p14="http://schemas.microsoft.com/office/powerpoint/2010/main" val="12306395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txBox="1">
            <a:spLocks/>
          </p:cNvSpPr>
          <p:nvPr/>
        </p:nvSpPr>
        <p:spPr>
          <a:xfrm>
            <a:off x="8340050" y="4857150"/>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1050">
                <a:solidFill>
                  <a:prstClr val="white"/>
                </a:solidFill>
                <a:latin typeface="Marianne" panose="02000000000000000000" pitchFamily="2" charset="0"/>
              </a:rPr>
              <a:pPr/>
              <a:t>72</a:t>
            </a:fld>
            <a:endParaRPr lang="fr-FR" sz="1050" dirty="0">
              <a:solidFill>
                <a:prstClr val="white"/>
              </a:solidFill>
              <a:latin typeface="Marianne" panose="02000000000000000000" pitchFamily="2" charset="0"/>
            </a:endParaRPr>
          </a:p>
        </p:txBody>
      </p:sp>
      <p:sp>
        <p:nvSpPr>
          <p:cNvPr id="31" name="Espace réservé du contenu 2"/>
          <p:cNvSpPr>
            <a:spLocks noGrp="1"/>
          </p:cNvSpPr>
          <p:nvPr>
            <p:ph sz="quarter" idx="14"/>
          </p:nvPr>
        </p:nvSpPr>
        <p:spPr>
          <a:xfrm>
            <a:off x="468351" y="855763"/>
            <a:ext cx="8170127" cy="3801962"/>
          </a:xfrm>
        </p:spPr>
        <p:txBody>
          <a:bodyPr/>
          <a:lstStyle/>
          <a:p>
            <a:pPr marL="285750" indent="-285750" defTabSz="342900">
              <a:spcAft>
                <a:spcPts val="900"/>
              </a:spcAft>
              <a:buClr>
                <a:schemeClr val="accent4"/>
              </a:buClr>
              <a:buSzPct val="100000"/>
              <a:buFont typeface="Wingdings" panose="05000000000000000000" pitchFamily="2" charset="2"/>
              <a:buChar char="Ø"/>
              <a:defRPr/>
            </a:pPr>
            <a:r>
              <a:rPr lang="fr-FR" sz="1400" b="1" dirty="0">
                <a:solidFill>
                  <a:srgbClr val="F28E65"/>
                </a:solidFill>
              </a:rPr>
              <a:t>Quand ? </a:t>
            </a:r>
          </a:p>
          <a:p>
            <a:pPr marL="756047" lvl="2" indent="-285750" defTabSz="342900">
              <a:spcBef>
                <a:spcPts val="0"/>
              </a:spcBef>
              <a:spcAft>
                <a:spcPts val="450"/>
              </a:spcAft>
              <a:buSzTx/>
              <a:buFont typeface="Wingdings" panose="05000000000000000000" pitchFamily="2" charset="2"/>
              <a:buChar char="Ø"/>
              <a:defRPr/>
            </a:pPr>
            <a:r>
              <a:rPr lang="fr-FR" sz="1400" dirty="0">
                <a:solidFill>
                  <a:srgbClr val="000091"/>
                </a:solidFill>
              </a:rPr>
              <a:t>Du </a:t>
            </a:r>
            <a:r>
              <a:rPr lang="fr-FR" sz="1400" b="1" dirty="0">
                <a:solidFill>
                  <a:srgbClr val="000091"/>
                </a:solidFill>
              </a:rPr>
              <a:t>11 juin au 10 septembre </a:t>
            </a:r>
            <a:r>
              <a:rPr lang="fr-FR" sz="1400" b="1" dirty="0" smtClean="0">
                <a:solidFill>
                  <a:srgbClr val="000091"/>
                </a:solidFill>
              </a:rPr>
              <a:t>2026</a:t>
            </a:r>
            <a:endParaRPr lang="fr-FR" sz="1400" b="1" dirty="0">
              <a:solidFill>
                <a:srgbClr val="000091"/>
              </a:solidFill>
            </a:endParaRPr>
          </a:p>
          <a:p>
            <a:pPr marL="756047" indent="-285750">
              <a:buFont typeface="Wingdings" panose="05000000000000000000" pitchFamily="2" charset="2"/>
              <a:buChar char="Ø"/>
            </a:pPr>
            <a:r>
              <a:rPr lang="fr-FR" sz="1400" dirty="0">
                <a:solidFill>
                  <a:srgbClr val="000091"/>
                </a:solidFill>
              </a:rPr>
              <a:t>Une réelle opportunité : en </a:t>
            </a:r>
            <a:r>
              <a:rPr lang="fr-FR" sz="1400" dirty="0" smtClean="0">
                <a:solidFill>
                  <a:srgbClr val="000091"/>
                </a:solidFill>
              </a:rPr>
              <a:t>2025, </a:t>
            </a:r>
            <a:r>
              <a:rPr lang="fr-FR" sz="1400" dirty="0">
                <a:solidFill>
                  <a:srgbClr val="000091"/>
                </a:solidFill>
              </a:rPr>
              <a:t>80 000 candidats ont reçu une proposition d’admission dans une formation de leur choix.</a:t>
            </a:r>
          </a:p>
          <a:p>
            <a:pPr marL="470297" lvl="2" indent="0" defTabSz="342900">
              <a:spcBef>
                <a:spcPts val="0"/>
              </a:spcBef>
              <a:spcAft>
                <a:spcPts val="0"/>
              </a:spcAft>
              <a:buSzTx/>
              <a:buNone/>
              <a:defRPr/>
            </a:pPr>
            <a:endParaRPr lang="fr-FR" sz="1400" b="1" dirty="0">
              <a:solidFill>
                <a:srgbClr val="3D566E"/>
              </a:solidFill>
            </a:endParaRPr>
          </a:p>
          <a:p>
            <a:pPr marL="285750" indent="-285750" defTabSz="342900">
              <a:spcAft>
                <a:spcPts val="900"/>
              </a:spcAft>
              <a:buClr>
                <a:schemeClr val="accent4"/>
              </a:buClr>
              <a:buSzPct val="100000"/>
              <a:buFont typeface="Wingdings" panose="05000000000000000000" pitchFamily="2" charset="2"/>
              <a:buChar char="Ø"/>
              <a:defRPr/>
            </a:pPr>
            <a:r>
              <a:rPr lang="fr-FR" sz="1400" b="1" dirty="0">
                <a:solidFill>
                  <a:srgbClr val="F28E65"/>
                </a:solidFill>
              </a:rPr>
              <a:t>Pour qui ?</a:t>
            </a:r>
            <a:endParaRPr lang="fr-FR" sz="1400" b="1" dirty="0">
              <a:solidFill>
                <a:srgbClr val="3D566E"/>
              </a:solidFill>
            </a:endParaRPr>
          </a:p>
          <a:p>
            <a:pPr marL="756047" lvl="2" indent="-285750" defTabSz="342900">
              <a:spcBef>
                <a:spcPts val="0"/>
              </a:spcBef>
              <a:spcAft>
                <a:spcPts val="450"/>
              </a:spcAft>
              <a:buSzTx/>
              <a:buFont typeface="Wingdings" panose="05000000000000000000" pitchFamily="2" charset="2"/>
              <a:buChar char="Ø"/>
              <a:defRPr/>
            </a:pPr>
            <a:r>
              <a:rPr lang="fr-FR" sz="1400" dirty="0">
                <a:solidFill>
                  <a:srgbClr val="000091"/>
                </a:solidFill>
              </a:rPr>
              <a:t>En priorité les candidats qui n’ont pas reçu de proposition d’admission</a:t>
            </a:r>
          </a:p>
          <a:p>
            <a:pPr marL="756047" lvl="2" indent="-285750" defTabSz="342900">
              <a:spcBef>
                <a:spcPts val="0"/>
              </a:spcBef>
              <a:spcAft>
                <a:spcPts val="450"/>
              </a:spcAft>
              <a:buSzTx/>
              <a:buFont typeface="Wingdings" panose="05000000000000000000" pitchFamily="2" charset="2"/>
              <a:buChar char="Ø"/>
              <a:defRPr/>
            </a:pPr>
            <a:r>
              <a:rPr lang="fr-FR" sz="1400" dirty="0">
                <a:solidFill>
                  <a:srgbClr val="000091"/>
                </a:solidFill>
              </a:rPr>
              <a:t>Les autres candidats concernés par la phase complémentaire</a:t>
            </a:r>
          </a:p>
          <a:p>
            <a:pPr marL="470297" lvl="2" indent="0" defTabSz="342900">
              <a:spcBef>
                <a:spcPts val="0"/>
              </a:spcBef>
              <a:spcAft>
                <a:spcPts val="0"/>
              </a:spcAft>
              <a:buSzTx/>
              <a:buNone/>
              <a:defRPr/>
            </a:pPr>
            <a:endParaRPr lang="fr-FR" sz="1400" b="1" dirty="0">
              <a:solidFill>
                <a:srgbClr val="3D566E"/>
              </a:solidFill>
            </a:endParaRPr>
          </a:p>
          <a:p>
            <a:pPr marL="285750" indent="-285750" defTabSz="342900">
              <a:spcAft>
                <a:spcPts val="900"/>
              </a:spcAft>
              <a:buClr>
                <a:schemeClr val="accent4"/>
              </a:buClr>
              <a:buSzPct val="100000"/>
              <a:buFont typeface="Wingdings" panose="05000000000000000000" pitchFamily="2" charset="2"/>
              <a:buChar char="Ø"/>
              <a:defRPr/>
            </a:pPr>
            <a:r>
              <a:rPr lang="fr-FR" sz="1400" b="1" dirty="0">
                <a:solidFill>
                  <a:srgbClr val="F28E65"/>
                </a:solidFill>
              </a:rPr>
              <a:t>Comment formuler des vœux ? </a:t>
            </a:r>
          </a:p>
          <a:p>
            <a:pPr marL="756047" lvl="2" indent="-285750" defTabSz="342900">
              <a:spcBef>
                <a:spcPts val="0"/>
              </a:spcBef>
              <a:spcAft>
                <a:spcPts val="450"/>
              </a:spcAft>
              <a:buSzTx/>
              <a:buFont typeface="Wingdings" panose="05000000000000000000" pitchFamily="2" charset="2"/>
              <a:buChar char="Ø"/>
              <a:defRPr/>
            </a:pPr>
            <a:r>
              <a:rPr lang="fr-FR" sz="1400" dirty="0">
                <a:solidFill>
                  <a:srgbClr val="000091"/>
                </a:solidFill>
              </a:rPr>
              <a:t>Accès à la phase complémentaire à partir du dossier Parcoursup  </a:t>
            </a:r>
          </a:p>
          <a:p>
            <a:pPr marL="756047" lvl="2" indent="-285750" defTabSz="342900">
              <a:spcBef>
                <a:spcPts val="0"/>
              </a:spcBef>
              <a:spcAft>
                <a:spcPts val="450"/>
              </a:spcAft>
              <a:buSzTx/>
              <a:buFont typeface="Wingdings" panose="05000000000000000000" pitchFamily="2" charset="2"/>
              <a:buChar char="Ø"/>
              <a:defRPr/>
            </a:pPr>
            <a:r>
              <a:rPr lang="fr-FR" sz="1400" dirty="0">
                <a:solidFill>
                  <a:srgbClr val="000091"/>
                </a:solidFill>
              </a:rPr>
              <a:t>Une actualisation quotidienne des formations ayant des places disponibles</a:t>
            </a:r>
          </a:p>
          <a:p>
            <a:pPr marL="756047" lvl="2" indent="-285750" defTabSz="342900">
              <a:spcBef>
                <a:spcPts val="0"/>
              </a:spcBef>
              <a:spcAft>
                <a:spcPts val="450"/>
              </a:spcAft>
              <a:buSzTx/>
              <a:buFont typeface="Wingdings" panose="05000000000000000000" pitchFamily="2" charset="2"/>
              <a:buChar char="Ø"/>
              <a:defRPr/>
            </a:pPr>
            <a:r>
              <a:rPr lang="fr-FR" sz="1400" b="1" dirty="0">
                <a:solidFill>
                  <a:srgbClr val="000091"/>
                </a:solidFill>
              </a:rPr>
              <a:t>10 vœux maximum </a:t>
            </a:r>
            <a:r>
              <a:rPr lang="fr-FR" sz="1400" dirty="0">
                <a:solidFill>
                  <a:srgbClr val="000091"/>
                </a:solidFill>
              </a:rPr>
              <a:t>pour des formations sélectives ou non sélectives </a:t>
            </a:r>
          </a:p>
          <a:p>
            <a:pPr marL="756047" lvl="2" indent="-285750" defTabSz="342900">
              <a:spcBef>
                <a:spcPts val="0"/>
              </a:spcBef>
              <a:spcAft>
                <a:spcPts val="450"/>
              </a:spcAft>
              <a:buSzTx/>
              <a:buFont typeface="Wingdings" panose="05000000000000000000" pitchFamily="2" charset="2"/>
              <a:buChar char="Ø"/>
              <a:defRPr/>
            </a:pPr>
            <a:r>
              <a:rPr lang="fr-FR" sz="1400" dirty="0">
                <a:solidFill>
                  <a:srgbClr val="000091"/>
                </a:solidFill>
              </a:rPr>
              <a:t>Quelques règles spécifiques pour la formulation des vœux en phase complémentaire</a:t>
            </a:r>
          </a:p>
          <a:p>
            <a:endParaRPr lang="fr-FR" sz="1400" dirty="0">
              <a:solidFill>
                <a:srgbClr val="000091"/>
              </a:solidFill>
            </a:endParaRPr>
          </a:p>
        </p:txBody>
      </p:sp>
      <p:sp>
        <p:nvSpPr>
          <p:cNvPr id="7" name="Espace réservé du numéro de diapositive 5"/>
          <p:cNvSpPr>
            <a:spLocks noGrp="1"/>
          </p:cNvSpPr>
          <p:nvPr>
            <p:ph type="sldNum" sz="quarter" idx="12"/>
          </p:nvPr>
        </p:nvSpPr>
        <p:spPr>
          <a:xfrm>
            <a:off x="7596336" y="4783500"/>
            <a:ext cx="1170000" cy="360000"/>
          </a:xfrm>
        </p:spPr>
        <p:txBody>
          <a:bodyPr/>
          <a:lstStyle/>
          <a:p>
            <a:fld id="{A8C89833-11F9-47CF-BF15-F481D02B7875}" type="slidenum">
              <a:rPr lang="fr-FR" smtClean="0">
                <a:solidFill>
                  <a:schemeClr val="tx1"/>
                </a:solidFill>
                <a:latin typeface="Marianne" panose="02000000000000000000" pitchFamily="2" charset="0"/>
              </a:rPr>
              <a:t>72</a:t>
            </a:fld>
            <a:endParaRPr lang="fr-FR" dirty="0">
              <a:solidFill>
                <a:schemeClr val="tx1"/>
              </a:solidFill>
              <a:latin typeface="Marianne" panose="02000000000000000000" pitchFamily="2" charset="0"/>
            </a:endParaRPr>
          </a:p>
        </p:txBody>
      </p:sp>
      <p:sp>
        <p:nvSpPr>
          <p:cNvPr id="9" name="Rectangle à coins arrondis 8"/>
          <p:cNvSpPr/>
          <p:nvPr/>
        </p:nvSpPr>
        <p:spPr>
          <a:xfrm>
            <a:off x="4361592" y="166302"/>
            <a:ext cx="4276886"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Focus sur la phase complémentaire</a:t>
            </a:r>
            <a:endParaRPr lang="fr-FR" sz="1400" b="1" kern="0" dirty="0">
              <a:solidFill>
                <a:srgbClr val="000091"/>
              </a:solidFill>
              <a:latin typeface="Arial"/>
            </a:endParaRPr>
          </a:p>
        </p:txBody>
      </p:sp>
    </p:spTree>
    <p:extLst>
      <p:ext uri="{BB962C8B-B14F-4D97-AF65-F5344CB8AC3E}">
        <p14:creationId xmlns:p14="http://schemas.microsoft.com/office/powerpoint/2010/main" val="18750664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txBox="1">
            <a:spLocks/>
          </p:cNvSpPr>
          <p:nvPr/>
        </p:nvSpPr>
        <p:spPr>
          <a:xfrm>
            <a:off x="8340050" y="4857150"/>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1050">
                <a:solidFill>
                  <a:prstClr val="white"/>
                </a:solidFill>
                <a:latin typeface="Marianne" panose="02000000000000000000" pitchFamily="2" charset="0"/>
              </a:rPr>
              <a:pPr/>
              <a:t>73</a:t>
            </a:fld>
            <a:endParaRPr lang="fr-FR" sz="1050" dirty="0">
              <a:solidFill>
                <a:prstClr val="white"/>
              </a:solidFill>
              <a:latin typeface="Marianne" panose="02000000000000000000" pitchFamily="2" charset="0"/>
            </a:endParaRPr>
          </a:p>
        </p:txBody>
      </p:sp>
      <p:sp>
        <p:nvSpPr>
          <p:cNvPr id="31" name="Espace réservé du contenu 2"/>
          <p:cNvSpPr>
            <a:spLocks noGrp="1"/>
          </p:cNvSpPr>
          <p:nvPr>
            <p:ph sz="quarter" idx="14"/>
          </p:nvPr>
        </p:nvSpPr>
        <p:spPr>
          <a:xfrm>
            <a:off x="488950" y="970890"/>
            <a:ext cx="8089900" cy="3608794"/>
          </a:xfrm>
        </p:spPr>
        <p:txBody>
          <a:bodyPr/>
          <a:lstStyle/>
          <a:p>
            <a:pPr marL="285750" indent="-285750" algn="just" defTabSz="342900">
              <a:spcAft>
                <a:spcPts val="600"/>
              </a:spcAft>
              <a:buClr>
                <a:schemeClr val="accent4"/>
              </a:buClr>
              <a:buSzPct val="100000"/>
              <a:buFont typeface="Wingdings" panose="05000000000000000000" pitchFamily="2" charset="2"/>
              <a:buChar char="Ø"/>
              <a:defRPr/>
            </a:pPr>
            <a:r>
              <a:rPr lang="fr-FR" sz="1400" b="1" dirty="0">
                <a:solidFill>
                  <a:srgbClr val="F28E65"/>
                </a:solidFill>
              </a:rPr>
              <a:t>Quelles réponses des formations ?</a:t>
            </a:r>
          </a:p>
          <a:p>
            <a:pPr marL="470297" lvl="2" indent="0" algn="just" defTabSz="342900">
              <a:spcBef>
                <a:spcPts val="0"/>
              </a:spcBef>
              <a:spcAft>
                <a:spcPts val="450"/>
              </a:spcAft>
              <a:buSzTx/>
              <a:buNone/>
              <a:defRPr/>
            </a:pPr>
            <a:r>
              <a:rPr lang="fr-FR" sz="1400" dirty="0">
                <a:solidFill>
                  <a:srgbClr val="000091"/>
                </a:solidFill>
              </a:rPr>
              <a:t>Les formations sélectives  : </a:t>
            </a:r>
            <a:r>
              <a:rPr lang="fr-FR" sz="1400" dirty="0">
                <a:solidFill>
                  <a:srgbClr val="F28E65"/>
                </a:solidFill>
              </a:rPr>
              <a:t>Oui</a:t>
            </a:r>
            <a:r>
              <a:rPr lang="fr-FR" sz="1400" dirty="0">
                <a:solidFill>
                  <a:srgbClr val="0C5076"/>
                </a:solidFill>
              </a:rPr>
              <a:t> </a:t>
            </a:r>
            <a:r>
              <a:rPr lang="fr-FR" sz="1400" dirty="0">
                <a:solidFill>
                  <a:srgbClr val="000091"/>
                </a:solidFill>
              </a:rPr>
              <a:t>ou</a:t>
            </a:r>
            <a:r>
              <a:rPr lang="fr-FR" sz="1400" dirty="0">
                <a:solidFill>
                  <a:srgbClr val="0C5076"/>
                </a:solidFill>
              </a:rPr>
              <a:t> </a:t>
            </a:r>
            <a:r>
              <a:rPr lang="fr-FR" sz="1400" dirty="0">
                <a:solidFill>
                  <a:srgbClr val="F28E65"/>
                </a:solidFill>
              </a:rPr>
              <a:t>Non</a:t>
            </a:r>
            <a:r>
              <a:rPr lang="fr-FR" sz="1400" dirty="0">
                <a:solidFill>
                  <a:srgbClr val="0C5076"/>
                </a:solidFill>
              </a:rPr>
              <a:t> </a:t>
            </a:r>
          </a:p>
          <a:p>
            <a:pPr marL="470297" algn="just"/>
            <a:r>
              <a:rPr lang="fr-FR" sz="1400" dirty="0"/>
              <a:t>Les formations non sélectives : </a:t>
            </a:r>
            <a:r>
              <a:rPr lang="fr-FR" sz="1400" dirty="0">
                <a:solidFill>
                  <a:srgbClr val="F28E65"/>
                </a:solidFill>
              </a:rPr>
              <a:t>Oui</a:t>
            </a:r>
            <a:r>
              <a:rPr lang="fr-FR" sz="1400" dirty="0"/>
              <a:t> ou </a:t>
            </a:r>
            <a:r>
              <a:rPr lang="fr-FR" sz="1400" dirty="0">
                <a:solidFill>
                  <a:srgbClr val="F28E65"/>
                </a:solidFill>
              </a:rPr>
              <a:t>Oui-Si </a:t>
            </a:r>
          </a:p>
          <a:p>
            <a:pPr marL="470297" lvl="2" indent="0" algn="just" defTabSz="342900">
              <a:spcBef>
                <a:spcPts val="0"/>
              </a:spcBef>
              <a:spcAft>
                <a:spcPts val="0"/>
              </a:spcAft>
              <a:buSzTx/>
              <a:buNone/>
              <a:defRPr/>
            </a:pPr>
            <a:endParaRPr lang="fr-FR" sz="1400" b="1" dirty="0">
              <a:solidFill>
                <a:srgbClr val="3D566E"/>
              </a:solidFill>
            </a:endParaRPr>
          </a:p>
          <a:p>
            <a:pPr marL="285750" indent="-285750" algn="just" defTabSz="342900">
              <a:spcAft>
                <a:spcPts val="600"/>
              </a:spcAft>
              <a:buClr>
                <a:schemeClr val="accent4"/>
              </a:buClr>
              <a:buSzPct val="100000"/>
              <a:buFont typeface="Wingdings" panose="05000000000000000000" pitchFamily="2" charset="2"/>
              <a:buChar char="Ø"/>
              <a:defRPr/>
            </a:pPr>
            <a:r>
              <a:rPr lang="fr-FR" sz="1400" b="1" dirty="0">
                <a:solidFill>
                  <a:srgbClr val="F28E65"/>
                </a:solidFill>
              </a:rPr>
              <a:t>Dans quels délais les formations répondent-elles ?</a:t>
            </a:r>
            <a:endParaRPr lang="fr-FR" sz="1400" b="1" dirty="0">
              <a:solidFill>
                <a:srgbClr val="3D566E"/>
              </a:solidFill>
            </a:endParaRPr>
          </a:p>
          <a:p>
            <a:pPr marL="470297" lvl="2" indent="0" algn="just" defTabSz="342900">
              <a:spcBef>
                <a:spcPts val="0"/>
              </a:spcBef>
              <a:spcAft>
                <a:spcPts val="450"/>
              </a:spcAft>
              <a:buSzTx/>
              <a:buNone/>
              <a:defRPr/>
            </a:pPr>
            <a:r>
              <a:rPr lang="fr-FR" sz="1400" dirty="0">
                <a:solidFill>
                  <a:srgbClr val="000091"/>
                </a:solidFill>
              </a:rPr>
              <a:t>Délai de réponse de 8 jours maximum </a:t>
            </a:r>
          </a:p>
          <a:p>
            <a:pPr marL="470297" lvl="2" indent="0" algn="just" defTabSz="342900">
              <a:spcBef>
                <a:spcPts val="0"/>
              </a:spcBef>
              <a:spcAft>
                <a:spcPts val="450"/>
              </a:spcAft>
              <a:buSzTx/>
              <a:buNone/>
              <a:defRPr/>
            </a:pPr>
            <a:r>
              <a:rPr lang="fr-FR" sz="1400" dirty="0">
                <a:solidFill>
                  <a:srgbClr val="000091"/>
                </a:solidFill>
              </a:rPr>
              <a:t>La pause estivale : du 13 juillet </a:t>
            </a:r>
            <a:r>
              <a:rPr lang="fr-FR" sz="1400" dirty="0" smtClean="0">
                <a:solidFill>
                  <a:srgbClr val="000091"/>
                </a:solidFill>
              </a:rPr>
              <a:t>2026 </a:t>
            </a:r>
            <a:r>
              <a:rPr lang="fr-FR" sz="1400" dirty="0">
                <a:solidFill>
                  <a:srgbClr val="000091"/>
                </a:solidFill>
              </a:rPr>
              <a:t>et 20 août </a:t>
            </a:r>
            <a:r>
              <a:rPr lang="fr-FR" sz="1400" dirty="0" smtClean="0">
                <a:solidFill>
                  <a:srgbClr val="000091"/>
                </a:solidFill>
              </a:rPr>
              <a:t>2026</a:t>
            </a:r>
            <a:endParaRPr lang="fr-FR" sz="1400" dirty="0">
              <a:solidFill>
                <a:srgbClr val="000091"/>
              </a:solidFill>
            </a:endParaRPr>
          </a:p>
          <a:p>
            <a:pPr marL="470297" lvl="2" indent="0" algn="just" defTabSz="342900">
              <a:spcBef>
                <a:spcPts val="0"/>
              </a:spcBef>
              <a:spcAft>
                <a:spcPts val="0"/>
              </a:spcAft>
              <a:buSzTx/>
              <a:buNone/>
              <a:defRPr/>
            </a:pPr>
            <a:endParaRPr lang="fr-FR" sz="1400" b="1" dirty="0">
              <a:solidFill>
                <a:srgbClr val="3D566E"/>
              </a:solidFill>
            </a:endParaRPr>
          </a:p>
          <a:p>
            <a:pPr marL="285750" indent="-285750" algn="just" defTabSz="342900">
              <a:spcAft>
                <a:spcPts val="600"/>
              </a:spcAft>
              <a:buClr>
                <a:schemeClr val="accent4"/>
              </a:buClr>
              <a:buSzPct val="100000"/>
              <a:buFont typeface="Wingdings" panose="05000000000000000000" pitchFamily="2" charset="2"/>
              <a:buChar char="Ø"/>
              <a:defRPr/>
            </a:pPr>
            <a:r>
              <a:rPr lang="fr-FR" sz="1400" b="1" dirty="0">
                <a:solidFill>
                  <a:srgbClr val="F28E65"/>
                </a:solidFill>
              </a:rPr>
              <a:t>Dans quels délais répondre aux propositions d’admission ? </a:t>
            </a:r>
          </a:p>
          <a:p>
            <a:pPr marL="470297" lvl="2" indent="0" algn="just" defTabSz="342900">
              <a:spcBef>
                <a:spcPts val="0"/>
              </a:spcBef>
              <a:spcAft>
                <a:spcPts val="450"/>
              </a:spcAft>
              <a:buSzTx/>
              <a:buNone/>
              <a:defRPr/>
            </a:pPr>
            <a:r>
              <a:rPr lang="fr-FR" sz="1400" b="1" dirty="0">
                <a:solidFill>
                  <a:srgbClr val="000091"/>
                </a:solidFill>
              </a:rPr>
              <a:t>Une alerte (mail et sms) lorsqu’une proposition arrive  </a:t>
            </a:r>
          </a:p>
          <a:p>
            <a:pPr marL="136922" algn="just"/>
            <a:r>
              <a:rPr lang="fr-FR" sz="1400" dirty="0">
                <a:solidFill>
                  <a:srgbClr val="000091"/>
                </a:solidFill>
              </a:rPr>
              <a:t>→ pour une proposition reçue entre le 11 juin et le 16 août 2026 : le candidat a 2 jours pour répondre </a:t>
            </a:r>
          </a:p>
          <a:p>
            <a:pPr marL="136922" algn="just"/>
            <a:r>
              <a:rPr lang="fr-FR" sz="1400" dirty="0">
                <a:solidFill>
                  <a:srgbClr val="000091"/>
                </a:solidFill>
              </a:rPr>
              <a:t>→ pour une proposition reçue entre le 17 août et le 10 septembre 2026 : le candidat a toute la journée pour répondre</a:t>
            </a:r>
          </a:p>
        </p:txBody>
      </p:sp>
      <p:sp>
        <p:nvSpPr>
          <p:cNvPr id="7"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latin typeface="Marianne" panose="02000000000000000000" pitchFamily="2" charset="0"/>
              </a:rPr>
              <a:pPr/>
              <a:t>73</a:t>
            </a:fld>
            <a:endParaRPr lang="fr-FR" dirty="0">
              <a:solidFill>
                <a:schemeClr val="tx1"/>
              </a:solidFill>
              <a:latin typeface="Marianne" panose="02000000000000000000" pitchFamily="2" charset="0"/>
            </a:endParaRPr>
          </a:p>
        </p:txBody>
      </p:sp>
      <p:sp>
        <p:nvSpPr>
          <p:cNvPr id="9" name="Rectangle 8">
            <a:extLst>
              <a:ext uri="{FF2B5EF4-FFF2-40B4-BE49-F238E27FC236}">
                <a16:creationId xmlns:a16="http://schemas.microsoft.com/office/drawing/2014/main" id="{72788B36-01E5-4282-887E-2831B3EB97BD}"/>
              </a:ext>
            </a:extLst>
          </p:cNvPr>
          <p:cNvSpPr/>
          <p:nvPr/>
        </p:nvSpPr>
        <p:spPr>
          <a:xfrm>
            <a:off x="488950" y="4449115"/>
            <a:ext cx="7943850" cy="286232"/>
          </a:xfrm>
          <a:prstGeom prst="rect">
            <a:avLst/>
          </a:prstGeom>
          <a:solidFill>
            <a:srgbClr val="000091"/>
          </a:solidFill>
        </p:spPr>
        <p:txBody>
          <a:bodyPr wrap="square">
            <a:spAutoFit/>
          </a:bodyPr>
          <a:lstStyle/>
          <a:p>
            <a:pPr marL="0" lvl="1" algn="just" defTabSz="609585">
              <a:lnSpc>
                <a:spcPct val="90000"/>
              </a:lnSpc>
              <a:buSzPct val="100000"/>
              <a:defRPr/>
            </a:pPr>
            <a:r>
              <a:rPr lang="fr-FR" sz="1400" b="1" u="sng" dirty="0">
                <a:solidFill>
                  <a:srgbClr val="F28E65"/>
                </a:solidFill>
              </a:rPr>
              <a:t>Info</a:t>
            </a:r>
            <a:r>
              <a:rPr lang="fr-FR" sz="1400" b="1" kern="0" dirty="0">
                <a:solidFill>
                  <a:schemeClr val="bg1"/>
                </a:solidFill>
              </a:rPr>
              <a:t> </a:t>
            </a:r>
            <a:r>
              <a:rPr lang="fr-FR" sz="1400" kern="0" dirty="0">
                <a:solidFill>
                  <a:schemeClr val="bg1"/>
                </a:solidFill>
              </a:rPr>
              <a:t>: suspension des délais de réponse pour les lycéens pendant les épreuves écrites du </a:t>
            </a:r>
            <a:r>
              <a:rPr lang="fr-FR" sz="1400" kern="0" dirty="0" smtClean="0">
                <a:solidFill>
                  <a:schemeClr val="bg1"/>
                </a:solidFill>
              </a:rPr>
              <a:t>Bac</a:t>
            </a:r>
            <a:endParaRPr lang="fr-FR" sz="1400" kern="0" dirty="0">
              <a:solidFill>
                <a:schemeClr val="bg1"/>
              </a:solidFill>
            </a:endParaRPr>
          </a:p>
        </p:txBody>
      </p:sp>
      <p:sp>
        <p:nvSpPr>
          <p:cNvPr id="10" name="Rectangle à coins arrondis 9"/>
          <p:cNvSpPr/>
          <p:nvPr/>
        </p:nvSpPr>
        <p:spPr>
          <a:xfrm>
            <a:off x="4361592" y="166302"/>
            <a:ext cx="4276886"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Focus sur la phase complémentaire</a:t>
            </a:r>
            <a:endParaRPr lang="fr-FR" sz="1400" b="1" kern="0" dirty="0">
              <a:solidFill>
                <a:srgbClr val="000091"/>
              </a:solidFill>
              <a:latin typeface="Arial"/>
            </a:endParaRPr>
          </a:p>
        </p:txBody>
      </p:sp>
    </p:spTree>
    <p:extLst>
      <p:ext uri="{BB962C8B-B14F-4D97-AF65-F5344CB8AC3E}">
        <p14:creationId xmlns:p14="http://schemas.microsoft.com/office/powerpoint/2010/main" val="22549765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400051" y="914400"/>
            <a:ext cx="8366286" cy="3794234"/>
          </a:xfrm>
        </p:spPr>
        <p:txBody>
          <a:bodyPr/>
          <a:lstStyle/>
          <a:p>
            <a:pPr marL="285750" indent="-285750" defTabSz="342900">
              <a:spcAft>
                <a:spcPts val="900"/>
              </a:spcAft>
              <a:buClr>
                <a:srgbClr val="000091"/>
              </a:buClr>
              <a:buSzPct val="100000"/>
              <a:buFont typeface="Wingdings" panose="05000000000000000000" pitchFamily="2" charset="2"/>
              <a:buChar char="Ø"/>
              <a:defRPr/>
            </a:pPr>
            <a:r>
              <a:rPr lang="fr-FR" sz="1600" b="1" dirty="0">
                <a:solidFill>
                  <a:srgbClr val="000091"/>
                </a:solidFill>
              </a:rPr>
              <a:t>Quand ? </a:t>
            </a:r>
          </a:p>
          <a:p>
            <a:pPr algn="just"/>
            <a:r>
              <a:rPr lang="fr-FR" sz="1300" b="1" dirty="0">
                <a:solidFill>
                  <a:srgbClr val="ED7454"/>
                </a:solidFill>
              </a:rPr>
              <a:t>À partir du 1er juillet 2026, </a:t>
            </a:r>
            <a:r>
              <a:rPr lang="fr-FR" sz="1300" dirty="0"/>
              <a:t>chaque académie active la </a:t>
            </a:r>
            <a:r>
              <a:rPr lang="fr-FR" sz="1300" b="1" dirty="0">
                <a:solidFill>
                  <a:srgbClr val="ED7454"/>
                </a:solidFill>
              </a:rPr>
              <a:t>commission d’accès à l’enseignement supérieur (CAES)</a:t>
            </a:r>
            <a:r>
              <a:rPr lang="fr-FR" sz="1300" b="1" dirty="0"/>
              <a:t> </a:t>
            </a:r>
            <a:r>
              <a:rPr lang="fr-FR" sz="1300" dirty="0"/>
              <a:t>présidée par le recteur de région académique. </a:t>
            </a:r>
          </a:p>
          <a:p>
            <a:pPr marL="285750" indent="-285750" defTabSz="342900">
              <a:spcAft>
                <a:spcPts val="900"/>
              </a:spcAft>
              <a:buClr>
                <a:srgbClr val="000091"/>
              </a:buClr>
              <a:buSzPct val="100000"/>
              <a:buFont typeface="Wingdings" panose="05000000000000000000" pitchFamily="2" charset="2"/>
              <a:buChar char="Ø"/>
              <a:defRPr/>
            </a:pPr>
            <a:r>
              <a:rPr lang="fr-FR" sz="1600" b="1" dirty="0">
                <a:solidFill>
                  <a:srgbClr val="000091"/>
                </a:solidFill>
              </a:rPr>
              <a:t>Pour qui ? </a:t>
            </a:r>
          </a:p>
          <a:p>
            <a:pPr algn="just"/>
            <a:r>
              <a:rPr lang="fr-FR" sz="1300" dirty="0"/>
              <a:t>La CAES a pour objectif </a:t>
            </a:r>
            <a:r>
              <a:rPr lang="fr-FR" sz="1300" b="1" dirty="0"/>
              <a:t>d’aider les candidats </a:t>
            </a:r>
            <a:r>
              <a:rPr lang="fr-FR" sz="1300" dirty="0"/>
              <a:t>qui ont formulé des vœux en phase principale et en phase complémentaire et n'ont reçu aucune proposition d'admission. </a:t>
            </a:r>
            <a:r>
              <a:rPr lang="fr-FR" sz="1300" b="1" dirty="0">
                <a:solidFill>
                  <a:srgbClr val="ED7454"/>
                </a:solidFill>
              </a:rPr>
              <a:t>Cette commission étudie leur dossier et leur propose une formation au plus près de leur projet et en fonction des places disponibles. </a:t>
            </a:r>
          </a:p>
          <a:p>
            <a:pPr marL="285750" indent="-285750" defTabSz="342900">
              <a:spcAft>
                <a:spcPts val="900"/>
              </a:spcAft>
              <a:buClr>
                <a:srgbClr val="000091"/>
              </a:buClr>
              <a:buSzPct val="100000"/>
              <a:buFont typeface="Wingdings" panose="05000000000000000000" pitchFamily="2" charset="2"/>
              <a:buChar char="Ø"/>
              <a:defRPr/>
            </a:pPr>
            <a:r>
              <a:rPr lang="fr-FR" sz="1600" b="1" dirty="0">
                <a:solidFill>
                  <a:srgbClr val="000091"/>
                </a:solidFill>
              </a:rPr>
              <a:t>Comment saisir la CAES ? </a:t>
            </a:r>
          </a:p>
          <a:p>
            <a:pPr algn="just"/>
            <a:r>
              <a:rPr lang="fr-FR" sz="1300" dirty="0"/>
              <a:t>Les candidats concernés recevront </a:t>
            </a:r>
            <a:r>
              <a:rPr lang="fr-FR" sz="1300" b="1" dirty="0">
                <a:solidFill>
                  <a:srgbClr val="ED7454"/>
                </a:solidFill>
              </a:rPr>
              <a:t>un message et un sms pour les informer de l’ouverture des CAES et les équipes Parcoursup les contacteront également par téléphone</a:t>
            </a:r>
            <a:r>
              <a:rPr lang="fr-FR" sz="1300" dirty="0"/>
              <a:t> pour leur expliquer en quoi consiste le travail des CAES et les inviter à les solliciter. </a:t>
            </a:r>
          </a:p>
          <a:p>
            <a:pPr algn="just"/>
            <a:r>
              <a:rPr lang="fr-FR" sz="1300" dirty="0"/>
              <a:t>Les candidats doivent cliquer sur le bouton « je sollicite la CAES » dans leur dossier Parcoursup disponible à compter du 1</a:t>
            </a:r>
            <a:r>
              <a:rPr lang="fr-FR" sz="1300" baseline="30000" dirty="0"/>
              <a:t>er</a:t>
            </a:r>
            <a:r>
              <a:rPr lang="fr-FR" sz="1300" dirty="0"/>
              <a:t> juillet 2026. </a:t>
            </a:r>
            <a:r>
              <a:rPr lang="fr-FR" sz="1300" b="1" dirty="0"/>
              <a:t>Ils répondront à quelques questions pour cerner leurs besoins</a:t>
            </a:r>
            <a:r>
              <a:rPr lang="fr-FR" sz="1300" dirty="0"/>
              <a:t>.</a:t>
            </a:r>
          </a:p>
          <a:p>
            <a:pPr algn="just"/>
            <a:r>
              <a:rPr lang="fr-FR" sz="1300" b="1" dirty="0">
                <a:solidFill>
                  <a:srgbClr val="ED7454"/>
                </a:solidFill>
              </a:rPr>
              <a:t>Les propositions d’admission </a:t>
            </a:r>
            <a:r>
              <a:rPr lang="fr-FR" sz="1300" dirty="0"/>
              <a:t>formulées par la CAES se font </a:t>
            </a:r>
            <a:r>
              <a:rPr lang="fr-FR" sz="1300" b="1" dirty="0">
                <a:solidFill>
                  <a:srgbClr val="ED7454"/>
                </a:solidFill>
              </a:rPr>
              <a:t>directement dans le dossier du candidat. </a:t>
            </a:r>
          </a:p>
          <a:p>
            <a:endParaRPr lang="fr-FR" sz="1400" dirty="0"/>
          </a:p>
          <a:p>
            <a:endParaRPr lang="fr-FR" sz="1400" dirty="0"/>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solidFill>
                  <a:schemeClr val="tx1"/>
                </a:solidFill>
                <a:latin typeface="Marianne" panose="02000000000000000000" pitchFamily="2" charset="0"/>
              </a:rPr>
              <a:pPr/>
              <a:t>74</a:t>
            </a:fld>
            <a:endParaRPr lang="fr-FR" dirty="0">
              <a:solidFill>
                <a:schemeClr val="tx1"/>
              </a:solidFill>
              <a:latin typeface="Marianne" panose="02000000000000000000" pitchFamily="2" charset="0"/>
            </a:endParaRPr>
          </a:p>
        </p:txBody>
      </p:sp>
      <p:sp>
        <p:nvSpPr>
          <p:cNvPr id="6" name="Rectangle à coins arrondis 5"/>
          <p:cNvSpPr/>
          <p:nvPr/>
        </p:nvSpPr>
        <p:spPr>
          <a:xfrm>
            <a:off x="3949700" y="210752"/>
            <a:ext cx="4644328"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Focus sur l’accompagnement personnalisé des candidats sans proposition d’admission</a:t>
            </a:r>
            <a:endParaRPr lang="fr-FR" sz="1400" b="1" kern="0" dirty="0">
              <a:solidFill>
                <a:srgbClr val="000091"/>
              </a:solidFill>
              <a:latin typeface="Arial"/>
            </a:endParaRPr>
          </a:p>
        </p:txBody>
      </p:sp>
    </p:spTree>
    <p:extLst>
      <p:ext uri="{BB962C8B-B14F-4D97-AF65-F5344CB8AC3E}">
        <p14:creationId xmlns:p14="http://schemas.microsoft.com/office/powerpoint/2010/main" val="31498041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520700" y="1100525"/>
            <a:ext cx="8064500" cy="2163375"/>
          </a:xfrm>
        </p:spPr>
        <p:txBody>
          <a:bodyPr/>
          <a:lstStyle/>
          <a:p>
            <a:pPr marL="285750" indent="-285750" algn="just">
              <a:buFont typeface="Wingdings" panose="05000000000000000000" pitchFamily="2" charset="2"/>
              <a:buChar char="Ø"/>
            </a:pPr>
            <a:r>
              <a:rPr lang="fr-FR" sz="1400" b="1" dirty="0">
                <a:solidFill>
                  <a:srgbClr val="F28E65"/>
                </a:solidFill>
              </a:rPr>
              <a:t>La possibilité de demander le réexamen de son dossier dès le 2 juin 2026</a:t>
            </a:r>
          </a:p>
          <a:p>
            <a:pPr algn="just"/>
            <a:r>
              <a:rPr lang="fr-FR" sz="1400" dirty="0">
                <a:solidFill>
                  <a:schemeClr val="tx1"/>
                </a:solidFill>
              </a:rPr>
              <a:t>Si un candidat ne trouve pas de formation compatible avec sa situation ou ses besoins particuliers et que cela justifie une inscription dans un établissement situé dans une zone géographique déterminée</a:t>
            </a:r>
          </a:p>
          <a:p>
            <a:pPr algn="just"/>
            <a:r>
              <a:rPr lang="fr-FR" sz="1400" b="1" dirty="0">
                <a:solidFill>
                  <a:schemeClr val="tx1"/>
                </a:solidFill>
              </a:rPr>
              <a:t>Demande motivée à faire au Recteur via la rubrique « contact » de votre dossier</a:t>
            </a:r>
          </a:p>
          <a:p>
            <a:pPr algn="just"/>
            <a:endParaRPr lang="fr-FR" sz="1400" b="1" dirty="0"/>
          </a:p>
          <a:p>
            <a:pPr marL="285750" indent="-285750" algn="just">
              <a:buFont typeface="Wingdings" panose="05000000000000000000" pitchFamily="2" charset="2"/>
              <a:buChar char="Ø"/>
            </a:pPr>
            <a:r>
              <a:rPr lang="fr-FR" sz="1400" b="1" dirty="0">
                <a:solidFill>
                  <a:srgbClr val="F28E65"/>
                </a:solidFill>
              </a:rPr>
              <a:t>Anticiper la rentrée dans l’établissement choisi : la fiche de liaison </a:t>
            </a:r>
          </a:p>
          <a:p>
            <a:pPr algn="just"/>
            <a:r>
              <a:rPr lang="fr-FR" sz="1400" dirty="0">
                <a:solidFill>
                  <a:schemeClr val="tx1"/>
                </a:solidFill>
              </a:rPr>
              <a:t>La fiche de liaison permet au candidat d’indiquer à son futur établissement les aménagements dont il avait éventuellement bénéficié pendant sa scolarité et ses besoins pour la rentrée. </a:t>
            </a:r>
          </a:p>
          <a:p>
            <a:pPr algn="just"/>
            <a:endParaRPr lang="fr-FR" sz="1400" dirty="0"/>
          </a:p>
          <a:p>
            <a:pPr lvl="0"/>
            <a:endParaRPr lang="fr-FR" sz="1400" dirty="0"/>
          </a:p>
        </p:txBody>
      </p:sp>
      <p:sp>
        <p:nvSpPr>
          <p:cNvPr id="5"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latin typeface="Marianne" panose="02000000000000000000" pitchFamily="2" charset="0"/>
              </a:rPr>
              <a:pPr/>
              <a:t>75</a:t>
            </a:fld>
            <a:endParaRPr lang="fr-FR" dirty="0">
              <a:solidFill>
                <a:schemeClr val="tx1"/>
              </a:solidFill>
              <a:latin typeface="Marianne" panose="02000000000000000000" pitchFamily="2" charset="0"/>
            </a:endParaRPr>
          </a:p>
        </p:txBody>
      </p:sp>
      <p:sp>
        <p:nvSpPr>
          <p:cNvPr id="6" name="Rectangle à coins arrondis 5"/>
          <p:cNvSpPr/>
          <p:nvPr/>
        </p:nvSpPr>
        <p:spPr>
          <a:xfrm>
            <a:off x="3276600" y="250317"/>
            <a:ext cx="5372100"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Accompagnement des candidats en situation de handicap</a:t>
            </a:r>
            <a:endParaRPr lang="fr-FR" sz="1400" b="1" kern="0" dirty="0">
              <a:solidFill>
                <a:srgbClr val="000091"/>
              </a:solidFill>
              <a:latin typeface="Arial"/>
            </a:endParaRPr>
          </a:p>
        </p:txBody>
      </p:sp>
      <p:sp>
        <p:nvSpPr>
          <p:cNvPr id="2" name="ZoneTexte 1"/>
          <p:cNvSpPr txBox="1"/>
          <p:nvPr/>
        </p:nvSpPr>
        <p:spPr>
          <a:xfrm>
            <a:off x="866775" y="3371850"/>
            <a:ext cx="7372350" cy="861774"/>
          </a:xfrm>
          <a:prstGeom prst="rect">
            <a:avLst/>
          </a:prstGeom>
          <a:solidFill>
            <a:srgbClr val="FF9575"/>
          </a:solidFill>
        </p:spPr>
        <p:txBody>
          <a:bodyPr wrap="square" rtlCol="0">
            <a:spAutoFit/>
          </a:bodyPr>
          <a:lstStyle/>
          <a:p>
            <a:r>
              <a:rPr lang="fr-FR" sz="1400" b="1" dirty="0">
                <a:solidFill>
                  <a:srgbClr val="000091"/>
                </a:solidFill>
              </a:rPr>
              <a:t>Rappel important </a:t>
            </a:r>
            <a:endParaRPr lang="fr-FR" sz="1400" b="1" dirty="0" smtClean="0">
              <a:solidFill>
                <a:srgbClr val="000091"/>
              </a:solidFill>
            </a:endParaRPr>
          </a:p>
          <a:p>
            <a:r>
              <a:rPr lang="fr-FR" sz="1200" dirty="0" smtClean="0"/>
              <a:t>Une </a:t>
            </a:r>
            <a:r>
              <a:rPr lang="fr-FR" sz="1200" dirty="0"/>
              <a:t>fois la formation acceptée de manière définitive, le candidat peut demander à Parcoursup de transmettre directement la fiche de liaison au référent handicap de son futur établissement &gt;&gt; infographie sur </a:t>
            </a:r>
            <a:r>
              <a:rPr lang="fr-FR" sz="1200" dirty="0">
                <a:hlinkClick r:id="rId3"/>
              </a:rPr>
              <a:t>l’espace Ressources du site </a:t>
            </a:r>
            <a:r>
              <a:rPr lang="fr-FR" sz="1200" dirty="0" smtClean="0">
                <a:hlinkClick r:id="rId3"/>
              </a:rPr>
              <a:t>Parcoursup</a:t>
            </a:r>
            <a:endParaRPr lang="fr-FR" dirty="0">
              <a:solidFill>
                <a:srgbClr val="000091"/>
              </a:solidFill>
            </a:endParaRPr>
          </a:p>
        </p:txBody>
      </p:sp>
    </p:spTree>
    <p:extLst>
      <p:ext uri="{BB962C8B-B14F-4D97-AF65-F5344CB8AC3E}">
        <p14:creationId xmlns:p14="http://schemas.microsoft.com/office/powerpoint/2010/main" val="10880271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4736" y="4249348"/>
            <a:ext cx="8775480" cy="461665"/>
          </a:xfrm>
          <a:prstGeom prst="rect">
            <a:avLst/>
          </a:prstGeom>
          <a:noFill/>
        </p:spPr>
        <p:txBody>
          <a:bodyPr wrap="square" rtlCol="0">
            <a:spAutoFit/>
          </a:bodyPr>
          <a:lstStyle/>
          <a:p>
            <a:pPr algn="ctr"/>
            <a:r>
              <a:rPr lang="fr-FR" sz="2400" b="1" dirty="0">
                <a:solidFill>
                  <a:srgbClr val="000091"/>
                </a:solidFill>
              </a:rPr>
              <a:t>Parcoursup </a:t>
            </a:r>
            <a:r>
              <a:rPr lang="fr-FR" sz="2400" b="1" dirty="0" smtClean="0">
                <a:solidFill>
                  <a:srgbClr val="000091"/>
                </a:solidFill>
              </a:rPr>
              <a:t>2026 </a:t>
            </a:r>
            <a:r>
              <a:rPr lang="fr-FR" sz="2400" b="1" dirty="0">
                <a:solidFill>
                  <a:srgbClr val="000091"/>
                </a:solidFill>
              </a:rPr>
              <a:t>: la fin de la phase principale </a:t>
            </a:r>
          </a:p>
        </p:txBody>
      </p:sp>
      <p:sp>
        <p:nvSpPr>
          <p:cNvPr id="4" name="Espace réservé du numéro de diapositive 4"/>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76</a:t>
            </a:fld>
            <a:endParaRPr lang="fr-FR" dirty="0">
              <a:solidFill>
                <a:schemeClr val="tx1"/>
              </a:solidFill>
            </a:endParaRPr>
          </a:p>
        </p:txBody>
      </p:sp>
      <p:pic>
        <p:nvPicPr>
          <p:cNvPr id="14" name="Image 13"/>
          <p:cNvPicPr>
            <a:picLocks noChangeAspect="1"/>
          </p:cNvPicPr>
          <p:nvPr/>
        </p:nvPicPr>
        <p:blipFill>
          <a:blip r:embed="rId2"/>
          <a:stretch>
            <a:fillRect/>
          </a:stretch>
        </p:blipFill>
        <p:spPr>
          <a:xfrm>
            <a:off x="780585" y="919207"/>
            <a:ext cx="7598422" cy="3293897"/>
          </a:xfrm>
          <a:prstGeom prst="rect">
            <a:avLst/>
          </a:prstGeom>
        </p:spPr>
      </p:pic>
    </p:spTree>
    <p:extLst>
      <p:ext uri="{BB962C8B-B14F-4D97-AF65-F5344CB8AC3E}">
        <p14:creationId xmlns:p14="http://schemas.microsoft.com/office/powerpoint/2010/main" val="1513158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77</a:t>
            </a:fld>
            <a:endParaRPr lang="fr-FR" dirty="0"/>
          </a:p>
        </p:txBody>
      </p:sp>
      <p:sp>
        <p:nvSpPr>
          <p:cNvPr id="5" name="Espace réservé du contenu 4"/>
          <p:cNvSpPr>
            <a:spLocks noGrp="1"/>
          </p:cNvSpPr>
          <p:nvPr>
            <p:ph sz="quarter" idx="14"/>
          </p:nvPr>
        </p:nvSpPr>
        <p:spPr>
          <a:xfrm>
            <a:off x="377662" y="914400"/>
            <a:ext cx="8298794" cy="3772860"/>
          </a:xfrm>
        </p:spPr>
        <p:txBody>
          <a:bodyPr/>
          <a:lstStyle/>
          <a:p>
            <a:pPr algn="just">
              <a:spcBef>
                <a:spcPts val="1200"/>
              </a:spcBef>
              <a:spcAft>
                <a:spcPts val="1200"/>
              </a:spcAft>
            </a:pPr>
            <a:endParaRPr lang="fr-FR" sz="800" b="1" u="sng" dirty="0"/>
          </a:p>
          <a:p>
            <a:pPr algn="just">
              <a:spcAft>
                <a:spcPts val="1200"/>
              </a:spcAft>
            </a:pPr>
            <a:r>
              <a:rPr lang="fr-FR" sz="1400" b="1" u="sng" dirty="0"/>
              <a:t>Fin de la phase d’admission </a:t>
            </a:r>
            <a:r>
              <a:rPr lang="fr-FR" sz="1400" b="1" u="sng" dirty="0" smtClean="0"/>
              <a:t>principale </a:t>
            </a:r>
            <a:r>
              <a:rPr lang="fr-FR" sz="1400" b="1" u="sng" dirty="0"/>
              <a:t>le 11 juillet 2026</a:t>
            </a:r>
          </a:p>
          <a:p>
            <a:pPr algn="just"/>
            <a:r>
              <a:rPr lang="fr-FR" sz="1400" b="1" dirty="0"/>
              <a:t>Que signifie la fin de la phase principale ? </a:t>
            </a:r>
          </a:p>
          <a:p>
            <a:pPr marL="171450" indent="-171450" algn="just">
              <a:spcAft>
                <a:spcPts val="1200"/>
              </a:spcAft>
              <a:buFont typeface="Wingdings" panose="05000000000000000000" pitchFamily="2" charset="2"/>
              <a:buChar char="Ø"/>
            </a:pPr>
            <a:r>
              <a:rPr lang="fr-FR" sz="1200" dirty="0"/>
              <a:t>Les formations sont complètes, les listes d’attente n’évoluent plus. </a:t>
            </a:r>
          </a:p>
          <a:p>
            <a:pPr marL="171450" indent="-171450" algn="just">
              <a:spcAft>
                <a:spcPts val="1200"/>
              </a:spcAft>
              <a:buFont typeface="Wingdings" panose="05000000000000000000" pitchFamily="2" charset="2"/>
              <a:buChar char="Ø"/>
            </a:pPr>
            <a:r>
              <a:rPr lang="fr-FR" sz="1200" b="1" dirty="0"/>
              <a:t>Le 11 juillet 2026</a:t>
            </a:r>
            <a:r>
              <a:rPr lang="fr-FR" sz="1200" dirty="0"/>
              <a:t>, les vœux en attente classés par les candidats et toujours présents dans leur dossier seront automatiquement archivés dans leur dossier. </a:t>
            </a:r>
          </a:p>
          <a:p>
            <a:pPr algn="just">
              <a:spcAft>
                <a:spcPts val="1200"/>
              </a:spcAft>
            </a:pPr>
            <a:r>
              <a:rPr lang="fr-FR" sz="1200" dirty="0"/>
              <a:t>Ainsi, si une place venait à se libérer de manière exceptionnelle pendant l’été (suite au désistement d’un candidat admis), elle sera proposée au 1</a:t>
            </a:r>
            <a:r>
              <a:rPr lang="fr-FR" sz="1200" baseline="30000" dirty="0"/>
              <a:t>er</a:t>
            </a:r>
            <a:r>
              <a:rPr lang="fr-FR" sz="1200" dirty="0"/>
              <a:t>  candidat sur la liste d’attente. </a:t>
            </a:r>
          </a:p>
          <a:p>
            <a:pPr algn="just">
              <a:spcAft>
                <a:spcPts val="1200"/>
              </a:spcAft>
            </a:pPr>
            <a:endParaRPr lang="fr-FR" sz="1200" dirty="0">
              <a:latin typeface="Marianne" panose="02000000000000000000" pitchFamily="2" charset="0"/>
            </a:endParaRPr>
          </a:p>
          <a:p>
            <a:pPr algn="just">
              <a:spcAft>
                <a:spcPts val="1200"/>
              </a:spcAft>
            </a:pPr>
            <a:endParaRPr lang="fr-FR" sz="1200" dirty="0">
              <a:latin typeface="Marianne" panose="02000000000000000000" pitchFamily="2" charset="0"/>
            </a:endParaRPr>
          </a:p>
          <a:p>
            <a:pPr marL="171450" indent="-171450">
              <a:buFont typeface="Wingdings" panose="05000000000000000000" pitchFamily="2" charset="2"/>
              <a:buChar char="Ø"/>
            </a:pPr>
            <a:endParaRPr lang="fr-FR" b="1" dirty="0">
              <a:latin typeface="Marianne" panose="02000000000000000000" pitchFamily="2" charset="0"/>
              <a:cs typeface="Tahoma"/>
            </a:endParaRPr>
          </a:p>
          <a:p>
            <a:endParaRPr lang="fr-FR" dirty="0">
              <a:latin typeface="Marianne" panose="02000000000000000000" pitchFamily="2" charset="0"/>
              <a:cs typeface="Tahoma"/>
            </a:endParaRPr>
          </a:p>
          <a:p>
            <a:endParaRPr lang="fr-FR" sz="1400" dirty="0"/>
          </a:p>
          <a:p>
            <a:endParaRPr lang="fr-FR" dirty="0">
              <a:latin typeface="Marianne" panose="02000000000000000000" pitchFamily="2" charset="0"/>
            </a:endParaRPr>
          </a:p>
          <a:p>
            <a:endParaRPr lang="fr-FR" dirty="0">
              <a:latin typeface="Marianne" panose="02000000000000000000" pitchFamily="2" charset="0"/>
            </a:endParaRPr>
          </a:p>
          <a:p>
            <a:r>
              <a:rPr lang="fr-FR" dirty="0"/>
              <a:t> </a:t>
            </a:r>
          </a:p>
          <a:p>
            <a:endParaRPr lang="fr-FR" dirty="0"/>
          </a:p>
        </p:txBody>
      </p:sp>
      <p:sp>
        <p:nvSpPr>
          <p:cNvPr id="7" name="ZoneTexte 6"/>
          <p:cNvSpPr txBox="1"/>
          <p:nvPr/>
        </p:nvSpPr>
        <p:spPr>
          <a:xfrm>
            <a:off x="377662" y="3203067"/>
            <a:ext cx="7883688" cy="1107996"/>
          </a:xfrm>
          <a:prstGeom prst="rect">
            <a:avLst/>
          </a:prstGeom>
          <a:solidFill>
            <a:srgbClr val="FF9575"/>
          </a:solidFill>
        </p:spPr>
        <p:txBody>
          <a:bodyPr wrap="square">
            <a:spAutoFit/>
          </a:bodyPr>
          <a:lstStyle>
            <a:defPPr>
              <a:defRPr lang="fr-FR"/>
            </a:defPPr>
            <a:lvl1pPr algn="ctr">
              <a:defRPr sz="1600" b="1">
                <a:solidFill>
                  <a:schemeClr val="bg1"/>
                </a:solidFill>
              </a:defRPr>
            </a:lvl1pPr>
          </a:lstStyle>
          <a:p>
            <a:pPr algn="l"/>
            <a:r>
              <a:rPr lang="fr-FR" sz="1100" dirty="0" smtClean="0">
                <a:solidFill>
                  <a:srgbClr val="000091"/>
                </a:solidFill>
              </a:rPr>
              <a:t>À savoir</a:t>
            </a:r>
          </a:p>
          <a:p>
            <a:pPr algn="l"/>
            <a:endParaRPr lang="fr-FR" sz="1100" dirty="0">
              <a:solidFill>
                <a:srgbClr val="000091"/>
              </a:solidFill>
            </a:endParaRPr>
          </a:p>
          <a:p>
            <a:pPr algn="l"/>
            <a:r>
              <a:rPr lang="fr-FR" sz="1100" dirty="0" smtClean="0">
                <a:solidFill>
                  <a:srgbClr val="000091"/>
                </a:solidFill>
              </a:rPr>
              <a:t>Un </a:t>
            </a:r>
            <a:r>
              <a:rPr lang="fr-FR" sz="1100" dirty="0">
                <a:solidFill>
                  <a:srgbClr val="000091"/>
                </a:solidFill>
              </a:rPr>
              <a:t>répondeur automatique pour partir l’esprit tranquille pendant l’été </a:t>
            </a:r>
            <a:endParaRPr lang="fr-FR" sz="1100" b="0" dirty="0">
              <a:solidFill>
                <a:srgbClr val="000091"/>
              </a:solidFill>
            </a:endParaRPr>
          </a:p>
          <a:p>
            <a:pPr algn="just"/>
            <a:r>
              <a:rPr lang="fr-FR" sz="1100" b="0" dirty="0" smtClean="0"/>
              <a:t> &gt; Les </a:t>
            </a:r>
            <a:r>
              <a:rPr lang="fr-FR" sz="1100" b="0" dirty="0"/>
              <a:t>candidats qui ont choisi d’archiver des vœux en attente peuvent recevoir exceptionnellement une proposition d’admission pendant l’été. Ils pourront activer le répondeur automatique entre le 13 juillet et le 18 août 2026. </a:t>
            </a:r>
          </a:p>
          <a:p>
            <a:pPr algn="l"/>
            <a:r>
              <a:rPr lang="fr-FR" sz="1100" dirty="0" smtClean="0">
                <a:solidFill>
                  <a:srgbClr val="000091"/>
                </a:solidFill>
              </a:rPr>
              <a:t>Dès </a:t>
            </a:r>
            <a:r>
              <a:rPr lang="fr-FR" sz="1100" dirty="0">
                <a:solidFill>
                  <a:srgbClr val="000091"/>
                </a:solidFill>
              </a:rPr>
              <a:t>qu’une proposition leur est faite, le répondeur automatique l’accepte à leur place</a:t>
            </a:r>
            <a:r>
              <a:rPr lang="fr-FR" sz="1100" dirty="0" smtClean="0">
                <a:solidFill>
                  <a:srgbClr val="000091"/>
                </a:solidFill>
              </a:rPr>
              <a:t>.</a:t>
            </a:r>
            <a:endParaRPr lang="fr-FR" sz="1100" dirty="0">
              <a:solidFill>
                <a:srgbClr val="000091"/>
              </a:solidFill>
            </a:endParaRPr>
          </a:p>
        </p:txBody>
      </p:sp>
      <p:sp>
        <p:nvSpPr>
          <p:cNvPr id="6" name="Rectangle à coins arrondis 5"/>
          <p:cNvSpPr/>
          <p:nvPr/>
        </p:nvSpPr>
        <p:spPr>
          <a:xfrm>
            <a:off x="4049249" y="268957"/>
            <a:ext cx="4542301"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Fin de la phase d’admission principale</a:t>
            </a:r>
            <a:endParaRPr lang="fr-FR" sz="1400" b="1" kern="0" dirty="0">
              <a:solidFill>
                <a:srgbClr val="000091"/>
              </a:solidFill>
              <a:latin typeface="Arial"/>
            </a:endParaRPr>
          </a:p>
        </p:txBody>
      </p:sp>
    </p:spTree>
    <p:extLst>
      <p:ext uri="{BB962C8B-B14F-4D97-AF65-F5344CB8AC3E}">
        <p14:creationId xmlns:p14="http://schemas.microsoft.com/office/powerpoint/2010/main" val="40366520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latin typeface="+mn-lt"/>
              </a:rPr>
              <a:t>L’inscription administrative dans la formation choisie </a:t>
            </a:r>
          </a:p>
        </p:txBody>
      </p:sp>
      <p:sp>
        <p:nvSpPr>
          <p:cNvPr id="3" name="Espace réservé du contenu 2"/>
          <p:cNvSpPr>
            <a:spLocks noGrp="1"/>
          </p:cNvSpPr>
          <p:nvPr>
            <p:ph sz="quarter" idx="14"/>
          </p:nvPr>
        </p:nvSpPr>
        <p:spPr>
          <a:xfrm>
            <a:off x="467542" y="1347615"/>
            <a:ext cx="8207977" cy="3312368"/>
          </a:xfrm>
        </p:spPr>
        <p:txBody>
          <a:bodyPr/>
          <a:lstStyle/>
          <a:p>
            <a:pPr lvl="0" algn="just"/>
            <a:r>
              <a:rPr lang="fr-FR" sz="1400" dirty="0"/>
              <a:t>Après </a:t>
            </a:r>
            <a:r>
              <a:rPr lang="fr-FR" sz="1400" b="1" dirty="0">
                <a:solidFill>
                  <a:srgbClr val="F28E65"/>
                </a:solidFill>
              </a:rPr>
              <a:t>avoir accepté définitivement la proposition d’admission de son choix et après avoir eu ses résultats au baccalauréat,</a:t>
            </a:r>
            <a:r>
              <a:rPr lang="fr-FR" sz="1400" dirty="0"/>
              <a:t> le lycéen procède à son inscription administrative. </a:t>
            </a:r>
          </a:p>
          <a:p>
            <a:pPr algn="just"/>
            <a:r>
              <a:rPr lang="fr-FR" sz="1400" dirty="0"/>
              <a:t>L’inscription administrative se fait </a:t>
            </a:r>
            <a:r>
              <a:rPr lang="fr-FR" sz="1400" b="1" dirty="0">
                <a:solidFill>
                  <a:srgbClr val="F28E65"/>
                </a:solidFill>
              </a:rPr>
              <a:t>directement auprès de l’établissement choisi </a:t>
            </a:r>
            <a:r>
              <a:rPr lang="fr-FR" sz="1400" dirty="0"/>
              <a:t>et pas sur Parcoursup.</a:t>
            </a:r>
          </a:p>
          <a:p>
            <a:pPr lvl="0" algn="just"/>
            <a:endParaRPr lang="fr-FR" sz="500" b="1" dirty="0"/>
          </a:p>
          <a:p>
            <a:pPr lvl="0" algn="just"/>
            <a:r>
              <a:rPr lang="fr-FR" sz="1400" b="1" dirty="0">
                <a:solidFill>
                  <a:srgbClr val="F28E65"/>
                </a:solidFill>
              </a:rPr>
              <a:t>Les modalités d’inscription sont propres à chaque établissement</a:t>
            </a:r>
            <a:r>
              <a:rPr lang="fr-FR" sz="1400" b="1" dirty="0"/>
              <a:t> : </a:t>
            </a:r>
          </a:p>
          <a:p>
            <a:pPr marL="285743" indent="-285743" algn="just">
              <a:buClr>
                <a:srgbClr val="ED7454"/>
              </a:buClr>
              <a:buFont typeface="Arial" panose="020B0604020202020204" pitchFamily="34" charset="0"/>
              <a:buChar char="•"/>
            </a:pPr>
            <a:r>
              <a:rPr lang="fr-FR" sz="1400" dirty="0"/>
              <a:t>Consulter les modalités d’inscription indiquées dans le dossier candidat sur Parcoursup. </a:t>
            </a:r>
          </a:p>
          <a:p>
            <a:pPr marL="285743" indent="-285743" algn="just">
              <a:buClr>
                <a:srgbClr val="ED7454"/>
              </a:buClr>
              <a:buFont typeface="Arial" panose="020B0604020202020204" pitchFamily="34" charset="0"/>
              <a:buChar char="•"/>
            </a:pPr>
            <a:r>
              <a:rPr lang="fr-FR" sz="1400" b="1" u="sng" dirty="0"/>
              <a:t>Respecter la date limite indiquée par l’établissement </a:t>
            </a:r>
            <a:r>
              <a:rPr lang="fr-FR" sz="1400" b="1" dirty="0"/>
              <a:t>: </a:t>
            </a:r>
            <a:r>
              <a:rPr lang="fr-FR" sz="1400" dirty="0"/>
              <a:t>l’essentiel des inscriptions en juillet et les autres fin </a:t>
            </a:r>
            <a:r>
              <a:rPr lang="fr-FR" sz="1400" dirty="0" smtClean="0"/>
              <a:t>août </a:t>
            </a:r>
            <a:r>
              <a:rPr lang="fr-FR" sz="1400" dirty="0"/>
              <a:t>2026</a:t>
            </a:r>
          </a:p>
          <a:p>
            <a:pPr marL="285743" indent="-285743" algn="just">
              <a:buClr>
                <a:srgbClr val="ED7454"/>
              </a:buClr>
              <a:buFont typeface="Arial" panose="020B0604020202020204" pitchFamily="34" charset="0"/>
              <a:buChar char="•"/>
            </a:pPr>
            <a:r>
              <a:rPr lang="fr-FR" sz="1400" dirty="0"/>
              <a:t>Si le futur étudiant s’inscrit dans une formation en dehors de Parcoursup, il doit </a:t>
            </a:r>
            <a:r>
              <a:rPr lang="fr-FR" sz="1400" b="1" u="sng" dirty="0"/>
              <a:t>obligatoirement</a:t>
            </a:r>
            <a:r>
              <a:rPr lang="fr-FR" sz="1400" dirty="0"/>
              <a:t>  remettre une attestation de désinscription ou de non inscription sur Parcoursup, qu’il télécharge via la plateforme.</a:t>
            </a:r>
          </a:p>
          <a:p>
            <a:endParaRPr lang="fr-FR" sz="14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78</a:t>
            </a:fld>
            <a:endParaRPr lang="fr-FR" dirty="0">
              <a:solidFill>
                <a:schemeClr val="tx1"/>
              </a:solidFill>
            </a:endParaRPr>
          </a:p>
        </p:txBody>
      </p:sp>
      <p:sp>
        <p:nvSpPr>
          <p:cNvPr id="8" name="Rectangle à coins arrondis 7"/>
          <p:cNvSpPr/>
          <p:nvPr/>
        </p:nvSpPr>
        <p:spPr>
          <a:xfrm>
            <a:off x="5340350" y="258477"/>
            <a:ext cx="3196586"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Après le 8 juillet 2026 </a:t>
            </a:r>
            <a:endParaRPr lang="fr-FR" sz="1400" b="1" kern="0" dirty="0">
              <a:solidFill>
                <a:srgbClr val="000091"/>
              </a:solidFill>
              <a:latin typeface="Arial"/>
            </a:endParaRPr>
          </a:p>
        </p:txBody>
      </p:sp>
    </p:spTree>
    <p:extLst>
      <p:ext uri="{BB962C8B-B14F-4D97-AF65-F5344CB8AC3E}">
        <p14:creationId xmlns:p14="http://schemas.microsoft.com/office/powerpoint/2010/main" val="33814060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59980" y="4277088"/>
            <a:ext cx="6683296" cy="461665"/>
          </a:xfrm>
          <a:prstGeom prst="rect">
            <a:avLst/>
          </a:prstGeom>
          <a:noFill/>
        </p:spPr>
        <p:txBody>
          <a:bodyPr wrap="square" rtlCol="0">
            <a:spAutoFit/>
          </a:bodyPr>
          <a:lstStyle/>
          <a:p>
            <a:r>
              <a:rPr lang="fr-FR" sz="2400" b="1" dirty="0">
                <a:solidFill>
                  <a:srgbClr val="000091"/>
                </a:solidFill>
              </a:rPr>
              <a:t>Parcoursup 2026 : nos conseils</a:t>
            </a:r>
          </a:p>
        </p:txBody>
      </p:sp>
      <p:sp>
        <p:nvSpPr>
          <p:cNvPr id="4" name="Espace réservé du numéro de diapositive 4"/>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79</a:t>
            </a:fld>
            <a:endParaRPr lang="fr-FR" dirty="0">
              <a:solidFill>
                <a:schemeClr val="tx1"/>
              </a:solidFill>
            </a:endParaRPr>
          </a:p>
        </p:txBody>
      </p:sp>
      <p:pic>
        <p:nvPicPr>
          <p:cNvPr id="3" name="Image 2"/>
          <p:cNvPicPr>
            <a:picLocks noChangeAspect="1"/>
          </p:cNvPicPr>
          <p:nvPr/>
        </p:nvPicPr>
        <p:blipFill>
          <a:blip r:embed="rId2"/>
          <a:stretch>
            <a:fillRect/>
          </a:stretch>
        </p:blipFill>
        <p:spPr>
          <a:xfrm>
            <a:off x="911261" y="884120"/>
            <a:ext cx="7577616" cy="3392968"/>
          </a:xfrm>
          <a:prstGeom prst="rect">
            <a:avLst/>
          </a:prstGeom>
        </p:spPr>
      </p:pic>
    </p:spTree>
    <p:extLst>
      <p:ext uri="{BB962C8B-B14F-4D97-AF65-F5344CB8AC3E}">
        <p14:creationId xmlns:p14="http://schemas.microsoft.com/office/powerpoint/2010/main" val="1256868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t>08/12/2025</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1531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387350" y="908050"/>
            <a:ext cx="8226585" cy="3875450"/>
          </a:xfrm>
        </p:spPr>
        <p:txBody>
          <a:bodyPr>
            <a:noAutofit/>
          </a:bodyPr>
          <a:lstStyle/>
          <a:p>
            <a:pPr marL="342900" indent="-342900" algn="just" defTabSz="457200">
              <a:spcBef>
                <a:spcPct val="20000"/>
              </a:spcBef>
              <a:spcAft>
                <a:spcPts val="0"/>
              </a:spcAft>
              <a:buClr>
                <a:srgbClr val="000091"/>
              </a:buClr>
              <a:buSzPct val="100000"/>
              <a:buFont typeface="+mj-lt"/>
              <a:buAutoNum type="arabicPeriod"/>
            </a:pPr>
            <a:r>
              <a:rPr lang="fr-FR" sz="1400" b="1" dirty="0">
                <a:ea typeface="+mj-ea"/>
                <a:cs typeface="+mj-cs"/>
              </a:rPr>
              <a:t>Prenez connaissance du calendrier 2026, </a:t>
            </a:r>
            <a:r>
              <a:rPr lang="fr-FR" sz="1200" dirty="0">
                <a:solidFill>
                  <a:schemeClr val="tx1"/>
                </a:solidFill>
              </a:rPr>
              <a:t>des modalités de fonctionnement de la plateforme et des vidéos tutos pour vous familiariser avec la procédure ; utilisez les outils Parcoursup pour échanger, vous exercer (Quiz ; Règles d’or ; FAQ ; Simulateur d’admission ; Site d’entrainement de la phase d’admission</a:t>
            </a:r>
            <a:r>
              <a:rPr lang="fr-FR" sz="1200" dirty="0" smtClean="0">
                <a:solidFill>
                  <a:schemeClr val="tx1"/>
                </a:solidFill>
              </a:rPr>
              <a:t>).</a:t>
            </a:r>
            <a:br>
              <a:rPr lang="fr-FR" sz="1200" dirty="0" smtClean="0">
                <a:solidFill>
                  <a:schemeClr val="tx1"/>
                </a:solidFill>
              </a:rPr>
            </a:br>
            <a:endParaRPr lang="fr-FR" sz="400" dirty="0" smtClean="0">
              <a:solidFill>
                <a:schemeClr val="tx1"/>
              </a:solidFill>
            </a:endParaRPr>
          </a:p>
          <a:p>
            <a:pPr marL="342900" indent="-342900" defTabSz="457200">
              <a:spcBef>
                <a:spcPct val="20000"/>
              </a:spcBef>
              <a:spcAft>
                <a:spcPts val="0"/>
              </a:spcAft>
              <a:buClr>
                <a:srgbClr val="000091"/>
              </a:buClr>
              <a:buSzPct val="100000"/>
              <a:buFont typeface="+mj-lt"/>
              <a:buAutoNum type="arabicPeriod"/>
            </a:pPr>
            <a:r>
              <a:rPr lang="fr-FR" sz="1400" b="1" dirty="0" smtClean="0">
                <a:ea typeface="+mj-ea"/>
                <a:cs typeface="+mj-cs"/>
              </a:rPr>
              <a:t>Anticipez, n’attendez pas la dernière minute</a:t>
            </a:r>
            <a:r>
              <a:rPr lang="fr-FR" sz="1400" dirty="0" smtClean="0">
                <a:solidFill>
                  <a:schemeClr val="tx1"/>
                </a:solidFill>
                <a:highlight>
                  <a:srgbClr val="0000FF"/>
                </a:highlight>
              </a:rPr>
              <a:t/>
            </a:r>
            <a:br>
              <a:rPr lang="fr-FR" sz="1400" dirty="0" smtClean="0">
                <a:solidFill>
                  <a:schemeClr val="tx1"/>
                </a:solidFill>
                <a:highlight>
                  <a:srgbClr val="0000FF"/>
                </a:highlight>
              </a:rPr>
            </a:br>
            <a:r>
              <a:rPr lang="fr-FR" sz="1200" dirty="0" smtClean="0">
                <a:solidFill>
                  <a:schemeClr val="tx1"/>
                </a:solidFill>
              </a:rPr>
              <a:t>Anticipez au lycée pour construire votre projet d’orientation progressivement (avec </a:t>
            </a:r>
            <a:r>
              <a:rPr lang="fr-FR" sz="1200" b="1" dirty="0" err="1" smtClean="0">
                <a:solidFill>
                  <a:schemeClr val="tx1"/>
                </a:solidFill>
              </a:rPr>
              <a:t>MonProjetSup</a:t>
            </a:r>
            <a:r>
              <a:rPr lang="fr-FR" sz="1200" dirty="0" smtClean="0">
                <a:solidFill>
                  <a:schemeClr val="tx1"/>
                </a:solidFill>
              </a:rPr>
              <a:t> sur la plateforme </a:t>
            </a:r>
            <a:r>
              <a:rPr lang="fr-FR" sz="1200" dirty="0" err="1" smtClean="0">
                <a:solidFill>
                  <a:schemeClr val="tx1"/>
                </a:solidFill>
              </a:rPr>
              <a:t>Avenir-s</a:t>
            </a:r>
            <a:r>
              <a:rPr lang="fr-FR" sz="1200" dirty="0" smtClean="0">
                <a:solidFill>
                  <a:schemeClr val="tx1"/>
                </a:solidFill>
              </a:rPr>
              <a:t> ; la possibilité d’ouvrir un compte Parcoursup dès la 2nde), et explorez la carte des formations, comparez les formations entre elles, etc.</a:t>
            </a:r>
            <a:br>
              <a:rPr lang="fr-FR" sz="1200" dirty="0" smtClean="0">
                <a:solidFill>
                  <a:schemeClr val="tx1"/>
                </a:solidFill>
              </a:rPr>
            </a:br>
            <a:r>
              <a:rPr lang="fr-FR" sz="1200" dirty="0" smtClean="0">
                <a:solidFill>
                  <a:schemeClr val="tx1"/>
                </a:solidFill>
              </a:rPr>
              <a:t>Posez-vous les questions utiles sur l’établissement qui vous intéresse.</a:t>
            </a:r>
            <a:br>
              <a:rPr lang="fr-FR" sz="1200" dirty="0" smtClean="0">
                <a:solidFill>
                  <a:schemeClr val="tx1"/>
                </a:solidFill>
              </a:rPr>
            </a:br>
            <a:endParaRPr lang="fr-FR" sz="400" dirty="0" smtClean="0">
              <a:solidFill>
                <a:schemeClr val="tx1"/>
              </a:solidFill>
            </a:endParaRPr>
          </a:p>
          <a:p>
            <a:pPr marL="342900" indent="-342900" defTabSz="457200">
              <a:spcBef>
                <a:spcPct val="20000"/>
              </a:spcBef>
              <a:spcAft>
                <a:spcPts val="0"/>
              </a:spcAft>
              <a:buClr>
                <a:srgbClr val="000091"/>
              </a:buClr>
              <a:buSzPct val="100000"/>
              <a:buFont typeface="+mj-lt"/>
              <a:buAutoNum type="arabicPeriod"/>
            </a:pPr>
            <a:r>
              <a:rPr lang="fr-FR" sz="1400" b="1" dirty="0" smtClean="0">
                <a:ea typeface="+mj-ea"/>
                <a:cs typeface="+mj-cs"/>
              </a:rPr>
              <a:t>Faites </a:t>
            </a:r>
            <a:r>
              <a:rPr lang="fr-FR" sz="1400" b="1" dirty="0">
                <a:ea typeface="+mj-ea"/>
                <a:cs typeface="+mj-cs"/>
              </a:rPr>
              <a:t>des vœux pour des formations qui vous intéressent, ne vous autocensurez pas, pensez à diversifier vos vœux et évitez de ne formuler qu’un seul </a:t>
            </a:r>
            <a:r>
              <a:rPr lang="fr-FR" sz="1400" b="1" dirty="0" smtClean="0">
                <a:ea typeface="+mj-ea"/>
                <a:cs typeface="+mj-cs"/>
              </a:rPr>
              <a:t>vœu</a:t>
            </a:r>
            <a:br>
              <a:rPr lang="fr-FR" sz="1400" b="1" dirty="0" smtClean="0">
                <a:ea typeface="+mj-ea"/>
                <a:cs typeface="+mj-cs"/>
              </a:rPr>
            </a:br>
            <a:endParaRPr lang="fr-FR" sz="400" b="1" dirty="0">
              <a:ea typeface="+mj-ea"/>
              <a:cs typeface="+mj-cs"/>
            </a:endParaRPr>
          </a:p>
          <a:p>
            <a:pPr marL="342900" indent="-342900" algn="just" defTabSz="457200">
              <a:spcBef>
                <a:spcPct val="20000"/>
              </a:spcBef>
              <a:spcAft>
                <a:spcPts val="0"/>
              </a:spcAft>
              <a:buClr>
                <a:srgbClr val="000091"/>
              </a:buClr>
              <a:buSzPct val="100000"/>
              <a:buFont typeface="+mj-lt"/>
              <a:buAutoNum type="arabicPeriod"/>
            </a:pPr>
            <a:r>
              <a:rPr lang="fr-FR" sz="1400" b="1" dirty="0" smtClean="0">
                <a:ea typeface="+mj-ea"/>
                <a:cs typeface="+mj-cs"/>
              </a:rPr>
              <a:t>Ne </a:t>
            </a:r>
            <a:r>
              <a:rPr lang="fr-FR" sz="1400" b="1" dirty="0">
                <a:ea typeface="+mj-ea"/>
                <a:cs typeface="+mj-cs"/>
              </a:rPr>
              <a:t>restez pas seuls avec vos questions </a:t>
            </a:r>
            <a:r>
              <a:rPr lang="fr-FR" sz="1200" dirty="0">
                <a:solidFill>
                  <a:schemeClr val="tx1"/>
                </a:solidFill>
              </a:rPr>
              <a:t>: échangez au lycée et profitez des rencontres avec les enseignants et étudiants du </a:t>
            </a:r>
            <a:r>
              <a:rPr lang="fr-FR" sz="1200" dirty="0" smtClean="0">
                <a:solidFill>
                  <a:schemeClr val="tx1"/>
                </a:solidFill>
              </a:rPr>
              <a:t>supérieur, des </a:t>
            </a:r>
            <a:r>
              <a:rPr lang="fr-FR" sz="1200" dirty="0">
                <a:solidFill>
                  <a:schemeClr val="tx1"/>
                </a:solidFill>
              </a:rPr>
              <a:t>Lives Parcoursup, journées portes ouvertes, étudiants ambassadeurs</a:t>
            </a:r>
            <a:r>
              <a:rPr lang="fr-FR" sz="1200" dirty="0" smtClean="0">
                <a:solidFill>
                  <a:schemeClr val="tx1"/>
                </a:solidFill>
              </a:rPr>
              <a:t>.</a:t>
            </a:r>
            <a:br>
              <a:rPr lang="fr-FR" sz="1200" dirty="0" smtClean="0">
                <a:solidFill>
                  <a:schemeClr val="tx1"/>
                </a:solidFill>
              </a:rPr>
            </a:br>
            <a:endParaRPr lang="fr-FR" sz="400" b="1" dirty="0">
              <a:ea typeface="+mj-ea"/>
              <a:cs typeface="+mj-cs"/>
            </a:endParaRPr>
          </a:p>
          <a:p>
            <a:pPr marL="342900" indent="-342900" algn="just" defTabSz="457200">
              <a:spcBef>
                <a:spcPct val="20000"/>
              </a:spcBef>
              <a:spcAft>
                <a:spcPts val="0"/>
              </a:spcAft>
              <a:buClr>
                <a:srgbClr val="000091"/>
              </a:buClr>
              <a:buSzPct val="100000"/>
              <a:buFont typeface="+mj-lt"/>
              <a:buAutoNum type="arabicPeriod"/>
            </a:pPr>
            <a:r>
              <a:rPr lang="fr-FR" sz="1400" b="1" dirty="0">
                <a:ea typeface="+mj-ea"/>
                <a:cs typeface="+mj-cs"/>
              </a:rPr>
              <a:t>Préparez vous à choisir : </a:t>
            </a:r>
            <a:r>
              <a:rPr lang="fr-FR" sz="1200" dirty="0">
                <a:solidFill>
                  <a:schemeClr val="tx1"/>
                </a:solidFill>
              </a:rPr>
              <a:t>la phase d’admission va vite, vous devrez répondre aux propositions … alors préparez-vous à faire un choix</a:t>
            </a:r>
            <a:r>
              <a:rPr lang="fr-FR" sz="1200" dirty="0" smtClean="0">
                <a:solidFill>
                  <a:schemeClr val="tx1"/>
                </a:solidFill>
              </a:rPr>
              <a:t>.</a:t>
            </a:r>
          </a:p>
          <a:p>
            <a:pPr marL="342900" indent="-342900" algn="just" defTabSz="457200">
              <a:spcBef>
                <a:spcPct val="20000"/>
              </a:spcBef>
              <a:spcAft>
                <a:spcPts val="0"/>
              </a:spcAft>
              <a:buClr>
                <a:srgbClr val="000091"/>
              </a:buClr>
              <a:buSzPct val="100000"/>
              <a:buFont typeface="+mj-lt"/>
              <a:buAutoNum type="arabicPeriod"/>
            </a:pPr>
            <a:endParaRPr lang="fr-FR" sz="1200" dirty="0">
              <a:solidFill>
                <a:srgbClr val="000091"/>
              </a:solidFill>
            </a:endParaRPr>
          </a:p>
          <a:p>
            <a:pPr marL="269875" algn="just" defTabSz="457200">
              <a:spcBef>
                <a:spcPts val="600"/>
              </a:spcBef>
              <a:spcAft>
                <a:spcPts val="0"/>
              </a:spcAft>
              <a:buClr>
                <a:srgbClr val="FF0000"/>
              </a:buClr>
              <a:buSzPct val="100000"/>
            </a:pPr>
            <a:r>
              <a:rPr lang="fr-FR" sz="1300" b="1" dirty="0">
                <a:solidFill>
                  <a:srgbClr val="000091"/>
                </a:solidFill>
              </a:rPr>
              <a:t>Mais rassurez-vous, Parcoursup n’est qu’une première </a:t>
            </a:r>
            <a:r>
              <a:rPr lang="fr-FR" sz="1300" b="1" dirty="0" smtClean="0">
                <a:solidFill>
                  <a:srgbClr val="000091"/>
                </a:solidFill>
              </a:rPr>
              <a:t>étape</a:t>
            </a:r>
            <a:r>
              <a:rPr lang="fr-FR" sz="1300" dirty="0" smtClean="0">
                <a:solidFill>
                  <a:srgbClr val="000091"/>
                </a:solidFill>
              </a:rPr>
              <a:t>, </a:t>
            </a:r>
            <a:r>
              <a:rPr lang="fr-FR" sz="1300" b="1" dirty="0" smtClean="0">
                <a:solidFill>
                  <a:srgbClr val="000091"/>
                </a:solidFill>
              </a:rPr>
              <a:t>vous </a:t>
            </a:r>
            <a:r>
              <a:rPr lang="fr-FR" sz="1300" b="1" dirty="0">
                <a:solidFill>
                  <a:srgbClr val="000091"/>
                </a:solidFill>
              </a:rPr>
              <a:t>avez le droit de vous réorienter !</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tx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80</a:t>
            </a:fld>
            <a:endParaRPr lang="fr-FR" dirty="0">
              <a:solidFill>
                <a:schemeClr val="tx1"/>
              </a:solidFill>
            </a:endParaRPr>
          </a:p>
        </p:txBody>
      </p:sp>
      <p:sp>
        <p:nvSpPr>
          <p:cNvPr id="7" name="Rectangle à coins arrondis 6"/>
          <p:cNvSpPr/>
          <p:nvPr/>
        </p:nvSpPr>
        <p:spPr>
          <a:xfrm>
            <a:off x="4121666" y="204850"/>
            <a:ext cx="4492269"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5 conseils pour aborder sereinement Parcoursup</a:t>
            </a:r>
            <a:endParaRPr lang="fr-FR" sz="1400" b="1" kern="0" dirty="0">
              <a:solidFill>
                <a:srgbClr val="000091"/>
              </a:solidFill>
              <a:latin typeface="Arial"/>
            </a:endParaRPr>
          </a:p>
        </p:txBody>
      </p:sp>
    </p:spTree>
    <p:extLst>
      <p:ext uri="{BB962C8B-B14F-4D97-AF65-F5344CB8AC3E}">
        <p14:creationId xmlns:p14="http://schemas.microsoft.com/office/powerpoint/2010/main" val="16255246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10773" y="1347614"/>
            <a:ext cx="8298792" cy="3024336"/>
          </a:xfrm>
        </p:spPr>
        <p:txBody>
          <a:bodyPr>
            <a:normAutofit fontScale="85000" lnSpcReduction="20000"/>
          </a:bodyPr>
          <a:lstStyle/>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Le numéro vert </a:t>
            </a:r>
            <a:r>
              <a:rPr lang="fr-FR" sz="2000" dirty="0">
                <a:solidFill>
                  <a:schemeClr val="accent1"/>
                </a:solidFill>
              </a:rPr>
              <a:t> </a:t>
            </a:r>
            <a:r>
              <a:rPr lang="fr-FR" sz="2000" b="1" dirty="0">
                <a:solidFill>
                  <a:schemeClr val="tx2"/>
                </a:solidFill>
              </a:rPr>
              <a:t>0 800 400 070 </a:t>
            </a:r>
            <a:br>
              <a:rPr lang="fr-FR" sz="2000" b="1" dirty="0">
                <a:solidFill>
                  <a:schemeClr val="tx2"/>
                </a:solidFill>
              </a:rPr>
            </a:br>
            <a:r>
              <a:rPr lang="fr-FR" sz="1200" i="1" dirty="0">
                <a:solidFill>
                  <a:schemeClr val="tx1"/>
                </a:solidFill>
              </a:rPr>
              <a:t>(en complément du numéro vert accessible depuis l’Outre-mer et l’étranger, des numéros spécifiques pour l’Outre-mer indiqués sur le site parcoursup.gouv.fr)</a:t>
            </a:r>
            <a:r>
              <a:rPr lang="fr-FR" sz="1200" i="1" dirty="0">
                <a:solidFill>
                  <a:schemeClr val="accent1"/>
                </a:solidFill>
              </a:rPr>
              <a:t/>
            </a:r>
            <a:br>
              <a:rPr lang="fr-FR" sz="1200" i="1" dirty="0">
                <a:solidFill>
                  <a:schemeClr val="accent1"/>
                </a:solidFill>
              </a:rPr>
            </a:br>
            <a:endParaRPr lang="fr-FR" sz="1200" i="1" dirty="0">
              <a:solidFill>
                <a:schemeClr val="accent1"/>
              </a:solidFill>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La messagerie contact </a:t>
            </a:r>
            <a:r>
              <a:rPr lang="fr-FR" sz="1600" dirty="0">
                <a:solidFill>
                  <a:schemeClr val="accent1"/>
                </a:solidFill>
              </a:rPr>
              <a:t> </a:t>
            </a:r>
            <a:r>
              <a:rPr lang="fr-FR" sz="1600" dirty="0">
                <a:solidFill>
                  <a:schemeClr val="tx1"/>
                </a:solidFill>
              </a:rPr>
              <a:t>depuis le dossier Parcoursup</a:t>
            </a:r>
            <a:r>
              <a:rPr lang="fr-FR" sz="1600" dirty="0">
                <a:solidFill>
                  <a:schemeClr val="accent1"/>
                </a:solidFill>
              </a:rPr>
              <a:t/>
            </a:r>
            <a:br>
              <a:rPr lang="fr-FR" sz="1600" dirty="0">
                <a:solidFill>
                  <a:schemeClr val="accent1"/>
                </a:solidFill>
              </a:rPr>
            </a:br>
            <a:endParaRPr lang="fr-FR" sz="1600" dirty="0">
              <a:solidFill>
                <a:schemeClr val="accent1"/>
              </a:solidFill>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Les réseaux sociaux (Instagram, X, Facebook, </a:t>
            </a:r>
            <a:r>
              <a:rPr lang="fr-FR" sz="1600" b="1" dirty="0" err="1">
                <a:solidFill>
                  <a:schemeClr val="bg1"/>
                </a:solidFill>
                <a:highlight>
                  <a:srgbClr val="0000FF"/>
                </a:highlight>
              </a:rPr>
              <a:t>TikTok</a:t>
            </a:r>
            <a:r>
              <a:rPr lang="fr-FR" sz="1600" b="1" dirty="0">
                <a:solidFill>
                  <a:schemeClr val="bg1"/>
                </a:solidFill>
                <a:highlight>
                  <a:srgbClr val="0000FF"/>
                </a:highlight>
              </a:rPr>
              <a:t>, </a:t>
            </a:r>
            <a:r>
              <a:rPr lang="fr-FR" sz="1600" b="1" dirty="0" err="1">
                <a:solidFill>
                  <a:schemeClr val="bg1"/>
                </a:solidFill>
                <a:highlight>
                  <a:srgbClr val="0000FF"/>
                </a:highlight>
              </a:rPr>
              <a:t>Linkedin</a:t>
            </a:r>
            <a:r>
              <a:rPr lang="fr-FR" sz="1600" b="1" dirty="0">
                <a:solidFill>
                  <a:schemeClr val="bg1"/>
                </a:solidFill>
                <a:highlight>
                  <a:srgbClr val="0000FF"/>
                </a:highlight>
              </a:rPr>
              <a:t>, </a:t>
            </a:r>
            <a:r>
              <a:rPr lang="fr-FR" sz="1600" b="1" dirty="0" err="1">
                <a:solidFill>
                  <a:schemeClr val="bg1"/>
                </a:solidFill>
                <a:highlight>
                  <a:srgbClr val="0000FF"/>
                </a:highlight>
              </a:rPr>
              <a:t>Youtube</a:t>
            </a:r>
            <a:r>
              <a:rPr lang="fr-FR" sz="1600" b="1" dirty="0">
                <a:solidFill>
                  <a:schemeClr val="bg1"/>
                </a:solidFill>
                <a:highlight>
                  <a:srgbClr val="0000FF"/>
                </a:highlight>
              </a:rPr>
              <a:t>)</a:t>
            </a:r>
            <a:r>
              <a:rPr lang="fr-FR" sz="1600" dirty="0">
                <a:solidFill>
                  <a:schemeClr val="accent1"/>
                </a:solidFill>
              </a:rPr>
              <a:t> </a:t>
            </a:r>
            <a:r>
              <a:rPr lang="fr-FR" sz="1600" dirty="0">
                <a:solidFill>
                  <a:schemeClr val="tx1"/>
                </a:solidFill>
              </a:rPr>
              <a:t>pour suivre l’actualité de Parcoursup et recevoir des conseils</a:t>
            </a:r>
          </a:p>
          <a:p>
            <a:pPr marL="285750" lvl="0" indent="-285750" defTabSz="457200">
              <a:spcBef>
                <a:spcPct val="20000"/>
              </a:spcBef>
              <a:spcAft>
                <a:spcPts val="0"/>
              </a:spcAft>
              <a:buClr>
                <a:schemeClr val="tx2"/>
              </a:buClr>
              <a:buSzPct val="100000"/>
              <a:buFont typeface="Wingdings" panose="05000000000000000000" pitchFamily="2" charset="2"/>
              <a:buChar char="§"/>
            </a:pPr>
            <a:endParaRPr lang="fr-FR" sz="1600" dirty="0">
              <a:solidFill>
                <a:schemeClr val="accent1"/>
              </a:solidFill>
            </a:endParaRPr>
          </a:p>
          <a:p>
            <a:pPr marL="28575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Le canal d’actualité Parcoursup info sur </a:t>
            </a:r>
            <a:r>
              <a:rPr lang="fr-FR" sz="1600" b="1" dirty="0" err="1">
                <a:solidFill>
                  <a:schemeClr val="bg1"/>
                </a:solidFill>
                <a:highlight>
                  <a:srgbClr val="0000FF"/>
                </a:highlight>
              </a:rPr>
              <a:t>Whatsapp</a:t>
            </a:r>
            <a:r>
              <a:rPr lang="fr-FR" sz="1600" dirty="0">
                <a:solidFill>
                  <a:schemeClr val="accent1"/>
                </a:solidFill>
              </a:rPr>
              <a:t> </a:t>
            </a:r>
            <a:r>
              <a:rPr lang="fr-FR" sz="1600" dirty="0">
                <a:solidFill>
                  <a:schemeClr val="tx1"/>
                </a:solidFill>
              </a:rPr>
              <a:t>pour être informés des dates clés, des informations pratiques et des outils essentiels pour réussir son orientation post bac. </a:t>
            </a:r>
          </a:p>
          <a:p>
            <a:pPr marL="268288" defTabSz="457200">
              <a:spcBef>
                <a:spcPct val="20000"/>
              </a:spcBef>
              <a:spcAft>
                <a:spcPts val="0"/>
              </a:spcAft>
              <a:buClr>
                <a:schemeClr val="tx2"/>
              </a:buClr>
              <a:buSzPct val="100000"/>
            </a:pPr>
            <a:r>
              <a:rPr lang="fr-FR" sz="1500" i="1" dirty="0">
                <a:solidFill>
                  <a:schemeClr val="tx1"/>
                </a:solidFill>
              </a:rPr>
              <a:t>Pensez à activer les notifications pour recevoir toutes les informations. </a:t>
            </a:r>
          </a:p>
          <a:p>
            <a:pPr marL="285750" indent="-285750" defTabSz="457200">
              <a:spcBef>
                <a:spcPct val="20000"/>
              </a:spcBef>
              <a:spcAft>
                <a:spcPts val="0"/>
              </a:spcAft>
              <a:buClr>
                <a:schemeClr val="tx2"/>
              </a:buClr>
              <a:buSzPct val="100000"/>
              <a:buFont typeface="Wingdings" panose="05000000000000000000" pitchFamily="2" charset="2"/>
              <a:buChar char="§"/>
            </a:pPr>
            <a:endParaRPr lang="fr-FR" sz="1600" dirty="0">
              <a:solidFill>
                <a:schemeClr val="accent1"/>
              </a:solidFill>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Des tutos vidéos, des quiz et une FAQ très riche (avec un moteur de recherche intégré)</a:t>
            </a:r>
            <a:r>
              <a:rPr lang="fr-FR" sz="1600" b="1" dirty="0">
                <a:solidFill>
                  <a:schemeClr val="accent1"/>
                </a:solidFill>
                <a:highlight>
                  <a:srgbClr val="FFFF00"/>
                </a:highlight>
              </a:rPr>
              <a:t/>
            </a:r>
            <a:br>
              <a:rPr lang="fr-FR" sz="1600" b="1" dirty="0">
                <a:solidFill>
                  <a:schemeClr val="accent1"/>
                </a:solidFill>
                <a:highlight>
                  <a:srgbClr val="FFFF00"/>
                </a:highlight>
              </a:rPr>
            </a:br>
            <a:endParaRPr lang="fr-FR" sz="1600" b="1" dirty="0">
              <a:solidFill>
                <a:schemeClr val="accent1"/>
              </a:solidFill>
              <a:highlight>
                <a:srgbClr val="FFFF00"/>
              </a:highlight>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Un site d’entrainement </a:t>
            </a:r>
            <a:r>
              <a:rPr lang="fr-FR" sz="1600" dirty="0">
                <a:solidFill>
                  <a:schemeClr val="tx1"/>
                </a:solidFill>
              </a:rPr>
              <a:t>pour vous préparer à la phase d’admission</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81</a:t>
            </a:fld>
            <a:endParaRPr lang="fr-FR" dirty="0">
              <a:solidFill>
                <a:schemeClr val="tx1"/>
              </a:solidFill>
            </a:endParaRP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455713" y="915566"/>
            <a:ext cx="8208912" cy="663637"/>
          </a:xfrm>
        </p:spPr>
        <p:txBody>
          <a:bodyPr/>
          <a:lstStyle/>
          <a:p>
            <a:r>
              <a:rPr lang="fr-FR" sz="2200" dirty="0"/>
              <a:t>Des services pour vous aider et répondre à vos questions</a:t>
            </a:r>
          </a:p>
        </p:txBody>
      </p:sp>
    </p:spTree>
    <p:extLst>
      <p:ext uri="{BB962C8B-B14F-4D97-AF65-F5344CB8AC3E}">
        <p14:creationId xmlns:p14="http://schemas.microsoft.com/office/powerpoint/2010/main" val="17378280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1685" y="1384323"/>
            <a:ext cx="8208912" cy="3301977"/>
          </a:xfrm>
        </p:spPr>
        <p:txBody>
          <a:bodyPr>
            <a:noAutofit/>
          </a:bodyPr>
          <a:lstStyle/>
          <a:p>
            <a:pPr marL="285750" indent="-285750">
              <a:buClr>
                <a:srgbClr val="000091"/>
              </a:buClr>
              <a:buFont typeface="Wingdings" panose="05000000000000000000" pitchFamily="2" charset="2"/>
              <a:buChar char="§"/>
            </a:pPr>
            <a:r>
              <a:rPr lang="fr-FR" sz="1600" b="1" dirty="0">
                <a:latin typeface="+mj-lt"/>
                <a:ea typeface="+mj-ea"/>
                <a:cs typeface="+mj-cs"/>
              </a:rPr>
              <a:t>Bourse sur critères sociaux : </a:t>
            </a:r>
            <a:r>
              <a:rPr lang="fr-FR" sz="1400" dirty="0">
                <a:solidFill>
                  <a:schemeClr val="tx1"/>
                </a:solidFill>
              </a:rPr>
              <a:t>vous pouvez faire une demande de bourse et/ou de logement en créant votre dossier social étudiant (DSE) via le portail </a:t>
            </a:r>
            <a:r>
              <a:rPr lang="fr-FR" sz="1400" dirty="0" smtClean="0">
                <a:solidFill>
                  <a:schemeClr val="tx1"/>
                </a:solidFill>
                <a:hlinkClick r:id="rId2"/>
              </a:rPr>
              <a:t>messervices.etudiant.gouv.fr</a:t>
            </a:r>
            <a:endParaRPr lang="fr-FR" sz="1400" dirty="0">
              <a:solidFill>
                <a:schemeClr val="tx1"/>
              </a:solidFill>
            </a:endParaRPr>
          </a:p>
          <a:p>
            <a:r>
              <a:rPr lang="fr-FR" sz="1400" dirty="0" smtClean="0">
                <a:solidFill>
                  <a:schemeClr val="tx1"/>
                </a:solidFill>
              </a:rPr>
              <a:t>Vous </a:t>
            </a:r>
            <a:r>
              <a:rPr lang="fr-FR" sz="1400" dirty="0">
                <a:solidFill>
                  <a:schemeClr val="tx1"/>
                </a:solidFill>
              </a:rPr>
              <a:t>pouvez calculer vos droits à la bourse via </a:t>
            </a:r>
            <a:r>
              <a:rPr lang="fr-FR" sz="1400" dirty="0">
                <a:solidFill>
                  <a:schemeClr val="accent1"/>
                </a:solidFill>
                <a:hlinkClick r:id="rId3"/>
              </a:rPr>
              <a:t>lescrous.fr/nos-services/simulateur-de-bourse</a:t>
            </a:r>
            <a:r>
              <a:rPr lang="fr-FR" sz="1400" dirty="0">
                <a:solidFill>
                  <a:schemeClr val="accent1"/>
                </a:solidFill>
              </a:rPr>
              <a:t> </a:t>
            </a:r>
            <a:br>
              <a:rPr lang="fr-FR" sz="1400" dirty="0">
                <a:solidFill>
                  <a:schemeClr val="accent1"/>
                </a:solidFill>
              </a:rPr>
            </a:br>
            <a:endParaRPr lang="fr-FR" sz="1400" dirty="0">
              <a:solidFill>
                <a:schemeClr val="accent1"/>
              </a:solidFill>
            </a:endParaRPr>
          </a:p>
          <a:p>
            <a:pPr marL="285750" indent="-285750">
              <a:buFont typeface="Wingdings" panose="05000000000000000000" pitchFamily="2" charset="2"/>
              <a:buChar char="§"/>
            </a:pPr>
            <a:r>
              <a:rPr lang="fr-FR" sz="1600" b="1" dirty="0">
                <a:latin typeface="+mj-lt"/>
                <a:ea typeface="+mj-ea"/>
                <a:cs typeface="+mj-cs"/>
              </a:rPr>
              <a:t>Aide à la mobilité : </a:t>
            </a:r>
            <a:r>
              <a:rPr lang="fr-FR" sz="1400" dirty="0">
                <a:solidFill>
                  <a:schemeClr val="tx1"/>
                </a:solidFill>
              </a:rPr>
              <a:t>Parcoursup propose une aide à la mobilité de 500 € pour les lycéens boursiers qui étudieront dans un établissement situé en dehors de leur académie de résidence. </a:t>
            </a:r>
          </a:p>
          <a:p>
            <a:pPr marL="285750" indent="-285750">
              <a:buFont typeface="Courier New" panose="02070309020205020404" pitchFamily="49" charset="0"/>
              <a:buChar char="o"/>
            </a:pPr>
            <a:endParaRPr lang="fr-FR" sz="1400" b="1" dirty="0">
              <a:solidFill>
                <a:schemeClr val="accent1"/>
              </a:solidFill>
              <a:highlight>
                <a:srgbClr val="0000FF"/>
              </a:highlight>
            </a:endParaRPr>
          </a:p>
          <a:p>
            <a:pPr marL="285750" indent="-285750">
              <a:buFont typeface="Wingdings" panose="05000000000000000000" pitchFamily="2" charset="2"/>
              <a:buChar char="§"/>
            </a:pPr>
            <a:r>
              <a:rPr lang="fr-FR" sz="1600" b="1" dirty="0">
                <a:latin typeface="+mj-lt"/>
                <a:ea typeface="+mj-ea"/>
                <a:cs typeface="+mj-cs"/>
              </a:rPr>
              <a:t>Logement en résidence universitaire : </a:t>
            </a:r>
            <a:r>
              <a:rPr lang="fr-FR" sz="1400" dirty="0">
                <a:solidFill>
                  <a:schemeClr val="tx1"/>
                </a:solidFill>
              </a:rPr>
              <a:t>pour vous aider dans votre recherche, consultez le site </a:t>
            </a:r>
            <a:r>
              <a:rPr lang="fr-FR" sz="1400" dirty="0">
                <a:solidFill>
                  <a:schemeClr val="tx1"/>
                </a:solidFill>
                <a:hlinkClick r:id="rId4"/>
              </a:rPr>
              <a:t>trouverunlogement.lescrous.fr</a:t>
            </a:r>
            <a:r>
              <a:rPr lang="fr-FR" sz="1400" dirty="0">
                <a:solidFill>
                  <a:schemeClr val="tx1"/>
                </a:solidFill>
              </a:rPr>
              <a:t> . Pour toute question, une FAQ est proposée sur etudiant.gouv.fr </a:t>
            </a:r>
            <a:r>
              <a:rPr lang="fr-FR" sz="1400" dirty="0">
                <a:solidFill>
                  <a:schemeClr val="accent1"/>
                </a:solidFill>
              </a:rPr>
              <a:t/>
            </a:r>
            <a:br>
              <a:rPr lang="fr-FR" sz="1400" dirty="0">
                <a:solidFill>
                  <a:schemeClr val="accent1"/>
                </a:solidFill>
              </a:rPr>
            </a:br>
            <a:endParaRPr lang="fr-FR" sz="1400" dirty="0">
              <a:solidFill>
                <a:schemeClr val="accent1"/>
              </a:solidFill>
            </a:endParaRPr>
          </a:p>
          <a:p>
            <a:pPr marL="285750" indent="-285750">
              <a:buFont typeface="Wingdings" panose="05000000000000000000" pitchFamily="2" charset="2"/>
              <a:buChar char="§"/>
            </a:pPr>
            <a:r>
              <a:rPr lang="fr-FR" sz="1600" b="1" dirty="0">
                <a:latin typeface="+mj-lt"/>
                <a:ea typeface="+mj-ea"/>
                <a:cs typeface="+mj-cs"/>
              </a:rPr>
              <a:t>Santé : </a:t>
            </a:r>
            <a:r>
              <a:rPr lang="fr-FR" sz="1400" dirty="0">
                <a:solidFill>
                  <a:schemeClr val="tx1"/>
                </a:solidFill>
              </a:rPr>
              <a:t>pour rappel, vous êtes automatiquement affilié au régime général de la sécurité sociale. </a:t>
            </a:r>
            <a:r>
              <a:rPr lang="fr-FR" sz="1400" dirty="0" smtClean="0">
                <a:solidFill>
                  <a:schemeClr val="tx1"/>
                </a:solidFill>
              </a:rPr>
              <a:t>Vous </a:t>
            </a:r>
            <a:r>
              <a:rPr lang="fr-FR" sz="1400" dirty="0">
                <a:solidFill>
                  <a:schemeClr val="tx1"/>
                </a:solidFill>
              </a:rPr>
              <a:t>pouvez évaluer votre droit à la Complémentaire santé solidaire et à d’autres prestations sociales depuis le site </a:t>
            </a:r>
            <a:r>
              <a:rPr lang="fr-FR" sz="1400" dirty="0">
                <a:solidFill>
                  <a:schemeClr val="tx1"/>
                </a:solidFill>
                <a:hlinkClick r:id="rId5"/>
              </a:rPr>
              <a:t>mesdroitssociaux.gouv.fr</a:t>
            </a:r>
            <a:r>
              <a:rPr lang="fr-FR" sz="1400" dirty="0">
                <a:solidFill>
                  <a:schemeClr val="tx1"/>
                </a:solidFill>
              </a:rPr>
              <a:t> </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82</a:t>
            </a:fld>
            <a:endParaRPr lang="fr-FR" dirty="0">
              <a:solidFill>
                <a:schemeClr val="tx1"/>
              </a:solidFill>
            </a:endParaRP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512485" y="907803"/>
            <a:ext cx="8208912" cy="663637"/>
          </a:xfrm>
        </p:spPr>
        <p:txBody>
          <a:bodyPr/>
          <a:lstStyle/>
          <a:p>
            <a:r>
              <a:rPr lang="fr-FR" sz="2200" dirty="0"/>
              <a:t>Pensez aussi à préparer votre future vie </a:t>
            </a:r>
            <a:r>
              <a:rPr lang="fr-FR" sz="2200" dirty="0" smtClean="0"/>
              <a:t>étudiant</a:t>
            </a:r>
            <a:endParaRPr lang="fr-FR" sz="2200" dirty="0"/>
          </a:p>
        </p:txBody>
      </p:sp>
    </p:spTree>
    <p:extLst>
      <p:ext uri="{BB962C8B-B14F-4D97-AF65-F5344CB8AC3E}">
        <p14:creationId xmlns:p14="http://schemas.microsoft.com/office/powerpoint/2010/main" val="24951147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e la date 2"/>
          <p:cNvSpPr>
            <a:spLocks noGrp="1"/>
          </p:cNvSpPr>
          <p:nvPr>
            <p:ph type="dt" sz="half" idx="10"/>
          </p:nvPr>
        </p:nvSpPr>
        <p:spPr/>
        <p:txBody>
          <a:bodyPr/>
          <a:lstStyle/>
          <a:p>
            <a:pPr algn="r"/>
            <a:fld id="{99BD388D-CA1A-43B3-B616-228F45499086}" type="datetime1">
              <a:rPr lang="fr-FR" cap="all" smtClean="0"/>
              <a:t>08/12/2025</a:t>
            </a:fld>
            <a:endParaRPr lang="fr-FR" cap="all"/>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83</a:t>
            </a:fld>
            <a:endParaRPr lang="fr-FR"/>
          </a:p>
        </p:txBody>
      </p:sp>
      <p:sp>
        <p:nvSpPr>
          <p:cNvPr id="5" name="Espace réservé du texte 4"/>
          <p:cNvSpPr>
            <a:spLocks noGrp="1"/>
          </p:cNvSpPr>
          <p:nvPr>
            <p:ph type="body" sz="quarter" idx="13"/>
          </p:nvPr>
        </p:nvSpPr>
        <p:spPr/>
        <p:txBody>
          <a:bodyPr/>
          <a:lstStyle/>
          <a:p>
            <a:endParaRPr 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51798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603283"/>
          </a:xfrm>
        </p:spPr>
        <p:txBody>
          <a:bodyPr/>
          <a:lstStyle/>
          <a:p>
            <a:r>
              <a:rPr lang="fr-FR" sz="1900" dirty="0">
                <a:solidFill>
                  <a:srgbClr val="000091"/>
                </a:solidFill>
              </a:rPr>
              <a:t>L’accompagnement au sein de votre lycée : des acteurs, des temps forts et des outils pour vous aider à élaborer votre projet </a:t>
            </a:r>
            <a:r>
              <a:rPr lang="fr-FR" sz="1900" dirty="0" smtClean="0">
                <a:solidFill>
                  <a:srgbClr val="000091"/>
                </a:solidFill>
              </a:rPr>
              <a:t>d’orientation</a:t>
            </a:r>
            <a:endParaRPr lang="fr-FR" sz="1900" dirty="0">
              <a:solidFill>
                <a:srgbClr val="000091"/>
              </a:solidFill>
            </a:endParaRPr>
          </a:p>
        </p:txBody>
      </p:sp>
      <p:sp>
        <p:nvSpPr>
          <p:cNvPr id="3" name="Espace réservé du contenu 2"/>
          <p:cNvSpPr>
            <a:spLocks noGrp="1"/>
          </p:cNvSpPr>
          <p:nvPr>
            <p:ph sz="quarter" idx="4294967295"/>
          </p:nvPr>
        </p:nvSpPr>
        <p:spPr>
          <a:xfrm>
            <a:off x="342336" y="1503283"/>
            <a:ext cx="8328698" cy="3046785"/>
          </a:xfrm>
        </p:spPr>
        <p:txBody>
          <a:bodyPr/>
          <a:lstStyle/>
          <a:p>
            <a:pPr marL="285750" indent="-285750">
              <a:spcAft>
                <a:spcPts val="1200"/>
              </a:spcAft>
              <a:buClr>
                <a:schemeClr val="tx2"/>
              </a:buClr>
              <a:buFont typeface="Wingdings" panose="05000000000000000000" pitchFamily="2" charset="2"/>
              <a:buChar char="§"/>
            </a:pPr>
            <a:r>
              <a:rPr lang="fr-FR" sz="1300" b="1" dirty="0">
                <a:solidFill>
                  <a:schemeClr val="bg1"/>
                </a:solidFill>
                <a:highlight>
                  <a:srgbClr val="0000FF"/>
                </a:highlight>
              </a:rPr>
              <a:t>2 professeurs principaux en terminale</a:t>
            </a:r>
            <a:r>
              <a:rPr lang="fr-FR" sz="1300" b="1" dirty="0"/>
              <a:t> </a:t>
            </a:r>
            <a:r>
              <a:rPr lang="fr-FR" sz="1300" dirty="0">
                <a:solidFill>
                  <a:schemeClr val="tx1"/>
                </a:solidFill>
              </a:rPr>
              <a:t>pour un suivi personnalisé avec l’appui des</a:t>
            </a:r>
            <a:r>
              <a:rPr lang="fr-FR" sz="1300" dirty="0"/>
              <a:t> </a:t>
            </a:r>
            <a:r>
              <a:rPr lang="fr-FR" sz="1300" b="1" dirty="0">
                <a:solidFill>
                  <a:schemeClr val="bg1"/>
                </a:solidFill>
                <a:highlight>
                  <a:srgbClr val="0000FF"/>
                </a:highlight>
              </a:rPr>
              <a:t>psychologues de l’Éducation </a:t>
            </a:r>
            <a:r>
              <a:rPr lang="fr-FR" sz="1300" b="1" dirty="0" smtClean="0">
                <a:solidFill>
                  <a:schemeClr val="bg1"/>
                </a:solidFill>
                <a:highlight>
                  <a:srgbClr val="0000FF"/>
                </a:highlight>
              </a:rPr>
              <a:t>nationale. </a:t>
            </a:r>
            <a:endParaRPr lang="fr-FR" sz="1300" b="1" dirty="0">
              <a:solidFill>
                <a:schemeClr val="bg1"/>
              </a:solidFill>
              <a:highlight>
                <a:srgbClr val="0000FF"/>
              </a:highlight>
            </a:endParaRPr>
          </a:p>
          <a:p>
            <a:pPr marL="285750" indent="-285750">
              <a:spcAft>
                <a:spcPts val="1200"/>
              </a:spcAft>
              <a:buClr>
                <a:schemeClr val="tx2"/>
              </a:buClr>
              <a:buFont typeface="Wingdings" panose="05000000000000000000" pitchFamily="2" charset="2"/>
              <a:buChar char="§"/>
            </a:pPr>
            <a:r>
              <a:rPr lang="fr-FR" sz="1300" b="1" dirty="0">
                <a:solidFill>
                  <a:schemeClr val="bg1"/>
                </a:solidFill>
                <a:highlight>
                  <a:srgbClr val="0000FF"/>
                </a:highlight>
              </a:rPr>
              <a:t>Des heures d’accompagnement personnalisé</a:t>
            </a:r>
            <a:r>
              <a:rPr lang="fr-FR" sz="1300" b="1" dirty="0">
                <a:solidFill>
                  <a:srgbClr val="F28E65"/>
                </a:solidFill>
              </a:rPr>
              <a:t> </a:t>
            </a:r>
            <a:r>
              <a:rPr lang="fr-FR" sz="1300" dirty="0">
                <a:solidFill>
                  <a:schemeClr val="tx1"/>
                </a:solidFill>
              </a:rPr>
              <a:t>consacrées à l’orientation intégrées à l’emploi du temps des </a:t>
            </a:r>
            <a:r>
              <a:rPr lang="fr-FR" sz="1300" dirty="0" smtClean="0">
                <a:solidFill>
                  <a:schemeClr val="tx1"/>
                </a:solidFill>
              </a:rPr>
              <a:t>élèves.</a:t>
            </a:r>
            <a:endParaRPr lang="fr-FR" sz="1300" dirty="0">
              <a:solidFill>
                <a:schemeClr val="tx1"/>
              </a:solidFill>
            </a:endParaRPr>
          </a:p>
          <a:p>
            <a:pPr marL="285750" indent="-285750">
              <a:buClr>
                <a:schemeClr val="tx2"/>
              </a:buClr>
              <a:buFont typeface="Wingdings" panose="05000000000000000000" pitchFamily="2" charset="2"/>
              <a:buChar char="§"/>
            </a:pPr>
            <a:r>
              <a:rPr lang="fr-FR" sz="1300" dirty="0">
                <a:solidFill>
                  <a:schemeClr val="tx1"/>
                </a:solidFill>
              </a:rPr>
              <a:t>Des temps forts : </a:t>
            </a:r>
            <a:r>
              <a:rPr lang="fr-FR" sz="1300" b="1" dirty="0">
                <a:solidFill>
                  <a:schemeClr val="bg1"/>
                </a:solidFill>
                <a:highlight>
                  <a:srgbClr val="0000FF"/>
                </a:highlight>
              </a:rPr>
              <a:t>deux semaines de l’orientation ou des forums</a:t>
            </a:r>
            <a:r>
              <a:rPr lang="fr-FR" sz="1300" b="1" dirty="0"/>
              <a:t> </a:t>
            </a:r>
            <a:r>
              <a:rPr lang="fr-FR" sz="1300" dirty="0">
                <a:solidFill>
                  <a:schemeClr val="tx1"/>
                </a:solidFill>
              </a:rPr>
              <a:t>pour échanger avec des formations (en présentiel ou en ligne</a:t>
            </a:r>
            <a:r>
              <a:rPr lang="fr-FR" sz="1300" dirty="0" smtClean="0">
                <a:solidFill>
                  <a:schemeClr val="tx1"/>
                </a:solidFill>
              </a:rPr>
              <a:t>).</a:t>
            </a:r>
            <a:endParaRPr lang="fr-FR" sz="1300" dirty="0">
              <a:solidFill>
                <a:schemeClr val="tx1"/>
              </a:solidFill>
            </a:endParaRPr>
          </a:p>
          <a:p>
            <a:pPr marL="285750" indent="-285750">
              <a:buClr>
                <a:schemeClr val="tx2"/>
              </a:buClr>
              <a:buFont typeface="Wingdings" panose="05000000000000000000" pitchFamily="2" charset="2"/>
              <a:buChar char="§"/>
            </a:pPr>
            <a:r>
              <a:rPr lang="fr-FR" sz="1300" dirty="0">
                <a:solidFill>
                  <a:schemeClr val="tx1"/>
                </a:solidFill>
              </a:rPr>
              <a:t>Un </a:t>
            </a:r>
            <a:r>
              <a:rPr lang="fr-FR" sz="1300" b="1" dirty="0">
                <a:solidFill>
                  <a:srgbClr val="FF0000"/>
                </a:solidFill>
              </a:rPr>
              <a:t>outil utile </a:t>
            </a:r>
            <a:r>
              <a:rPr lang="fr-FR" sz="1300" dirty="0">
                <a:solidFill>
                  <a:schemeClr val="tx1"/>
                </a:solidFill>
              </a:rPr>
              <a:t>proposé sur la plateforme Avenir(s) de l’Onisep pour accompagner l’orientation des lycéens de la 2</a:t>
            </a:r>
            <a:r>
              <a:rPr lang="fr-FR" sz="1300" baseline="30000" dirty="0">
                <a:solidFill>
                  <a:schemeClr val="tx1"/>
                </a:solidFill>
              </a:rPr>
              <a:t>nde</a:t>
            </a:r>
            <a:r>
              <a:rPr lang="fr-FR" sz="1300" dirty="0">
                <a:solidFill>
                  <a:schemeClr val="tx1"/>
                </a:solidFill>
              </a:rPr>
              <a:t> à la T</a:t>
            </a:r>
            <a:r>
              <a:rPr lang="fr-FR" sz="1300" baseline="30000" dirty="0">
                <a:solidFill>
                  <a:schemeClr val="tx1"/>
                </a:solidFill>
              </a:rPr>
              <a:t>ale</a:t>
            </a:r>
            <a:r>
              <a:rPr lang="fr-FR" sz="1300" dirty="0">
                <a:solidFill>
                  <a:schemeClr val="tx1"/>
                </a:solidFill>
              </a:rPr>
              <a:t> </a:t>
            </a:r>
            <a:r>
              <a:rPr lang="fr-FR" sz="1300" b="1" dirty="0" err="1" smtClean="0">
                <a:solidFill>
                  <a:schemeClr val="bg2">
                    <a:lumMod val="40000"/>
                    <a:lumOff val="60000"/>
                  </a:schemeClr>
                </a:solidFill>
              </a:rPr>
              <a:t>Mon</a:t>
            </a:r>
            <a:r>
              <a:rPr lang="fr-FR" sz="1300" b="1" dirty="0" err="1" smtClean="0">
                <a:solidFill>
                  <a:srgbClr val="3333CC"/>
                </a:solidFill>
              </a:rPr>
              <a:t>Projet</a:t>
            </a:r>
            <a:r>
              <a:rPr lang="fr-FR" sz="1300" b="1" dirty="0" err="1" smtClean="0">
                <a:solidFill>
                  <a:schemeClr val="accent1">
                    <a:lumMod val="75000"/>
                    <a:lumOff val="25000"/>
                  </a:schemeClr>
                </a:solidFill>
              </a:rPr>
              <a:t>Sup</a:t>
            </a:r>
            <a:r>
              <a:rPr lang="fr-FR" sz="1300" b="1" dirty="0" smtClean="0">
                <a:solidFill>
                  <a:schemeClr val="accent1">
                    <a:lumMod val="75000"/>
                    <a:lumOff val="25000"/>
                  </a:schemeClr>
                </a:solidFill>
              </a:rPr>
              <a:t>.</a:t>
            </a:r>
          </a:p>
          <a:p>
            <a:pPr marL="285750" indent="-285750">
              <a:buClr>
                <a:schemeClr val="tx2"/>
              </a:buClr>
              <a:buFont typeface="Wingdings" panose="05000000000000000000" pitchFamily="2" charset="2"/>
              <a:buChar char="Ø"/>
            </a:pPr>
            <a:r>
              <a:rPr lang="fr-FR" sz="1300" dirty="0" smtClean="0">
                <a:solidFill>
                  <a:schemeClr val="tx1"/>
                </a:solidFill>
                <a:latin typeface="Arial" panose="020B0604020202020204" pitchFamily="34" charset="0"/>
                <a:ea typeface="Marianne"/>
                <a:cs typeface="Arial" panose="020B0604020202020204" pitchFamily="34" charset="0"/>
              </a:rPr>
              <a:t>Élargir</a:t>
            </a:r>
            <a:r>
              <a:rPr lang="fr-FR" sz="1300" dirty="0">
                <a:solidFill>
                  <a:schemeClr val="tx1"/>
                </a:solidFill>
                <a:latin typeface="Arial" panose="020B0604020202020204" pitchFamily="34" charset="0"/>
                <a:ea typeface="Marianne"/>
                <a:cs typeface="Arial" panose="020B0604020202020204" pitchFamily="34" charset="0"/>
              </a:rPr>
              <a:t> l'éventail </a:t>
            </a:r>
            <a:r>
              <a:rPr lang="fr-FR" sz="1300" dirty="0">
                <a:solidFill>
                  <a:schemeClr val="tx1"/>
                </a:solidFill>
                <a:latin typeface="Arial" panose="020B0604020202020204" pitchFamily="34" charset="0"/>
                <a:cs typeface="Arial" panose="020B0604020202020204" pitchFamily="34" charset="0"/>
              </a:rPr>
              <a:t>des choix de formation et réduire </a:t>
            </a:r>
            <a:r>
              <a:rPr lang="fr-FR" sz="1300" dirty="0" smtClean="0">
                <a:solidFill>
                  <a:schemeClr val="tx1"/>
                </a:solidFill>
                <a:latin typeface="Arial" panose="020B0604020202020204" pitchFamily="34" charset="0"/>
                <a:cs typeface="Arial" panose="020B0604020202020204" pitchFamily="34" charset="0"/>
              </a:rPr>
              <a:t>l'autocensure.</a:t>
            </a:r>
          </a:p>
          <a:p>
            <a:pPr marL="285750" indent="-285750">
              <a:buClr>
                <a:schemeClr val="tx2"/>
              </a:buClr>
              <a:buFont typeface="Wingdings" panose="05000000000000000000" pitchFamily="2" charset="2"/>
              <a:buChar char="Ø"/>
            </a:pPr>
            <a:r>
              <a:rPr lang="fr-FR" sz="1300" dirty="0" smtClean="0">
                <a:solidFill>
                  <a:schemeClr val="tx1"/>
                </a:solidFill>
                <a:latin typeface="Arial" panose="020B0604020202020204" pitchFamily="34" charset="0"/>
                <a:cs typeface="Arial" panose="020B0604020202020204" pitchFamily="34" charset="0"/>
              </a:rPr>
              <a:t>Accompagner </a:t>
            </a:r>
            <a:r>
              <a:rPr lang="fr-FR" sz="1300" dirty="0">
                <a:solidFill>
                  <a:schemeClr val="tx1"/>
                </a:solidFill>
                <a:latin typeface="Arial" panose="020B0604020202020204" pitchFamily="34" charset="0"/>
                <a:cs typeface="Arial" panose="020B0604020202020204" pitchFamily="34" charset="0"/>
              </a:rPr>
              <a:t>l‘élaboration du projet d’orientation dès la seconde pour réduire le stress lié à l’orientation post bac et au choix sur </a:t>
            </a:r>
            <a:r>
              <a:rPr lang="fr-FR" sz="1300" dirty="0" smtClean="0">
                <a:solidFill>
                  <a:schemeClr val="tx1"/>
                </a:solidFill>
                <a:latin typeface="Arial" panose="020B0604020202020204" pitchFamily="34" charset="0"/>
                <a:cs typeface="Arial" panose="020B0604020202020204" pitchFamily="34" charset="0"/>
              </a:rPr>
              <a:t>Parcoursup.</a:t>
            </a:r>
            <a:endParaRPr lang="fr-FR" sz="1500" b="1" dirty="0">
              <a:solidFill>
                <a:schemeClr val="tx1"/>
              </a:solidFill>
              <a:effectLst>
                <a:outerShdw blurRad="38100" dist="38100" dir="2700000" algn="tl">
                  <a:srgbClr val="000000">
                    <a:alpha val="43137"/>
                  </a:srgbClr>
                </a:outerShdw>
              </a:effectLst>
            </a:endParaRPr>
          </a:p>
          <a:p>
            <a:pPr marL="285750" indent="-285750">
              <a:buClr>
                <a:srgbClr val="ED7454"/>
              </a:buClr>
              <a:buFont typeface="Arial" panose="020B0604020202020204" pitchFamily="34" charset="0"/>
              <a:buChar char="•"/>
            </a:pPr>
            <a:endParaRPr lang="fr-FR" sz="1600" dirty="0">
              <a:solidFill>
                <a:schemeClr val="tx1"/>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9</a:t>
            </a:fld>
            <a:endParaRPr lang="fr-FR" dirty="0">
              <a:solidFill>
                <a:schemeClr val="tx1"/>
              </a:solidFill>
            </a:endParaRPr>
          </a:p>
        </p:txBody>
      </p:sp>
      <p:sp>
        <p:nvSpPr>
          <p:cNvPr id="7" name="Rectangle à coins arrondis 6"/>
          <p:cNvSpPr/>
          <p:nvPr/>
        </p:nvSpPr>
        <p:spPr>
          <a:xfrm>
            <a:off x="3953107" y="119831"/>
            <a:ext cx="481322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L’accompagnement à l’orientation au lycée</a:t>
            </a:r>
          </a:p>
        </p:txBody>
      </p:sp>
    </p:spTree>
    <p:extLst>
      <p:ext uri="{BB962C8B-B14F-4D97-AF65-F5344CB8AC3E}">
        <p14:creationId xmlns:p14="http://schemas.microsoft.com/office/powerpoint/2010/main" val="2536030749"/>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ppt/theme/themeOverride2.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15786</TotalTime>
  <Words>9196</Words>
  <Application>Microsoft Office PowerPoint</Application>
  <PresentationFormat>Affichage à l'écran (16:9)</PresentationFormat>
  <Paragraphs>732</Paragraphs>
  <Slides>83</Slides>
  <Notes>17</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0</vt:i4>
      </vt:variant>
      <vt:variant>
        <vt:lpstr>Titres des diapositives</vt:lpstr>
      </vt:variant>
      <vt:variant>
        <vt:i4>83</vt:i4>
      </vt:variant>
    </vt:vector>
  </HeadingPairs>
  <TitlesOfParts>
    <vt:vector size="94" baseType="lpstr">
      <vt:lpstr>Aptos</vt:lpstr>
      <vt:lpstr>Arial</vt:lpstr>
      <vt:lpstr>Arial-ItalicMT</vt:lpstr>
      <vt:lpstr>Calibri</vt:lpstr>
      <vt:lpstr>Courier New</vt:lpstr>
      <vt:lpstr>Lucida Grande</vt:lpstr>
      <vt:lpstr>Marianne</vt:lpstr>
      <vt:lpstr>Marianne Light</vt:lpstr>
      <vt:lpstr>Tahoma</vt:lpstr>
      <vt:lpstr>Wingdings</vt:lpstr>
      <vt:lpstr>OPÉRATEURS</vt:lpstr>
      <vt:lpstr>Présentation PowerPoint</vt:lpstr>
      <vt:lpstr>Sommaire  </vt:lpstr>
      <vt:lpstr>Présentation PowerPoint</vt:lpstr>
      <vt:lpstr>Présentation PowerPoint</vt:lpstr>
      <vt:lpstr>Présentation PowerPoint</vt:lpstr>
      <vt:lpstr>Présentation PowerPoint</vt:lpstr>
      <vt:lpstr>Étape 1 des outils pour vous aider à élaborer votre projet d’orientation</vt:lpstr>
      <vt:lpstr>Présentation PowerPoint</vt:lpstr>
      <vt:lpstr>L’accompagnement au sein de votre lycée : des acteurs, des temps forts et des outils pour vous aider à élaborer votre projet d’orientation</vt:lpstr>
      <vt:lpstr>LE BON RÉFLEXE : S’INFORMER</vt:lpstr>
      <vt:lpstr>LE BON REFLEXE : ÉCHANGER, SE PRÉPARER</vt:lpstr>
      <vt:lpstr>Présentation PowerPoint</vt:lpstr>
      <vt:lpstr>Présentation PowerPoint</vt:lpstr>
      <vt:lpstr>Présentation PowerPoint</vt:lpstr>
      <vt:lpstr>Présentation PowerPoint</vt:lpstr>
      <vt:lpstr>Présentation PowerPoint</vt:lpstr>
      <vt:lpstr>Présentation PowerPoint</vt:lpstr>
      <vt:lpstr>Les modalités d’examen affichés pour chaque formation</vt:lpstr>
      <vt:lpstr>&gt;&gt; une rubrique dédiée aux critères d’analyse des candidatures avec une présentation globale et détaillée    &gt;&gt; la rubrique « Conseils » pour faire passer des messages aux candidats     &gt;&gt; Des rapports d’analyse des candidatures de l’année riches en données pour réfléchir      </vt:lpstr>
      <vt:lpstr>&gt;&gt; des chiffres globaux d’accès à la formation calculés à la fin de la phase principale 2025  &gt;&gt; des chiffres déclinables pour chaque type de baccalauréat français : général, technologique, professionnel </vt:lpstr>
      <vt:lpstr>Des conseils personnalisés pour vous aider  : consultez les critères spécifiques de la formation,  diversifiez vos vœux en alternant vœux d’ambition, de raison, de précaution</vt:lpstr>
      <vt:lpstr>Présentation PowerPoint</vt:lpstr>
      <vt:lpstr>Consolider votre projet d’orientation </vt:lpstr>
      <vt:lpstr>Présentation PowerPoint</vt:lpstr>
      <vt:lpstr>Présentation PowerPoint</vt:lpstr>
      <vt:lpstr>S’inscrire sur Parcoursup à partir du 19 janvier 2026 </vt:lpstr>
      <vt:lpstr>Formuler librement vos vœux sur Parcoursup </vt:lpstr>
      <vt:lpstr>Focus sur les vœux multiples (1/4) </vt:lpstr>
      <vt:lpstr>Focus sur les vœux multiples (2/4) </vt:lpstr>
      <vt:lpstr>Focus sur les vœux multiples (3/4)  </vt:lpstr>
      <vt:lpstr>Focus sur les vœux multiples : exemples (4/4)</vt:lpstr>
      <vt:lpstr>Présentation PowerPoint</vt:lpstr>
      <vt:lpstr>Présentation PowerPoint</vt:lpstr>
      <vt:lpstr>Focus sur les vœux en apprentissage </vt:lpstr>
      <vt:lpstr>Présentation PowerPoint</vt:lpstr>
      <vt:lpstr>Finaliser son dossier et confirmer ses vœux </vt:lpstr>
      <vt:lpstr>La lettre de motivation</vt:lpstr>
      <vt:lpstr>La rubrique « autres projets »</vt:lpstr>
      <vt:lpstr>La rubrique « Activités et centre d’intérêts » </vt:lpstr>
      <vt:lpstr>L’attestation de passation du questionnaire pour les vœux en licence de Droit</vt:lpstr>
      <vt:lpstr>Présentation PowerPoint</vt:lpstr>
      <vt:lpstr>Présentation PowerPoint</vt:lpstr>
      <vt:lpstr>Les éléments constitutifs de votre dossier :  bulletins scolaires   </vt:lpstr>
      <vt:lpstr>La fiche avenir renseignée par le lycée </vt:lpstr>
      <vt:lpstr>Focus sur l’accompagnement des candidats en situation de handicap ou atteints d’un trouble de santé invalidant </vt:lpstr>
      <vt:lpstr>Présentation PowerPoint</vt:lpstr>
      <vt:lpstr> L’analyse des candidatures par les formations</vt:lpstr>
      <vt:lpstr>Présentation PowerPoint</vt:lpstr>
      <vt:lpstr>Un appui aux lycéens boursiers   Priorité accordée aux lycéens boursiers dans chaque formation, y compris les plus sélectives (des taux minimum définis par les recteurs et affichés sur Parcoursup). Une aide financière de 500 € aux lycéens boursiers qui s’inscrivent dans une formation située en dehors de leur académie de résidence.  Une prise en compte possible de la participation aux cordées de la réussite Les formations du supérieur peuvent intégrer ce critère dans leur examen des vœux : près de 40 % ont fait ce choix pour 2025.  Des places priorisées pour les lycéens professionnels et technologiques dans les formations professionnalisantes (BTS et BUT) dans lesquelles ils réussissent le mieux   Une priorité d’accès aux licences en tension pour les candidats du secteur (académie en général ; des exceptions géographiques affichées aux candidats)    </vt:lpstr>
      <vt:lpstr>Présentation PowerPoint</vt:lpstr>
      <vt:lpstr>Présentation PowerPoint</vt:lpstr>
      <vt:lpstr>Étape 3 : consulter les réponses des formations et faire ses choix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Une visualisation des indicateurs du classement   </vt:lpstr>
      <vt:lpstr>Présentation PowerPoint</vt:lpstr>
      <vt:lpstr>Présentation PowerPoint</vt:lpstr>
      <vt:lpstr>Présentation PowerPoint</vt:lpstr>
      <vt:lpstr>Présentation PowerPoint</vt:lpstr>
      <vt:lpstr>Présentation PowerPoint</vt:lpstr>
      <vt:lpstr>Des solutions pour les candidats qui n’ont pas reçu de proposition d’admission </vt:lpstr>
      <vt:lpstr>Présentation PowerPoint</vt:lpstr>
      <vt:lpstr>Présentation PowerPoint</vt:lpstr>
      <vt:lpstr>Présentation PowerPoint</vt:lpstr>
      <vt:lpstr>Présentation PowerPoint</vt:lpstr>
      <vt:lpstr>Présentation PowerPoint</vt:lpstr>
      <vt:lpstr>Présentation PowerPoint</vt:lpstr>
      <vt:lpstr>L’inscription administrative dans la formation choisie </vt:lpstr>
      <vt:lpstr>Présentation PowerPoint</vt:lpstr>
      <vt:lpstr>Présentation PowerPoint</vt:lpstr>
      <vt:lpstr>Des services pour vous aider et répondre à vos questions</vt:lpstr>
      <vt:lpstr>Pensez aussi à préparer votre future vie étudiant</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VALERIE KLEIN</cp:lastModifiedBy>
  <cp:revision>448</cp:revision>
  <dcterms:created xsi:type="dcterms:W3CDTF">2020-10-27T08:44:50Z</dcterms:created>
  <dcterms:modified xsi:type="dcterms:W3CDTF">2025-12-08T18:27:05Z</dcterms:modified>
</cp:coreProperties>
</file>