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911" r:id="rId2"/>
  </p:sldMasterIdLst>
  <p:notesMasterIdLst>
    <p:notesMasterId r:id="rId27"/>
  </p:notesMasterIdLst>
  <p:handoutMasterIdLst>
    <p:handoutMasterId r:id="rId28"/>
  </p:handoutMasterIdLst>
  <p:sldIdLst>
    <p:sldId id="378" r:id="rId3"/>
    <p:sldId id="365" r:id="rId4"/>
    <p:sldId id="373" r:id="rId5"/>
    <p:sldId id="391" r:id="rId6"/>
    <p:sldId id="328" r:id="rId7"/>
    <p:sldId id="383" r:id="rId8"/>
    <p:sldId id="394" r:id="rId9"/>
    <p:sldId id="380" r:id="rId10"/>
    <p:sldId id="358" r:id="rId11"/>
    <p:sldId id="384" r:id="rId12"/>
    <p:sldId id="375" r:id="rId13"/>
    <p:sldId id="387" r:id="rId14"/>
    <p:sldId id="385" r:id="rId15"/>
    <p:sldId id="386" r:id="rId16"/>
    <p:sldId id="388" r:id="rId17"/>
    <p:sldId id="362" r:id="rId18"/>
    <p:sldId id="371" r:id="rId19"/>
    <p:sldId id="369" r:id="rId20"/>
    <p:sldId id="372" r:id="rId21"/>
    <p:sldId id="382" r:id="rId22"/>
    <p:sldId id="353" r:id="rId23"/>
    <p:sldId id="370" r:id="rId24"/>
    <p:sldId id="377" r:id="rId25"/>
    <p:sldId id="390"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73"/>
            <p14:sldId id="391"/>
            <p14:sldId id="328"/>
            <p14:sldId id="383"/>
            <p14:sldId id="394"/>
            <p14:sldId id="380"/>
            <p14:sldId id="358"/>
            <p14:sldId id="384"/>
            <p14:sldId id="375"/>
            <p14:sldId id="387"/>
            <p14:sldId id="385"/>
            <p14:sldId id="386"/>
            <p14:sldId id="388"/>
            <p14:sldId id="362"/>
            <p14:sldId id="371"/>
            <p14:sldId id="369"/>
            <p14:sldId id="372"/>
            <p14:sldId id="382"/>
            <p14:sldId id="353"/>
            <p14:sldId id="370"/>
            <p14:sldId id="377"/>
            <p14:sldId id="39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 id="2" name="VALERIE KLEIN" initials="VK" lastIdx="4" clrIdx="1">
    <p:extLst>
      <p:ext uri="{19B8F6BF-5375-455C-9EA6-DF929625EA0E}">
        <p15:presenceInfo xmlns:p15="http://schemas.microsoft.com/office/powerpoint/2012/main" userId="S-1-5-21-1616320312-2655828719-4280963109-12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EC130E"/>
    <a:srgbClr val="000091"/>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9" autoAdjust="0"/>
    <p:restoredTop sz="94660"/>
  </p:normalViewPr>
  <p:slideViewPr>
    <p:cSldViewPr showGuides="1">
      <p:cViewPr varScale="1">
        <p:scale>
          <a:sx n="90" d="100"/>
          <a:sy n="90" d="100"/>
        </p:scale>
        <p:origin x="918"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14/11/2025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14/11/2025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85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14/11/2025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91291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14/11/2025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034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5036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7078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99203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356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14/11/2025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3196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18570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66312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858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82466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02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6151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288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96506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80181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6102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337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708291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597812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17145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14/11/2025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14/11/2025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37427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Lst>
  <p:hf hdr="0"/>
  <p:txStyles>
    <p:titleStyle>
      <a:lvl1pPr algn="l" defTabSz="914378"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50250" y="3103742"/>
            <a:ext cx="1137720" cy="1595947"/>
          </a:xfrm>
          <a:prstGeom prst="rect">
            <a:avLst/>
          </a:prstGeom>
          <a:ln>
            <a:solidFill>
              <a:schemeClr val="bg1">
                <a:lumMod val="95000"/>
              </a:schemeClr>
            </a:solidFill>
          </a:ln>
        </p:spPr>
      </p:pic>
      <p:sp>
        <p:nvSpPr>
          <p:cNvPr id="11" name="ZoneTexte 10"/>
          <p:cNvSpPr txBox="1"/>
          <p:nvPr/>
        </p:nvSpPr>
        <p:spPr>
          <a:xfrm>
            <a:off x="3707904" y="150771"/>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Répondre à l’attente des familles </a:t>
            </a:r>
          </a:p>
          <a:p>
            <a:pPr algn="ctr"/>
            <a:r>
              <a:rPr lang="fr-FR" sz="1600" b="1" cap="small" dirty="0"/>
              <a:t>sur l’offre de formation</a:t>
            </a:r>
          </a:p>
        </p:txBody>
      </p:sp>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400" b="1" dirty="0">
                <a:solidFill>
                  <a:srgbClr val="000091"/>
                </a:solidFill>
              </a:rPr>
              <a:t>Vérifier en un coup d’œil </a:t>
            </a:r>
          </a:p>
          <a:p>
            <a:pPr marL="171450" indent="-171450" algn="just">
              <a:buClr>
                <a:schemeClr val="tx2"/>
              </a:buClr>
              <a:buFont typeface="Wingdings" panose="05000000000000000000" pitchFamily="2" charset="2"/>
              <a:buChar char="ü"/>
            </a:pPr>
            <a:r>
              <a:rPr lang="fr-FR" sz="1400" dirty="0">
                <a:solidFill>
                  <a:srgbClr val="00009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400" dirty="0">
                <a:solidFill>
                  <a:srgbClr val="000091"/>
                </a:solidFill>
              </a:rPr>
              <a:t>le caractère sélectif/non sélectif, la capacité d’accueil, </a:t>
            </a:r>
          </a:p>
          <a:p>
            <a:pPr marL="171450" indent="-171450" algn="just">
              <a:buClr>
                <a:schemeClr val="tx2"/>
              </a:buClr>
              <a:buFont typeface="Wingdings" panose="05000000000000000000" pitchFamily="2" charset="2"/>
              <a:buChar char="ü"/>
            </a:pPr>
            <a:r>
              <a:rPr lang="fr-FR" sz="1400" dirty="0">
                <a:solidFill>
                  <a:srgbClr val="000091"/>
                </a:solidFill>
              </a:rPr>
              <a:t>le label MESRE </a:t>
            </a:r>
          </a:p>
          <a:p>
            <a:pPr marL="171450" indent="-171450" algn="just">
              <a:buClr>
                <a:schemeClr val="tx2"/>
              </a:buClr>
              <a:buFont typeface="Wingdings" panose="05000000000000000000" pitchFamily="2" charset="2"/>
              <a:buChar char="ü"/>
            </a:pPr>
            <a:r>
              <a:rPr lang="fr-FR" sz="1400" dirty="0">
                <a:solidFill>
                  <a:srgbClr val="000091"/>
                </a:solidFill>
              </a:rPr>
              <a:t>ou encore l’éligibilité aux bourses et l’information sur les frais de scolarité, le règlement de la CVEC</a:t>
            </a:r>
          </a:p>
        </p:txBody>
      </p:sp>
      <p:sp>
        <p:nvSpPr>
          <p:cNvPr id="23" name="ZoneTexte 22"/>
          <p:cNvSpPr txBox="1"/>
          <p:nvPr/>
        </p:nvSpPr>
        <p:spPr>
          <a:xfrm>
            <a:off x="400655" y="34929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 Choisir sa formation </a:t>
            </a:r>
            <a:r>
              <a:rPr lang="fr-FR" sz="1200" dirty="0" err="1"/>
              <a:t>post-bac</a:t>
            </a:r>
            <a:r>
              <a:rPr lang="fr-FR" sz="1200" dirty="0"/>
              <a:t> : les bons réflexes » aide les lycéens et parents à se repérer, à poser les bonnes questions pour choisir un établissement de formation</a:t>
            </a:r>
          </a:p>
        </p:txBody>
      </p:sp>
    </p:spTree>
    <p:extLst>
      <p:ext uri="{BB962C8B-B14F-4D97-AF65-F5344CB8AC3E}">
        <p14:creationId xmlns:p14="http://schemas.microsoft.com/office/powerpoint/2010/main" val="3165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a:xfrm>
            <a:off x="467544" y="915566"/>
            <a:ext cx="8064897" cy="3744416"/>
          </a:xfrm>
        </p:spPr>
        <p:txBody>
          <a:bodyPr/>
          <a:lstStyle/>
          <a:p>
            <a:r>
              <a:rPr lang="fr-FR" sz="1600" b="1" dirty="0">
                <a:solidFill>
                  <a:schemeClr val="bg1"/>
                </a:solidFill>
                <a:highlight>
                  <a:srgbClr val="0000FF"/>
                </a:highlight>
              </a:rPr>
              <a:t>Des informations sur le contenu et les débouchés de la formation </a:t>
            </a:r>
            <a:endParaRPr lang="fr-FR" sz="16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enseignements et les options proposés, le nombre de places disponibles, des informations pour les candidats en situation de handicap, des contacts avec les responsables de la formation.</a:t>
            </a:r>
          </a:p>
          <a:p>
            <a:pPr marL="171450" indent="-171450" algn="just">
              <a:buClr>
                <a:schemeClr val="tx2"/>
              </a:buClr>
              <a:buFont typeface="Wingdings" panose="05000000000000000000" pitchFamily="2" charset="2"/>
              <a:buChar char="§"/>
            </a:pPr>
            <a:r>
              <a:rPr lang="fr-FR" sz="1200" dirty="0">
                <a:solidFill>
                  <a:schemeClr val="accent1"/>
                </a:solidFill>
              </a:rPr>
              <a:t>Des informations sur les taux de réussite, d’insertion professionnelle, les débouchés, salaires et poursuites d’études.</a:t>
            </a:r>
          </a:p>
          <a:p>
            <a:pPr>
              <a:spcBef>
                <a:spcPts val="600"/>
              </a:spcBef>
            </a:pPr>
            <a:r>
              <a:rPr lang="fr-FR" sz="1600" b="1" dirty="0">
                <a:solidFill>
                  <a:schemeClr val="bg1"/>
                </a:solidFill>
                <a:highlight>
                  <a:srgbClr val="0000FF"/>
                </a:highlight>
              </a:rPr>
              <a:t>Des informations sur les critères et les modalités de candidature </a:t>
            </a:r>
            <a:endParaRPr lang="fr-FR" sz="12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critères d’analyse des candidatures et leur niveau d’importance, les modalités et le calendrier des éventuelles épreuves de sélection (écrit/oral), des conseils des enseignants du supérieur sur la manière d’élaborer sa candidature.</a:t>
            </a:r>
          </a:p>
          <a:p>
            <a:pPr marL="171450" indent="-171450" algn="just">
              <a:buClr>
                <a:schemeClr val="tx2"/>
              </a:buClr>
              <a:buFont typeface="Wingdings" panose="05000000000000000000" pitchFamily="2" charset="2"/>
              <a:buChar char="§"/>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2025).</a:t>
            </a:r>
          </a:p>
          <a:p>
            <a:pPr>
              <a:spcBef>
                <a:spcPts val="600"/>
              </a:spcBef>
              <a:buClr>
                <a:schemeClr val="tx2"/>
              </a:buClr>
            </a:pPr>
            <a:r>
              <a:rPr lang="fr-FR" sz="1600" b="1" dirty="0">
                <a:solidFill>
                  <a:schemeClr val="bg1"/>
                </a:solidFill>
                <a:highlight>
                  <a:srgbClr val="0000FF"/>
                </a:highlight>
              </a:rPr>
              <a:t>Des informations plus riches pour réfléchir avant de faire vos vœux </a:t>
            </a:r>
          </a:p>
          <a:p>
            <a:pPr>
              <a:buClr>
                <a:schemeClr val="tx2"/>
              </a:buClr>
            </a:pPr>
            <a:r>
              <a:rPr lang="fr-FR" sz="1200" b="1" dirty="0">
                <a:solidFill>
                  <a:schemeClr val="accent1"/>
                </a:solidFill>
              </a:rPr>
              <a:t>Pour chaque formation </a:t>
            </a:r>
            <a:r>
              <a:rPr lang="fr-FR" sz="1200" dirty="0">
                <a:solidFill>
                  <a:schemeClr val="accent1"/>
                </a:solidFill>
              </a:rPr>
              <a:t>: un rapport détaillé sur les critères et le profil des admis en 2025.</a:t>
            </a:r>
          </a:p>
          <a:p>
            <a:pPr marL="171450" indent="-171450">
              <a:buClr>
                <a:schemeClr val="tx2"/>
              </a:buClr>
              <a:buFont typeface="Wingdings" panose="05000000000000000000" pitchFamily="2" charset="2"/>
              <a:buChar char="§"/>
            </a:pPr>
            <a:r>
              <a:rPr lang="fr-FR" sz="1200" dirty="0">
                <a:solidFill>
                  <a:schemeClr val="accent1"/>
                </a:solidFill>
              </a:rPr>
              <a:t>Le taux d’accès de la formation en 2025 (pour savoir si la formation est très demandée). </a:t>
            </a:r>
          </a:p>
          <a:p>
            <a:pPr marL="171450" indent="-171450">
              <a:buClr>
                <a:schemeClr val="tx2"/>
              </a:buClr>
              <a:buFont typeface="Wingdings" panose="05000000000000000000" pitchFamily="2" charset="2"/>
              <a:buChar char="§"/>
            </a:pPr>
            <a:r>
              <a:rPr lang="fr-FR" sz="1200" dirty="0">
                <a:solidFill>
                  <a:schemeClr val="accent1"/>
                </a:solidFill>
              </a:rPr>
              <a:t>Des informations sur le profil des lycéens de terminale admis au cours des 3 années précédentes (série de bac, niveau scolaire, choix de parcours au lycée).</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ZoneTexte 5"/>
          <p:cNvSpPr txBox="1"/>
          <p:nvPr/>
        </p:nvSpPr>
        <p:spPr>
          <a:xfrm>
            <a:off x="3563887" y="12742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La fiche de formation : </a:t>
            </a:r>
          </a:p>
          <a:p>
            <a:pPr algn="ctr"/>
            <a:r>
              <a:rPr lang="fr-FR" sz="1600" b="1" cap="small" dirty="0"/>
              <a:t>l’essentiel pour vous aider à choisir</a:t>
            </a: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br>
              <a:rPr lang="fr-FR" sz="1400" dirty="0">
                <a:latin typeface="Marianne Light" panose="02000000000000000000" pitchFamily="2" charset="0"/>
              </a:rPr>
            </a:b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9" name="ZoneTexte 8"/>
          <p:cNvSpPr txBox="1"/>
          <p:nvPr/>
        </p:nvSpPr>
        <p:spPr>
          <a:xfrm>
            <a:off x="3563888" y="211261"/>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Assurer la visibilité des critères de candidatures</a:t>
            </a:r>
          </a:p>
        </p:txBody>
      </p:sp>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latin typeface="+mn-lt"/>
              </a:rPr>
              <a:t>&gt;&gt; des </a:t>
            </a:r>
            <a:r>
              <a:rPr lang="fr-FR" sz="1400" b="0" dirty="0">
                <a:solidFill>
                  <a:schemeClr val="bg2"/>
                </a:solidFill>
                <a:latin typeface="+mn-lt"/>
              </a:rPr>
              <a:t>chiffres globaux d’accès à la formation </a:t>
            </a:r>
            <a:r>
              <a:rPr lang="fr-FR" sz="1400" b="0" dirty="0">
                <a:latin typeface="+mn-lt"/>
              </a:rPr>
              <a:t>calculés à la fin de la phase principale 2025</a:t>
            </a:r>
            <a:br>
              <a:rPr lang="fr-FR" sz="1400" b="0" dirty="0">
                <a:latin typeface="+mn-lt"/>
              </a:rPr>
            </a:br>
            <a:br>
              <a:rPr lang="fr-FR" sz="1400" b="0" dirty="0">
                <a:latin typeface="+mn-lt"/>
              </a:rPr>
            </a:br>
            <a:r>
              <a:rPr lang="fr-FR" sz="1400" b="0" dirty="0">
                <a:latin typeface="+mn-lt"/>
              </a:rPr>
              <a:t>&gt;&gt; des chiffres déclinables pour chaque type de baccalauréat français : général, technologique</a:t>
            </a:r>
            <a:r>
              <a:rPr lang="fr-FR" sz="1400" b="0">
                <a:latin typeface="+mn-lt"/>
              </a:rPr>
              <a:t>, professionnel</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 consultez les critères spécifiques de la formation </a:t>
            </a:r>
            <a:br>
              <a:rPr lang="fr-FR" sz="1400" b="0" dirty="0">
                <a:latin typeface="+mn-lt"/>
              </a:rPr>
            </a:br>
            <a:r>
              <a:rPr lang="fr-FR" sz="1400" b="0" dirty="0">
                <a:latin typeface="+mn-lt"/>
              </a:rPr>
              <a:t>diversifiez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200" dirty="0"/>
              <a:t>&gt;&gt; Une rubrique dédiée à l’information sur la </a:t>
            </a:r>
            <a:r>
              <a:rPr lang="fr-FR" sz="1200" dirty="0">
                <a:solidFill>
                  <a:srgbClr val="FF0000"/>
                </a:solidFill>
              </a:rPr>
              <a:t>poursuite d’études et l’insertion professionnelle des étudiants  </a:t>
            </a:r>
            <a:br>
              <a:rPr lang="fr-FR" sz="1400" b="0" dirty="0">
                <a:solidFill>
                  <a:srgbClr val="FF0000"/>
                </a:solidFill>
              </a:rPr>
            </a:br>
            <a:br>
              <a:rPr lang="fr-FR" sz="1400" dirty="0"/>
            </a:br>
            <a:r>
              <a:rPr lang="fr-FR" sz="1200" dirty="0"/>
              <a:t>&gt;&gt; L’information sur la réussite</a:t>
            </a:r>
            <a:br>
              <a:rPr lang="fr-FR" sz="1400" dirty="0"/>
            </a:br>
            <a:br>
              <a:rPr lang="fr-FR" sz="1400" dirty="0"/>
            </a:br>
            <a:r>
              <a:rPr lang="fr-FR" sz="1200" dirty="0"/>
              <a:t>&gt;&gt; Des statistiques d’insertion et de niveau de salaire 6 mois / 1 an après la sortie des études </a:t>
            </a:r>
          </a:p>
          <a:p>
            <a:r>
              <a:rPr lang="fr-FR" sz="1200" b="0" dirty="0"/>
              <a:t>-</a:t>
            </a:r>
            <a:r>
              <a:rPr lang="fr-FR" sz="1200" dirty="0"/>
              <a:t> </a:t>
            </a:r>
            <a:r>
              <a:rPr lang="fr-FR" sz="1200" b="0" dirty="0"/>
              <a:t>Licences générales</a:t>
            </a:r>
          </a:p>
          <a:p>
            <a:r>
              <a:rPr lang="fr-FR" sz="1200" b="0" dirty="0"/>
              <a:t>- BTS</a:t>
            </a:r>
          </a:p>
          <a:p>
            <a:r>
              <a:rPr lang="fr-FR" sz="1200" b="0" dirty="0"/>
              <a:t>- BUT</a:t>
            </a:r>
          </a:p>
          <a:p>
            <a:r>
              <a:rPr lang="fr-FR" sz="1200" b="0" dirty="0"/>
              <a:t>- Écoles d’ingénieur, de commerce et de management</a:t>
            </a:r>
          </a:p>
          <a:p>
            <a:r>
              <a:rPr lang="fr-FR" sz="1300" b="0" dirty="0"/>
              <a:t>- Etc.</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10" name="ZoneTexte 9"/>
          <p:cNvSpPr txBox="1"/>
          <p:nvPr/>
        </p:nvSpPr>
        <p:spPr>
          <a:xfrm>
            <a:off x="3751004" y="145280"/>
            <a:ext cx="5112568" cy="584775"/>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Informer sur l’insertion professionnelle des étudiants</a:t>
            </a:r>
          </a:p>
        </p:txBody>
      </p:sp>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915566"/>
            <a:ext cx="8496943" cy="4032448"/>
          </a:xfrm>
        </p:spPr>
        <p:txBody>
          <a:bodyPr>
            <a:noAutofit/>
          </a:bodyPr>
          <a:lstStyle/>
          <a:p>
            <a:pPr marL="285750" indent="-285750">
              <a:spcAft>
                <a:spcPts val="1200"/>
              </a:spcAft>
              <a:buClr>
                <a:schemeClr val="tx2"/>
              </a:buClr>
              <a:buFont typeface="Wingdings" panose="05000000000000000000" pitchFamily="2" charset="2"/>
              <a:buChar char="§"/>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spcAft>
                <a:spcPts val="1200"/>
              </a:spcAft>
              <a:buClr>
                <a:schemeClr val="tx2"/>
              </a:buClr>
              <a:buFont typeface="Wingdings" panose="05000000000000000000" pitchFamily="2" charset="2"/>
              <a:buChar char="§"/>
            </a:pPr>
            <a:r>
              <a:rPr lang="fr-FR" sz="1400" dirty="0">
                <a:solidFill>
                  <a:schemeClr val="accent1"/>
                </a:solidFill>
              </a:rPr>
              <a:t>Possibilité de faire </a:t>
            </a:r>
            <a:r>
              <a:rPr lang="fr-FR" sz="1400" b="1" dirty="0">
                <a:solidFill>
                  <a:schemeClr val="bg1"/>
                </a:solidFill>
                <a:highlight>
                  <a:srgbClr val="0000FF"/>
                </a:highlight>
              </a:rPr>
              <a:t>des sous-vœux pour certaines filières sélectives </a:t>
            </a:r>
            <a:r>
              <a:rPr lang="fr-FR" sz="1400" dirty="0">
                <a:solidFill>
                  <a:schemeClr val="accent1"/>
                </a:solidFill>
              </a:rPr>
              <a:t> (Classes prépa, BTS, BUT, écoles de commerce, d'ingénieurs, IFSI, IEP, etc.)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sera apportée pour chaque vœu formulé à compter du 2 juin 2026</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La date de formulation du vœu n’est pas prise en compte</a:t>
            </a:r>
            <a:r>
              <a:rPr lang="fr-FR" sz="1400" dirty="0">
                <a:solidFill>
                  <a:schemeClr val="accent1"/>
                </a:solidFill>
              </a:rPr>
              <a:t> pour l’examen du dossier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Chaque formation n’a connaissance que des vœux formulés pour elle</a:t>
            </a:r>
            <a:r>
              <a:rPr lang="fr-FR" sz="1400" dirty="0">
                <a:solidFill>
                  <a:schemeClr val="accent1"/>
                </a:solidFill>
              </a:rPr>
              <a:t> : elle ne connait pas les autres vœux formulés  par les candidats</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Quand un candidat accepte une formation, il a toujours la possibilité de conserver des vœux pour lesquels il est en liste d’attente</a:t>
            </a:r>
            <a:r>
              <a:rPr lang="fr-FR" sz="1400" dirty="0">
                <a:solidFill>
                  <a:schemeClr val="accent1"/>
                </a:solidFill>
              </a:rPr>
              <a:t> et qui l’intéressent davantage</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Entre le vendredi 5 et le lundi 8 juin 2026 inclus, le candidat devra classer ses vœux en attente par ordre de préférence</a:t>
            </a:r>
            <a:r>
              <a:rPr lang="fr-FR" sz="1400" dirty="0">
                <a:solidFill>
                  <a:schemeClr val="accent1"/>
                </a:solidFill>
              </a:rPr>
              <a:t> &gt;&gt; Objectif : </a:t>
            </a:r>
            <a:r>
              <a:rPr lang="fr-FR" sz="1400" b="1" u="sng" dirty="0">
                <a:solidFill>
                  <a:schemeClr val="accent1"/>
                </a:solidFill>
                <a:uFill>
                  <a:solidFill>
                    <a:schemeClr val="tx1">
                      <a:lumMod val="60000"/>
                      <a:lumOff val="40000"/>
                    </a:schemeClr>
                  </a:solidFill>
                </a:uFill>
              </a:rPr>
              <a:t>accélérer le processus de choix et réduire la taille des listes d’attente</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5" name="ZoneTexte 4"/>
          <p:cNvSpPr txBox="1"/>
          <p:nvPr/>
        </p:nvSpPr>
        <p:spPr>
          <a:xfrm>
            <a:off x="3653768" y="30951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14/11/2025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1004431"/>
            <a:ext cx="3600402" cy="3744417"/>
          </a:xfrm>
        </p:spPr>
        <p:txBody>
          <a:bodyPr>
            <a:noAutofit/>
          </a:bodyPr>
          <a:lstStyle/>
          <a:p>
            <a:pPr marL="285750" indent="-285750" algn="l" defTabSz="457200">
              <a:spcBef>
                <a:spcPct val="20000"/>
              </a:spcBef>
              <a:buClr>
                <a:schemeClr val="tx2"/>
              </a:buClr>
              <a:buSzPct val="100000"/>
              <a:buFont typeface="Wingdings" panose="05000000000000000000" pitchFamily="2" charset="2"/>
              <a:buChar char="§"/>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lvl="0" indent="-285750" algn="l" defTabSz="457200">
              <a:spcBef>
                <a:spcPct val="20000"/>
              </a:spcBef>
              <a:buClr>
                <a:schemeClr val="tx2"/>
              </a:buClr>
              <a:buSzPct val="100000"/>
              <a:buFont typeface="Wingdings" panose="05000000000000000000" pitchFamily="2" charset="2"/>
              <a:buChar char="§"/>
              <a:defRPr/>
            </a:pPr>
            <a:endParaRPr lang="fr-FR" sz="1400" b="1" dirty="0">
              <a:solidFill>
                <a:schemeClr val="bg1"/>
              </a:solidFill>
              <a:highlight>
                <a:srgbClr val="0000FF"/>
              </a:highlight>
            </a:endParaRPr>
          </a:p>
          <a:p>
            <a:pPr marL="285750" lvl="0" indent="-285750" algn="l" defTabSz="457200">
              <a:spcBef>
                <a:spcPct val="20000"/>
              </a:spcBef>
              <a:buClr>
                <a:schemeClr val="tx2"/>
              </a:buClr>
              <a:buSzPct val="100000"/>
              <a:buFont typeface="Wingdings" panose="05000000000000000000" pitchFamily="2" charset="2"/>
              <a:buChar char="§"/>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l" defTabSz="457200">
              <a:spcBef>
                <a:spcPct val="20000"/>
              </a:spcBef>
              <a:spcAft>
                <a:spcPts val="0"/>
              </a:spcAft>
              <a:buClr>
                <a:schemeClr val="tx2"/>
              </a:buClr>
              <a:buSzPct val="100000"/>
              <a:buFont typeface="Wingdings" panose="05000000000000000000" pitchFamily="2" charset="2"/>
              <a:buChar char="§"/>
              <a:defRPr/>
            </a:pPr>
            <a:endParaRPr lang="fr-FR" sz="1400" b="0" dirty="0">
              <a:solidFill>
                <a:schemeClr val="accent1"/>
              </a:solidFill>
            </a:endParaRPr>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285750" indent="-285750" algn="l" defTabSz="457200">
              <a:spcBef>
                <a:spcPct val="20000"/>
              </a:spcBef>
              <a:spcAft>
                <a:spcPts val="0"/>
              </a:spcAft>
              <a:buClr>
                <a:schemeClr val="tx2"/>
              </a:buClr>
              <a:buSzPct val="100000"/>
              <a:buFont typeface="Wingdings" panose="05000000000000000000" pitchFamily="2" charset="2"/>
              <a:buChar char="§"/>
              <a:defRPr/>
            </a:pPr>
            <a:endParaRPr lang="fr-FR" sz="1400" dirty="0"/>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31328" y="1004431"/>
            <a:ext cx="4545128" cy="3744416"/>
          </a:xfrm>
        </p:spPr>
        <p:txBody>
          <a:bodyPr>
            <a:noAutofit/>
          </a:bodyPr>
          <a:lstStyle/>
          <a:p>
            <a:pPr marL="285750" indent="-285750" defTabSz="457189">
              <a:spcBef>
                <a:spcPct val="20000"/>
              </a:spcBef>
              <a:spcAft>
                <a:spcPts val="0"/>
              </a:spcAft>
              <a:buClr>
                <a:schemeClr val="tx2"/>
              </a:buClr>
              <a:buSzPct val="100000"/>
              <a:buFont typeface="Wingdings" panose="05000000000000000000" pitchFamily="2" charset="2"/>
              <a:buChar char="§"/>
              <a:defRPr/>
            </a:pPr>
            <a:r>
              <a:rPr lang="fr-FR" sz="1400" b="1" dirty="0">
                <a:solidFill>
                  <a:schemeClr val="bg1"/>
                </a:solidFill>
                <a:highlight>
                  <a:srgbClr val="0000FF"/>
                </a:highlight>
              </a:rPr>
              <a:t>Les bulletins scolaires et notes du baccalauréat : </a:t>
            </a:r>
          </a:p>
          <a:p>
            <a:pPr lvl="1">
              <a:buClr>
                <a:schemeClr val="tx2"/>
              </a:buClr>
            </a:pPr>
            <a:r>
              <a:rPr lang="fr-FR" sz="1400" b="1" dirty="0">
                <a:solidFill>
                  <a:schemeClr val="accent1"/>
                </a:solidFill>
              </a:rPr>
              <a:t> 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lvl="1">
              <a:spcAft>
                <a:spcPts val="1200"/>
              </a:spcAft>
              <a:buClr>
                <a:schemeClr val="tx2"/>
              </a:buClr>
            </a:pPr>
            <a:r>
              <a:rPr lang="fr-FR" sz="1400" b="1" dirty="0">
                <a:solidFill>
                  <a:schemeClr val="accent1"/>
                </a:solidFill>
              </a:rPr>
              <a:t> 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chemeClr val="tx2"/>
              </a:buClr>
              <a:buSzPct val="100000"/>
              <a:buFont typeface="Wingdings" panose="05000000000000000000" pitchFamily="2" charset="2"/>
              <a:buChar char="§"/>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sp>
        <p:nvSpPr>
          <p:cNvPr id="6" name="ZoneTexte 5"/>
          <p:cNvSpPr txBox="1"/>
          <p:nvPr/>
        </p:nvSpPr>
        <p:spPr>
          <a:xfrm>
            <a:off x="3570312" y="10994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14/11/2025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960440"/>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accent1"/>
                </a:solidFill>
              </a:rPr>
              <a:t> : </a:t>
            </a:r>
            <a:r>
              <a:rPr lang="fr-FR" sz="1400" b="1" dirty="0">
                <a:solidFill>
                  <a:schemeClr val="accent1"/>
                </a:solidFill>
              </a:rPr>
              <a:t>25 000 formations </a:t>
            </a:r>
            <a:r>
              <a:rPr lang="fr-FR" sz="1400" dirty="0">
                <a:solidFill>
                  <a:schemeClr val="accent1"/>
                </a:solidFill>
              </a:rPr>
              <a:t>proposant principalement des diplômes nationaux ou d’établissement validés par l’État, </a:t>
            </a:r>
            <a:r>
              <a:rPr lang="fr-FR" sz="1400" b="1" dirty="0">
                <a:solidFill>
                  <a:schemeClr val="accent1"/>
                </a:solidFill>
              </a:rPr>
              <a:t>sous statut étudiant et en apprentissage</a:t>
            </a: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Un cadre de présentation des formations unique</a:t>
            </a:r>
            <a:r>
              <a:rPr lang="fr-FR" sz="1400" dirty="0">
                <a:solidFill>
                  <a:schemeClr val="accent1"/>
                </a:solidFill>
              </a:rPr>
              <a:t> permettant de voir rapidement les informations essentielles, de connaitre les critères d’examen et les chiffres clés de la session précédente</a:t>
            </a:r>
          </a:p>
          <a:p>
            <a:pPr algn="just" defTabSz="457200">
              <a:lnSpc>
                <a:spcPct val="110000"/>
              </a:lnSpc>
              <a:spcBef>
                <a:spcPct val="20000"/>
              </a:spcBef>
              <a:spcAft>
                <a:spcPts val="0"/>
              </a:spcAft>
              <a:buClr>
                <a:srgbClr val="FF0000"/>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 accompagnement personnalisé tout au long de la procédure </a:t>
            </a:r>
          </a:p>
          <a:p>
            <a:pPr algn="just" defTabSz="457200">
              <a:lnSpc>
                <a:spcPct val="110000"/>
              </a:lnSpc>
              <a:spcBef>
                <a:spcPct val="20000"/>
              </a:spcBef>
              <a:spcAft>
                <a:spcPts val="0"/>
              </a:spcAft>
              <a:buClr>
                <a:srgbClr val="FF0000"/>
              </a:buClr>
              <a:buSzPct val="100000"/>
              <a:tabLst>
                <a:tab pos="182563" algn="l"/>
              </a:tabLst>
            </a:pPr>
            <a:r>
              <a:rPr lang="fr-FR" sz="1400" dirty="0">
                <a:solidFill>
                  <a:schemeClr val="accent1"/>
                </a:solidFill>
              </a:rPr>
              <a:t>Vous </a:t>
            </a:r>
            <a:r>
              <a:rPr lang="fr-FR" sz="1400" b="1" dirty="0">
                <a:solidFill>
                  <a:schemeClr val="accent1"/>
                </a:solidFill>
              </a:rPr>
              <a:t>n’êtes pas seuls pour réfléchir et faire vos choix : </a:t>
            </a:r>
            <a:r>
              <a:rPr lang="fr-FR" sz="1400" dirty="0">
                <a:solidFill>
                  <a:schemeClr val="accent1"/>
                </a:solidFill>
              </a:rPr>
              <a:t>vous êtes accompagnés au lycée, en ligne via les professionnels de la plateforme, via le numéro vert et sur les réseaux sociaux Parcoursup</a:t>
            </a:r>
          </a:p>
          <a:p>
            <a:pPr algn="just" defTabSz="457200">
              <a:spcBef>
                <a:spcPct val="20000"/>
              </a:spcBef>
              <a:spcAft>
                <a:spcPts val="0"/>
              </a:spcAft>
              <a:buClr>
                <a:schemeClr val="tx2"/>
              </a:buClr>
              <a:buSzPct val="100000"/>
            </a:pPr>
            <a:r>
              <a:rPr lang="fr-FR" sz="1400" dirty="0">
                <a:solidFill>
                  <a:schemeClr val="accent1"/>
                </a:solidFill>
              </a:rPr>
              <a:t>Des </a:t>
            </a:r>
            <a:r>
              <a:rPr lang="fr-FR" sz="1400" b="1" dirty="0">
                <a:solidFill>
                  <a:schemeClr val="accent1"/>
                </a:solidFill>
              </a:rPr>
              <a:t>conseils et des outils pour comprendre </a:t>
            </a:r>
            <a:r>
              <a:rPr lang="fr-FR" sz="1400" dirty="0">
                <a:solidFill>
                  <a:schemeClr val="accent1"/>
                </a:solidFill>
              </a:rPr>
              <a:t>: des quiz, vidéos, un comparateur des formations, un simulateur pour évaluer ses possibilités d’admission, un site d’entrainement à la phase d’admission </a:t>
            </a:r>
            <a:endParaRPr lang="fr-FR" sz="1400" dirty="0">
              <a:solidFill>
                <a:schemeClr val="accent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4" name="ZoneTexte 3"/>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
        <p:nvSpPr>
          <p:cNvPr id="5" name="ZoneTexte 4">
            <a:extLst>
              <a:ext uri="{FF2B5EF4-FFF2-40B4-BE49-F238E27FC236}">
                <a16:creationId xmlns:a16="http://schemas.microsoft.com/office/drawing/2014/main" id="{1CCF71B5-4A26-4847-81CC-0FDE99ECF471}"/>
              </a:ext>
            </a:extLst>
          </p:cNvPr>
          <p:cNvSpPr txBox="1"/>
          <p:nvPr/>
        </p:nvSpPr>
        <p:spPr>
          <a:xfrm>
            <a:off x="467544" y="4048401"/>
            <a:ext cx="8298792" cy="646331"/>
          </a:xfrm>
          <a:prstGeom prst="rect">
            <a:avLst/>
          </a:prstGeom>
          <a:solidFill>
            <a:schemeClr val="accent6">
              <a:lumMod val="40000"/>
              <a:lumOff val="60000"/>
            </a:schemeClr>
          </a:solidFill>
        </p:spPr>
        <p:txBody>
          <a:bodyPr wrap="square" rtlCol="0">
            <a:spAutoFit/>
          </a:bodyPr>
          <a:lstStyle/>
          <a:p>
            <a:r>
              <a:rPr lang="fr-FR" sz="1200" b="1" cap="small" dirty="0">
                <a:solidFill>
                  <a:schemeClr val="tx2"/>
                </a:solidFill>
              </a:rPr>
              <a:t>[ Important ] </a:t>
            </a:r>
          </a:p>
          <a:p>
            <a:r>
              <a:rPr lang="fr-FR" sz="1200" dirty="0">
                <a:solidFill>
                  <a:schemeClr val="accent1"/>
                </a:solidFill>
              </a:rPr>
              <a:t>Parcoursup ne fait jamais l’analyse des candidatures : ce sont les enseignants des formations du supérieur qui définissent les critères, examinent votre dossier, font des propositions auxquelles vous répondez</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sp>
        <p:nvSpPr>
          <p:cNvPr id="4" name="Titre 3"/>
          <p:cNvSpPr>
            <a:spLocks noGrp="1"/>
          </p:cNvSpPr>
          <p:nvPr>
            <p:ph type="title"/>
          </p:nvPr>
        </p:nvSpPr>
        <p:spPr>
          <a:xfrm>
            <a:off x="467543" y="900000"/>
            <a:ext cx="8208913" cy="581888"/>
          </a:xfrm>
        </p:spPr>
        <p:txBody>
          <a:bodyPr/>
          <a:lstStyle/>
          <a:p>
            <a:pPr algn="ctr"/>
            <a:r>
              <a:rPr lang="fr-FR" sz="2000" dirty="0"/>
              <a:t>Mardi 2 juin 2026 &gt; samedi 11 juillet 2026</a:t>
            </a:r>
            <a:br>
              <a:rPr lang="fr-FR" sz="2000" dirty="0"/>
            </a:br>
            <a:r>
              <a:rPr lang="fr-FR" sz="2000" dirty="0"/>
              <a:t>Je reçois les réponses des formations et je décide</a:t>
            </a:r>
          </a:p>
        </p:txBody>
      </p:sp>
      <p:sp>
        <p:nvSpPr>
          <p:cNvPr id="10" name="ZoneTexte 9"/>
          <p:cNvSpPr txBox="1"/>
          <p:nvPr/>
        </p:nvSpPr>
        <p:spPr>
          <a:xfrm>
            <a:off x="683568" y="1491749"/>
            <a:ext cx="3781516" cy="1346522"/>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2 juin – début de la phase principale : </a:t>
            </a:r>
          </a:p>
          <a:p>
            <a:r>
              <a:rPr lang="fr-FR" sz="1200" b="1" dirty="0">
                <a:solidFill>
                  <a:schemeClr val="bg1"/>
                </a:solidFill>
                <a:highlight>
                  <a:srgbClr val="0000FF"/>
                </a:highlight>
              </a:rPr>
              <a:t>c’est le moment de faire vos choix</a:t>
            </a:r>
            <a:br>
              <a:rPr lang="fr-FR" sz="1050" b="1" dirty="0">
                <a:solidFill>
                  <a:schemeClr val="bg1"/>
                </a:solidFill>
                <a:highlight>
                  <a:srgbClr val="0000FF"/>
                </a:highlight>
              </a:rPr>
            </a:br>
            <a:endParaRPr lang="fr-FR" sz="50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à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683568" y="3728958"/>
            <a:ext cx="3781516" cy="931024"/>
          </a:xfrm>
          <a:prstGeom prst="rect">
            <a:avLst/>
          </a:prstGeom>
          <a:noFill/>
          <a:ln>
            <a:solidFill>
              <a:schemeClr val="tx1"/>
            </a:solidFill>
          </a:ln>
        </p:spPr>
        <p:txBody>
          <a:bodyPr wrap="square" rtlCol="0">
            <a:spAutoFit/>
          </a:bodyPr>
          <a:lstStyle/>
          <a:p>
            <a:r>
              <a:rPr lang="fr-FR" sz="1000" dirty="0"/>
              <a:t>	</a:t>
            </a:r>
            <a:r>
              <a:rPr lang="fr-FR" sz="1200" b="1" dirty="0">
                <a:solidFill>
                  <a:schemeClr val="bg1"/>
                </a:solidFill>
                <a:highlight>
                  <a:srgbClr val="0000FF"/>
                </a:highlight>
              </a:rPr>
              <a:t>Mercredi 11 juin – début de la </a:t>
            </a:r>
            <a:r>
              <a:rPr lang="fr-FR" sz="1200" dirty="0">
                <a:solidFill>
                  <a:schemeClr val="accent1"/>
                </a:solidFill>
              </a:rPr>
              <a:t>	</a:t>
            </a:r>
            <a:r>
              <a:rPr lang="fr-FR" sz="120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qui ont encore des places disponibles</a:t>
            </a:r>
          </a:p>
        </p:txBody>
      </p:sp>
      <p:sp>
        <p:nvSpPr>
          <p:cNvPr id="12" name="ZoneTexte 11"/>
          <p:cNvSpPr txBox="1"/>
          <p:nvPr/>
        </p:nvSpPr>
        <p:spPr>
          <a:xfrm>
            <a:off x="683568" y="3003798"/>
            <a:ext cx="3781516" cy="515526"/>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Entre le vendredi 5 juin et le lundi 8 juin inclus</a:t>
            </a:r>
          </a:p>
          <a:p>
            <a:br>
              <a:rPr lang="fr-FR" sz="500" dirty="0"/>
            </a:br>
            <a:r>
              <a:rPr lang="fr-FR" sz="1050" b="1" dirty="0">
                <a:solidFill>
                  <a:schemeClr val="accent1"/>
                </a:solidFill>
              </a:rPr>
              <a:t>Classez vos vœux en attente par ordre de préférence</a:t>
            </a:r>
          </a:p>
        </p:txBody>
      </p:sp>
      <p:sp>
        <p:nvSpPr>
          <p:cNvPr id="13" name="ZoneTexte 12"/>
          <p:cNvSpPr txBox="1"/>
          <p:nvPr/>
        </p:nvSpPr>
        <p:spPr>
          <a:xfrm>
            <a:off x="4753116" y="3393960"/>
            <a:ext cx="375170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Samedi 11 juillet -  fin de la phase principale</a:t>
            </a:r>
          </a:p>
          <a:p>
            <a:br>
              <a:rPr lang="fr-FR" sz="500" dirty="0">
                <a:solidFill>
                  <a:schemeClr val="accent1"/>
                </a:solidFill>
              </a:rPr>
            </a:br>
            <a:r>
              <a:rPr lang="fr-FR" sz="1050" dirty="0">
                <a:solidFill>
                  <a:schemeClr val="accent1"/>
                </a:solidFill>
              </a:rPr>
              <a:t>La phase complémentaire se poursuit jusqu’au 10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753116" y="1491630"/>
            <a:ext cx="3744417" cy="677108"/>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7 juillet -  Résultats du Bac 2025</a:t>
            </a:r>
            <a:br>
              <a:rPr lang="fr-FR" sz="1200" dirty="0"/>
            </a:br>
            <a:endParaRPr lang="fr-FR" sz="500" dirty="0"/>
          </a:p>
          <a:p>
            <a:r>
              <a:rPr lang="fr-FR" sz="1050" dirty="0">
                <a:solidFill>
                  <a:schemeClr val="accent1"/>
                </a:solidFill>
              </a:rPr>
              <a:t>Après les résultats du bac, je peux aller </a:t>
            </a:r>
          </a:p>
          <a:p>
            <a:r>
              <a:rPr lang="fr-FR" sz="1050" dirty="0">
                <a:solidFill>
                  <a:schemeClr val="accent1"/>
                </a:solidFill>
              </a:rPr>
              <a:t>m’inscrire dans l’établissement que j’ai choisi</a:t>
            </a:r>
          </a:p>
        </p:txBody>
      </p:sp>
      <p:sp>
        <p:nvSpPr>
          <p:cNvPr id="16" name="ZoneTexte 15"/>
          <p:cNvSpPr txBox="1"/>
          <p:nvPr/>
        </p:nvSpPr>
        <p:spPr>
          <a:xfrm>
            <a:off x="4753116" y="2355726"/>
            <a:ext cx="374441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À partir du mercredi 1</a:t>
            </a:r>
            <a:r>
              <a:rPr lang="fr-FR" sz="1200" b="1" baseline="30000" dirty="0">
                <a:solidFill>
                  <a:schemeClr val="bg1"/>
                </a:solidFill>
                <a:highlight>
                  <a:srgbClr val="0000FF"/>
                </a:highlight>
              </a:rPr>
              <a:t>er</a:t>
            </a:r>
            <a:r>
              <a:rPr lang="fr-FR" sz="1200" b="1" dirty="0">
                <a:solidFill>
                  <a:schemeClr val="bg1"/>
                </a:solidFill>
                <a:highlight>
                  <a:srgbClr val="0000FF"/>
                </a:highlight>
              </a:rPr>
              <a:t> juillet</a:t>
            </a:r>
            <a:br>
              <a:rPr lang="fr-FR" sz="1050" dirty="0">
                <a:solidFill>
                  <a:schemeClr val="accent1"/>
                </a:solidFill>
              </a:rPr>
            </a:br>
            <a:br>
              <a:rPr lang="fr-FR" sz="50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8" name="Image 17"/>
          <p:cNvPicPr>
            <a:picLocks noChangeAspect="1"/>
          </p:cNvPicPr>
          <p:nvPr/>
        </p:nvPicPr>
        <p:blipFill>
          <a:blip r:embed="rId2"/>
          <a:stretch>
            <a:fillRect/>
          </a:stretch>
        </p:blipFill>
        <p:spPr>
          <a:xfrm>
            <a:off x="899592" y="3859084"/>
            <a:ext cx="531938" cy="364757"/>
          </a:xfrm>
          <a:prstGeom prst="rect">
            <a:avLst/>
          </a:prstGeom>
        </p:spPr>
      </p:pic>
      <p:sp>
        <p:nvSpPr>
          <p:cNvPr id="14" name="ZoneTexte 13"/>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Les dates clés de la phase d’admission 2026</a:t>
            </a:r>
          </a:p>
        </p:txBody>
      </p:sp>
      <p:pic>
        <p:nvPicPr>
          <p:cNvPr id="17" name="Image 16"/>
          <p:cNvPicPr>
            <a:picLocks noChangeAspect="1"/>
          </p:cNvPicPr>
          <p:nvPr/>
        </p:nvPicPr>
        <p:blipFill>
          <a:blip r:embed="rId3"/>
          <a:stretch>
            <a:fillRect/>
          </a:stretch>
        </p:blipFill>
        <p:spPr>
          <a:xfrm>
            <a:off x="7697674" y="1563638"/>
            <a:ext cx="737276" cy="504056"/>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939942"/>
          </a:xfrm>
        </p:spPr>
        <p:txBody>
          <a:bodyPr>
            <a:noAutofit/>
          </a:bodyPr>
          <a:lstStyle/>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Prenez connaissance du calendrier 2026,</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br>
              <a:rPr lang="fr-FR" sz="1300" dirty="0">
                <a:solidFill>
                  <a:schemeClr val="accent1"/>
                </a:solidFill>
              </a:rPr>
            </a:b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Anticipez, n’attendez pas la dernière minute</a:t>
            </a:r>
            <a:br>
              <a:rPr lang="fr-FR" sz="1400" dirty="0">
                <a:solidFill>
                  <a:schemeClr val="accent1"/>
                </a:solidFill>
                <a:highlight>
                  <a:srgbClr val="0000FF"/>
                </a:highlight>
              </a:rPr>
            </a:br>
            <a:r>
              <a:rPr lang="fr-FR" sz="1300" dirty="0">
                <a:solidFill>
                  <a:schemeClr val="accent1"/>
                </a:solidFill>
              </a:rPr>
              <a:t>Anticipez au lycée pour construire votre projet d’orientation progressivement (avec </a:t>
            </a:r>
            <a:r>
              <a:rPr lang="fr-FR" sz="1300" b="1" dirty="0" err="1">
                <a:solidFill>
                  <a:srgbClr val="FFC000"/>
                </a:solidFill>
              </a:rPr>
              <a:t>Mon</a:t>
            </a:r>
            <a:r>
              <a:rPr lang="fr-FR" sz="1300" b="1" dirty="0" err="1">
                <a:solidFill>
                  <a:srgbClr val="3333CC"/>
                </a:solidFill>
              </a:rPr>
              <a:t>Projet</a:t>
            </a:r>
            <a:r>
              <a:rPr lang="fr-FR" sz="1300" b="1" dirty="0" err="1">
                <a:solidFill>
                  <a:srgbClr val="92D050"/>
                </a:solidFill>
              </a:rPr>
              <a:t>Sup</a:t>
            </a:r>
            <a:r>
              <a:rPr lang="fr-FR" sz="1300" dirty="0">
                <a:solidFill>
                  <a:schemeClr val="accent1"/>
                </a:solidFill>
              </a:rPr>
              <a:t> sur la plateforme Avenir-s ; la possibilité d’ouvrir un compte Parcoursup dès la 2nde), et explorez la carte des formations, comparez les formations entre elles, etc.</a:t>
            </a:r>
            <a:br>
              <a:rPr lang="fr-FR" sz="1300" dirty="0">
                <a:solidFill>
                  <a:schemeClr val="accent1"/>
                </a:solidFill>
              </a:rPr>
            </a:br>
            <a:r>
              <a:rPr lang="fr-FR" sz="1300" dirty="0">
                <a:solidFill>
                  <a:schemeClr val="accent1"/>
                </a:solidFill>
              </a:rPr>
              <a:t>Posez-vous les questions utiles sur l’établissement qui vous intéresse.</a:t>
            </a:r>
          </a:p>
          <a:p>
            <a:pPr marL="342900" indent="-342900"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Faites des vœux pour des formations qui vous intéressent, ne vous autocensurez pas, pensez à diversifier vos vœux et évitez de ne formuler qu’un seul vœu</a:t>
            </a:r>
          </a:p>
          <a:p>
            <a:pPr marL="228600" lvl="0" indent="-228600" defTabSz="457200">
              <a:spcBef>
                <a:spcPct val="20000"/>
              </a:spcBef>
              <a:spcAft>
                <a:spcPts val="0"/>
              </a:spcAft>
              <a:buClr>
                <a:schemeClr val="tx1"/>
              </a:buClr>
              <a:buSzPct val="100000"/>
              <a:buFont typeface="+mj-lt"/>
              <a:buAutoNum type="arabicPeriod"/>
            </a:pPr>
            <a:endParaRPr lang="fr-FR" sz="500" b="1" dirty="0"/>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profitez des rencontres avec les enseignants et étudiants du supérieur : Lives Parcoursup, journées portes ouvertes, étudiants ambassadeurs.</a:t>
            </a:r>
          </a:p>
          <a:p>
            <a:pPr marL="342900" indent="-342900" algn="just"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Préparez vous à choisir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rgbClr val="00B050"/>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sp>
        <p:nvSpPr>
          <p:cNvPr id="5" name="ZoneTexte 4"/>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accent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14/11/2025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24</a:t>
            </a:fld>
            <a:endParaRPr lang="fr-FR" dirty="0"/>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713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r>
              <a:rPr lang="fr-FR" sz="1600" b="1" dirty="0">
                <a:solidFill>
                  <a:schemeClr val="bg1"/>
                </a:solidFill>
                <a:highlight>
                  <a:srgbClr val="0000FF"/>
                </a:highlight>
              </a:rPr>
              <a:t>Parcoursup vous permet de choisir librement les formations qui vous intéressent</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vous aide à </a:t>
            </a:r>
            <a:r>
              <a:rPr lang="fr-FR" sz="1300" b="1" dirty="0">
                <a:solidFill>
                  <a:schemeClr val="accent1"/>
                </a:solidFill>
              </a:rPr>
              <a:t>anticiper : comparer les formations entre elles</a:t>
            </a:r>
            <a:r>
              <a:rPr lang="fr-FR" sz="1300" dirty="0">
                <a:solidFill>
                  <a:schemeClr val="accent1"/>
                </a:solidFill>
              </a:rPr>
              <a:t>, </a:t>
            </a:r>
            <a:r>
              <a:rPr lang="fr-FR" sz="1300" b="1" dirty="0">
                <a:solidFill>
                  <a:schemeClr val="accent1"/>
                </a:solidFill>
              </a:rPr>
              <a:t>évaluer vos possibilités d’admission</a:t>
            </a:r>
            <a:r>
              <a:rPr lang="fr-FR" sz="1300" dirty="0">
                <a:solidFill>
                  <a:schemeClr val="accent1"/>
                </a:solidFill>
              </a:rPr>
              <a:t>, </a:t>
            </a:r>
            <a:r>
              <a:rPr lang="fr-FR" sz="1300" b="1" dirty="0">
                <a:solidFill>
                  <a:schemeClr val="accent1"/>
                </a:solidFill>
              </a:rPr>
              <a:t>participer aux journées portes ouvertes</a:t>
            </a:r>
            <a:r>
              <a:rPr lang="fr-FR" sz="1300" dirty="0">
                <a:solidFill>
                  <a:schemeClr val="accent1"/>
                </a:solidFill>
              </a:rPr>
              <a:t> (JPO) pour échanger avec des étudiants et des  enseignants</a:t>
            </a:r>
          </a:p>
          <a:p>
            <a:pPr marL="285750" indent="-285750" algn="just" defTabSz="457200">
              <a:spcBef>
                <a:spcPts val="600"/>
              </a:spcBef>
              <a:spcAft>
                <a:spcPts val="600"/>
              </a:spcAft>
              <a:buClr>
                <a:schemeClr val="tx2"/>
              </a:buClr>
              <a:buSzPct val="100000"/>
              <a:buFont typeface="Wingdings" panose="05000000000000000000" pitchFamily="2" charset="2"/>
              <a:buChar char="§"/>
            </a:pPr>
            <a:r>
              <a:rPr lang="fr-FR" sz="1300" dirty="0">
                <a:solidFill>
                  <a:schemeClr val="accent1"/>
                </a:solidFill>
              </a:rPr>
              <a:t>Vous </a:t>
            </a:r>
            <a:r>
              <a:rPr lang="fr-FR" sz="1300" b="1" dirty="0">
                <a:solidFill>
                  <a:schemeClr val="accent1"/>
                </a:solidFill>
              </a:rPr>
              <a:t>formulez librement vos vœux sans les classer</a:t>
            </a:r>
            <a:r>
              <a:rPr lang="fr-FR" sz="1300" dirty="0">
                <a:solidFill>
                  <a:schemeClr val="accent1"/>
                </a:solidFill>
              </a:rPr>
              <a:t> </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Vous choisissez votre formation en fonction des propositions d’admission que vous recevez. </a:t>
            </a:r>
            <a:r>
              <a:rPr lang="fr-FR" sz="1300" b="1" dirty="0">
                <a:solidFill>
                  <a:schemeClr val="accent1"/>
                </a:solidFill>
              </a:rPr>
              <a:t>Vous avez le dernier mot</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b="1" dirty="0">
                <a:solidFill>
                  <a:schemeClr val="accent1"/>
                </a:solidFill>
              </a:rPr>
              <a:t>Vous avez des droits… mais aussi des devoirs (la charte du candidat)</a:t>
            </a:r>
            <a:endParaRPr lang="fr-FR" sz="1300" dirty="0">
              <a:solidFill>
                <a:schemeClr val="accent1"/>
              </a:solidFill>
            </a:endParaRPr>
          </a:p>
          <a:p>
            <a:pPr algn="just" defTabSz="457200">
              <a:spcBef>
                <a:spcPts val="1200"/>
              </a:spcBef>
              <a:spcAft>
                <a:spcPts val="0"/>
              </a:spcAft>
              <a:buClr>
                <a:srgbClr val="FF0000"/>
              </a:buClr>
              <a:buSzPct val="100000"/>
            </a:pPr>
            <a:r>
              <a:rPr lang="fr-FR" sz="1500" b="1" dirty="0">
                <a:solidFill>
                  <a:schemeClr val="bg1"/>
                </a:solidFill>
                <a:highlight>
                  <a:srgbClr val="0000FF"/>
                </a:highlight>
              </a:rPr>
              <a:t>Parcoursup agit pour l’égalité d’accès et de réussite des étudiants </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met en œuvre des </a:t>
            </a:r>
            <a:r>
              <a:rPr lang="fr-FR" sz="1300" b="1" dirty="0">
                <a:solidFill>
                  <a:schemeClr val="accent1"/>
                </a:solidFill>
              </a:rPr>
              <a:t>actions volontaristes pour soutenir l’accès au supérieur</a:t>
            </a:r>
            <a:r>
              <a:rPr lang="fr-FR" sz="1300" dirty="0">
                <a:solidFill>
                  <a:schemeClr val="accent1"/>
                </a:solidFill>
              </a:rPr>
              <a:t> des lycéens boursiers, professionnels ou technologiques, ou encore des lycéens participant à des cordées de la réussite</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a:t>
            </a:r>
            <a:r>
              <a:rPr lang="fr-FR" sz="1300" b="1" dirty="0">
                <a:solidFill>
                  <a:schemeClr val="accent1"/>
                </a:solidFill>
              </a:rPr>
              <a:t>prend en compte les situations particulières </a:t>
            </a:r>
            <a:r>
              <a:rPr lang="fr-FR" sz="1300" dirty="0">
                <a:solidFill>
                  <a:schemeClr val="accent1"/>
                </a:solidFill>
              </a:rPr>
              <a:t>tels les candidats en situation de handicap ou candidats sportifs de haut niveau ou artistes confirmés</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promeut les </a:t>
            </a:r>
            <a:r>
              <a:rPr lang="fr-FR" sz="1300" b="1" dirty="0">
                <a:solidFill>
                  <a:schemeClr val="accent1"/>
                </a:solidFill>
              </a:rPr>
              <a:t>accompagnements personnalisés pour la réussite </a:t>
            </a:r>
            <a:r>
              <a:rPr lang="fr-FR" sz="1300" dirty="0">
                <a:solidFill>
                  <a:schemeClr val="accent1"/>
                </a:solidFill>
              </a:rPr>
              <a:t>mis en place à l’université</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7" name="ZoneTexte 6"/>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Tree>
    <p:extLst>
      <p:ext uri="{BB962C8B-B14F-4D97-AF65-F5344CB8AC3E}">
        <p14:creationId xmlns:p14="http://schemas.microsoft.com/office/powerpoint/2010/main" val="35910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ZoneTexte 6"/>
          <p:cNvSpPr txBox="1"/>
          <p:nvPr/>
        </p:nvSpPr>
        <p:spPr>
          <a:xfrm>
            <a:off x="2915816" y="281285"/>
            <a:ext cx="5994536" cy="346249"/>
          </a:xfrm>
          <a:prstGeom prst="rect">
            <a:avLst/>
          </a:prstGeom>
          <a:solidFill>
            <a:schemeClr val="accent6">
              <a:lumMod val="60000"/>
              <a:lumOff val="40000"/>
            </a:schemeClr>
          </a:solidFill>
        </p:spPr>
        <p:txBody>
          <a:bodyPr wrap="square" rtlCol="0">
            <a:spAutoFit/>
          </a:bodyPr>
          <a:lstStyle/>
          <a:p>
            <a:pPr algn="ctr"/>
            <a:r>
              <a:rPr lang="fr-FR" sz="1650" b="1" cap="small" dirty="0"/>
              <a:t>Parcoursup, le facilitateur de votre accès au supérieur </a:t>
            </a: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74 %</a:t>
            </a:r>
            <a:r>
              <a:rPr lang="fr-FR" sz="1300" dirty="0">
                <a:solidFill>
                  <a:schemeClr val="accent1"/>
                </a:solidFill>
              </a:rPr>
              <a:t> 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5,6</a:t>
            </a:r>
            <a:r>
              <a:rPr lang="fr-FR" sz="1300" dirty="0">
                <a:solidFill>
                  <a:schemeClr val="accent1"/>
                </a:solidFill>
              </a:rPr>
              <a:t> : 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3,2 jours </a:t>
            </a:r>
            <a:r>
              <a:rPr lang="fr-FR" sz="1300" dirty="0">
                <a:solidFill>
                  <a:schemeClr val="accent1"/>
                </a:solidFill>
              </a:rPr>
              <a:t>: 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67,9 %</a:t>
            </a:r>
            <a:r>
              <a:rPr lang="fr-FR" sz="1300" dirty="0">
                <a:solidFill>
                  <a:schemeClr val="accent1"/>
                </a:solidFill>
              </a:rPr>
              <a:t> :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81%</a:t>
            </a:r>
            <a:r>
              <a:rPr lang="fr-FR" sz="1300" dirty="0">
                <a:solidFill>
                  <a:schemeClr val="accent1"/>
                </a:solidFill>
              </a:rPr>
              <a:t> :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83 000 </a:t>
            </a:r>
            <a:r>
              <a:rPr lang="fr-FR" sz="1300" dirty="0">
                <a:solidFill>
                  <a:schemeClr val="accent1"/>
                </a:solidFill>
              </a:rPr>
              <a:t>: 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38</a:t>
            </a:r>
            <a:r>
              <a:rPr lang="fr-FR" sz="1300" dirty="0">
                <a:solidFill>
                  <a:schemeClr val="accent1"/>
                </a:solidFill>
              </a:rPr>
              <a:t> : 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spTree>
    <p:extLst>
      <p:ext uri="{BB962C8B-B14F-4D97-AF65-F5344CB8AC3E}">
        <p14:creationId xmlns:p14="http://schemas.microsoft.com/office/powerpoint/2010/main" val="68396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14/11/2025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14" name="ZoneTexte 13"/>
          <p:cNvSpPr txBox="1"/>
          <p:nvPr/>
        </p:nvSpPr>
        <p:spPr>
          <a:xfrm>
            <a:off x="346845" y="1382988"/>
            <a:ext cx="4052130" cy="1477328"/>
          </a:xfrm>
          <a:prstGeom prst="rect">
            <a:avLst/>
          </a:prstGeom>
          <a:noFill/>
        </p:spPr>
        <p:txBody>
          <a:bodyPr wrap="square" rtlCol="0">
            <a:spAutoFit/>
          </a:bodyPr>
          <a:lstStyle/>
          <a:p>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MonProjetSup,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d’orientation</a:t>
            </a:r>
          </a:p>
        </p:txBody>
      </p:sp>
      <p:sp>
        <p:nvSpPr>
          <p:cNvPr id="15" name="ZoneTexte 14"/>
          <p:cNvSpPr txBox="1"/>
          <p:nvPr/>
        </p:nvSpPr>
        <p:spPr>
          <a:xfrm flipH="1">
            <a:off x="346845" y="3193426"/>
            <a:ext cx="4248472" cy="140038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br>
              <a:rPr lang="fr-FR" sz="1300" dirty="0"/>
            </a:br>
            <a:endParaRPr lang="fr-FR" sz="13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52" y="2721601"/>
            <a:ext cx="3830446" cy="1872208"/>
          </a:xfrm>
          <a:prstGeom prst="rect">
            <a:avLst/>
          </a:prstGeom>
          <a:ln>
            <a:solidFill>
              <a:schemeClr val="bg1">
                <a:lumMod val="9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RÉFLEXE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728572" y="1385456"/>
            <a:ext cx="1296144" cy="972108"/>
          </a:xfrm>
          <a:prstGeom prst="rect">
            <a:avLst/>
          </a:prstGeom>
        </p:spPr>
      </p:pic>
      <p:sp>
        <p:nvSpPr>
          <p:cNvPr id="11" name="ZoneTexte 10"/>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algn="ctr"/>
            <a:r>
              <a:rPr lang="fr-FR" sz="1600" b="1" cap="small" dirty="0"/>
              <a:t>Des outils pour préparer son projet d’orientation</a:t>
            </a:r>
          </a:p>
        </p:txBody>
      </p:sp>
      <p:pic>
        <p:nvPicPr>
          <p:cNvPr id="3" name="Image 2">
            <a:extLst>
              <a:ext uri="{FF2B5EF4-FFF2-40B4-BE49-F238E27FC236}">
                <a16:creationId xmlns:a16="http://schemas.microsoft.com/office/drawing/2014/main" id="{E3371BD2-76F4-42FA-8BC3-45577F6B0FE0}"/>
              </a:ext>
            </a:extLst>
          </p:cNvPr>
          <p:cNvPicPr>
            <a:picLocks noChangeAspect="1"/>
          </p:cNvPicPr>
          <p:nvPr/>
        </p:nvPicPr>
        <p:blipFill>
          <a:blip r:embed="rId4"/>
          <a:stretch>
            <a:fillRect/>
          </a:stretch>
        </p:blipFill>
        <p:spPr>
          <a:xfrm>
            <a:off x="6151526" y="1934327"/>
            <a:ext cx="2448272" cy="419897"/>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solidFill>
            <a:schemeClr val="tx1"/>
          </a:solid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200" b="0" i="0" u="none" strike="noStrike" kern="1200" cap="none" spc="0" normalizeH="0" baseline="0" noProof="0" dirty="0">
                <a:ln>
                  <a:noFill/>
                </a:ln>
                <a:solidFill>
                  <a:srgbClr val="FFFFFF"/>
                </a:solidFill>
                <a:effectLst/>
                <a:uLnTx/>
                <a:uFillTx/>
                <a:latin typeface="Arial"/>
                <a:ea typeface="+mn-ea"/>
                <a:cs typeface="+mn-cs"/>
              </a:rPr>
              <a:t>&gt;&gt; </a:t>
            </a:r>
            <a:r>
              <a:rPr kumimoji="0" lang="fr-FR" sz="1200" b="0" i="1" u="none" strike="noStrike" kern="1200" cap="none" spc="0" normalizeH="0" baseline="0" noProof="0" dirty="0">
                <a:ln>
                  <a:noFill/>
                </a:ln>
                <a:solidFill>
                  <a:srgbClr val="FFFFFF"/>
                </a:solidFill>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500" b="1" i="0" u="none" strike="noStrike" kern="1200" cap="none" spc="0" normalizeH="0" baseline="0" noProof="0" dirty="0">
                <a:ln>
                  <a:noFill/>
                </a:ln>
                <a:solidFill>
                  <a:srgbClr val="FF9575"/>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Suivre Parcoursup sur les réseaux sociaux</a:t>
            </a:r>
          </a:p>
        </p:txBody>
      </p:sp>
      <p:sp>
        <p:nvSpPr>
          <p:cNvPr id="6" name="ZoneTexte 5">
            <a:extLst>
              <a:ext uri="{FF2B5EF4-FFF2-40B4-BE49-F238E27FC236}">
                <a16:creationId xmlns:a16="http://schemas.microsoft.com/office/drawing/2014/main" id="{EA7B6D1B-DD48-4DF9-92E1-49E7164BF8BE}"/>
              </a:ext>
            </a:extLst>
          </p:cNvPr>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small" spc="0" normalizeH="0" baseline="0" noProof="0" dirty="0">
                <a:ln>
                  <a:noFill/>
                </a:ln>
                <a:solidFill>
                  <a:srgbClr val="000091"/>
                </a:solidFill>
                <a:effectLst/>
                <a:uLnTx/>
                <a:uFillTx/>
                <a:latin typeface="Arial"/>
                <a:ea typeface="+mn-ea"/>
                <a:cs typeface="+mn-cs"/>
              </a:rPr>
              <a:t>Des outils pour préparer son projet d’orientation</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Tree>
    <p:extLst>
      <p:ext uri="{BB962C8B-B14F-4D97-AF65-F5344CB8AC3E}">
        <p14:creationId xmlns:p14="http://schemas.microsoft.com/office/powerpoint/2010/main" val="270257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1800" dirty="0">
                <a:solidFill>
                  <a:schemeClr val="bg1"/>
                </a:solidFill>
                <a:highlight>
                  <a:srgbClr val="0000FF"/>
                </a:highlight>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accent1"/>
                </a:solidFill>
              </a:rPr>
              <a:t>Les candidats doivent d’abord se créer un compte Parcoursup</a:t>
            </a:r>
            <a:r>
              <a:rPr lang="fr-FR" sz="1200" dirty="0">
                <a:solidFill>
                  <a:schemeClr val="accent1"/>
                </a:solidFill>
              </a:rPr>
              <a:t>, en utilisant une adresse email valide et régulièrement utilisée et un mot de passe.</a:t>
            </a:r>
          </a:p>
          <a:p>
            <a:pPr algn="just"/>
            <a:r>
              <a:rPr lang="fr-FR" sz="1200" dirty="0">
                <a:solidFill>
                  <a:schemeClr val="accent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accent1"/>
                </a:solidFill>
              </a:rPr>
              <a:t>Une fois le compte créé, les lycéens se connectent pour commencer la création de leur dossier candidat. </a:t>
            </a:r>
          </a:p>
          <a:p>
            <a:pPr algn="just">
              <a:spcAft>
                <a:spcPts val="0"/>
              </a:spcAft>
            </a:pPr>
            <a:r>
              <a:rPr lang="fr-FR" sz="1200" b="1" dirty="0">
                <a:solidFill>
                  <a:schemeClr val="accent1"/>
                </a:solidFill>
              </a:rPr>
              <a:t>Vous aurez besoin de renseigner votre INE </a:t>
            </a:r>
            <a:r>
              <a:rPr lang="fr-FR" sz="12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accent1"/>
                </a:solidFill>
              </a:rPr>
              <a:t>Pour les lycées français à l’étranger </a:t>
            </a:r>
            <a:r>
              <a:rPr lang="fr-FR" sz="1200" dirty="0">
                <a:solidFill>
                  <a:schemeClr val="accent1"/>
                </a:solidFill>
              </a:rPr>
              <a:t>: l’établissement fournit l’identifiant pour créer son dossier candidat. Cet </a:t>
            </a:r>
            <a:r>
              <a:rPr lang="fr-FR" sz="1200" b="1" u="sng" dirty="0">
                <a:solidFill>
                  <a:schemeClr val="tx2">
                    <a:lumMod val="75000"/>
                  </a:schemeClr>
                </a:solidFill>
              </a:rPr>
              <a:t>identifiant</a:t>
            </a:r>
            <a:r>
              <a:rPr lang="fr-FR" sz="1200" dirty="0">
                <a:solidFill>
                  <a:schemeClr val="accent1"/>
                </a:solidFill>
              </a:rPr>
              <a:t> correspond au </a:t>
            </a:r>
            <a:r>
              <a:rPr lang="fr-FR" sz="1200" b="1" u="sng" dirty="0">
                <a:solidFill>
                  <a:schemeClr val="tx2">
                    <a:lumMod val="75000"/>
                  </a:schemeClr>
                </a:solidFill>
              </a:rPr>
              <a:t>numéro cyclades </a:t>
            </a:r>
            <a:r>
              <a:rPr lang="fr-FR" sz="12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8</a:t>
            </a:fld>
            <a:endParaRPr lang="fr-FR"/>
          </a:p>
        </p:txBody>
      </p:sp>
      <p:sp>
        <p:nvSpPr>
          <p:cNvPr id="9" name="ZoneTexte 8"/>
          <p:cNvSpPr txBox="1"/>
          <p:nvPr/>
        </p:nvSpPr>
        <p:spPr>
          <a:xfrm>
            <a:off x="4716016" y="195486"/>
            <a:ext cx="3960440" cy="369332"/>
          </a:xfrm>
          <a:prstGeom prst="rect">
            <a:avLst/>
          </a:prstGeom>
          <a:solidFill>
            <a:schemeClr val="accent6">
              <a:lumMod val="60000"/>
              <a:lumOff val="40000"/>
            </a:schemeClr>
          </a:solidFill>
        </p:spPr>
        <p:txBody>
          <a:bodyPr wrap="square" rtlCol="0">
            <a:spAutoFit/>
          </a:bodyPr>
          <a:lstStyle/>
          <a:p>
            <a:pPr algn="ctr"/>
            <a:r>
              <a:rPr lang="fr-FR" b="1" cap="small" dirty="0"/>
              <a:t>S’inscrire sur Parcoursup </a:t>
            </a:r>
          </a:p>
        </p:txBody>
      </p:sp>
      <p:sp>
        <p:nvSpPr>
          <p:cNvPr id="10" name="ZoneTexte 9"/>
          <p:cNvSpPr txBox="1"/>
          <p:nvPr/>
        </p:nvSpPr>
        <p:spPr>
          <a:xfrm>
            <a:off x="467542" y="3794146"/>
            <a:ext cx="8397871" cy="898708"/>
          </a:xfrm>
          <a:prstGeom prst="rect">
            <a:avLst/>
          </a:prstGeom>
          <a:solidFill>
            <a:schemeClr val="accent6">
              <a:lumMod val="40000"/>
              <a:lumOff val="60000"/>
            </a:schemeClr>
          </a:solidFill>
        </p:spPr>
        <p:txBody>
          <a:bodyPr wrap="square" rtlCol="0">
            <a:spAutoFit/>
          </a:bodyPr>
          <a:lstStyle/>
          <a:p>
            <a:r>
              <a:rPr lang="fr-FR" sz="1100" b="1" cap="small" dirty="0">
                <a:solidFill>
                  <a:schemeClr val="tx2"/>
                </a:solidFill>
              </a:rPr>
              <a:t>[ Important ] </a:t>
            </a:r>
            <a:r>
              <a:rPr lang="fr-FR" sz="1100" dirty="0">
                <a:solidFill>
                  <a:schemeClr val="accent1"/>
                </a:solidFill>
              </a:rPr>
              <a:t>Renseignez un numéro de téléphone portable pour recevoir les alertes envoyées par la plateforme.</a:t>
            </a:r>
          </a:p>
          <a:p>
            <a:pPr marL="0" lvl="1" algn="just" defTabSz="457200">
              <a:lnSpc>
                <a:spcPct val="90000"/>
              </a:lnSpc>
              <a:buSzPct val="100000"/>
            </a:pPr>
            <a:endParaRPr lang="fr-FR" sz="1100" b="1" i="1" dirty="0">
              <a:solidFill>
                <a:schemeClr val="accent1"/>
              </a:solidFill>
            </a:endParaRPr>
          </a:p>
          <a:p>
            <a:pPr marL="0" lvl="1">
              <a:lnSpc>
                <a:spcPct val="90000"/>
              </a:lnSpc>
              <a:buSzPct val="100000"/>
            </a:pPr>
            <a:r>
              <a:rPr lang="fr-FR" sz="1100" b="1" cap="small" dirty="0">
                <a:solidFill>
                  <a:schemeClr val="tx2"/>
                </a:solidFill>
              </a:rPr>
              <a:t>[ Conseil aux parents ou tuteurs légaux ] </a:t>
            </a:r>
            <a:r>
              <a:rPr lang="fr-FR" sz="1100" dirty="0">
                <a:solidFill>
                  <a:schemeClr val="accent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r>
              <a:rPr lang="fr-FR" sz="1300" b="1" i="1" dirty="0">
                <a:solidFill>
                  <a:schemeClr val="accent1"/>
                </a:solidFill>
              </a:rPr>
              <a:t> </a:t>
            </a:r>
          </a:p>
        </p:txBody>
      </p:sp>
    </p:spTree>
    <p:extLst>
      <p:ext uri="{BB962C8B-B14F-4D97-AF65-F5344CB8AC3E}">
        <p14:creationId xmlns:p14="http://schemas.microsoft.com/office/powerpoint/2010/main" val="161447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25 000 formations dispensant des diplômes nationaux et d’établissements :</a:t>
            </a:r>
          </a:p>
          <a:p>
            <a:endParaRPr lang="fr-FR" sz="800" b="1" dirty="0">
              <a:solidFill>
                <a:srgbClr val="F28E65"/>
              </a:solidFill>
            </a:endParaRPr>
          </a:p>
          <a:p>
            <a:pPr algn="just">
              <a:buClr>
                <a:schemeClr val="bg2"/>
              </a:buClr>
            </a:pPr>
            <a:r>
              <a:rPr lang="fr-FR" sz="1400" b="1" dirty="0">
                <a:solidFill>
                  <a:schemeClr val="bg1"/>
                </a:solidFill>
                <a:highlight>
                  <a:srgbClr val="0000FF"/>
                </a:highlight>
              </a:rPr>
              <a:t>Des formations sous statut étudiant</a:t>
            </a:r>
            <a:endParaRPr lang="fr-FR" sz="1400" dirty="0">
              <a:solidFill>
                <a:schemeClr val="accent1"/>
              </a:solidFill>
            </a:endParaRPr>
          </a:p>
          <a:p>
            <a:pPr marL="537750" lvl="1" indent="-285750" algn="just">
              <a:buClr>
                <a:schemeClr val="tx2"/>
              </a:buClr>
              <a:buFont typeface="Wingdings" panose="05000000000000000000" pitchFamily="2" charset="2"/>
              <a:buChar char="§"/>
            </a:pPr>
            <a:r>
              <a:rPr lang="fr-FR" sz="1300" b="1" dirty="0">
                <a:solidFill>
                  <a:schemeClr val="accent1"/>
                </a:solidFill>
              </a:rPr>
              <a:t>Formations dites « non sélectives » </a:t>
            </a:r>
            <a:r>
              <a:rPr lang="fr-FR" sz="1300" dirty="0">
                <a:solidFill>
                  <a:schemeClr val="accent1"/>
                </a:solidFill>
              </a:rPr>
              <a:t>: les différentes licences (dont les licences « accès santé »), les licences professorat des écoles (LPE) et les parcours d’accès aux études de santé (PASS). </a:t>
            </a:r>
          </a:p>
          <a:p>
            <a:pPr marL="537750" lvl="1" indent="-285750" algn="just">
              <a:buClr>
                <a:schemeClr val="tx2"/>
              </a:buClr>
              <a:buFont typeface="Wingdings" panose="05000000000000000000" pitchFamily="2" charset="2"/>
              <a:buChar char="§"/>
            </a:pPr>
            <a:r>
              <a:rPr lang="fr-FR" sz="1300" b="1" dirty="0">
                <a:solidFill>
                  <a:schemeClr val="accent1"/>
                </a:solidFill>
              </a:rPr>
              <a:t>Formations dites «  sélectives » </a:t>
            </a:r>
            <a:r>
              <a:rPr lang="fr-FR" sz="1300" dirty="0">
                <a:solidFill>
                  <a:schemeClr val="accent1"/>
                </a:solidFill>
              </a:rPr>
              <a:t>: les classes prépa, BTS, BUT (</a:t>
            </a:r>
            <a:r>
              <a:rPr lang="fr-FR" sz="1300" dirty="0" err="1">
                <a:solidFill>
                  <a:schemeClr val="accent1"/>
                </a:solidFill>
              </a:rPr>
              <a:t>Bachelor</a:t>
            </a:r>
            <a:r>
              <a:rPr lang="fr-FR" sz="1300" dirty="0">
                <a:solidFill>
                  <a:schemeClr val="accent1"/>
                </a:solidFill>
              </a:rPr>
              <a:t>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lgn="just">
              <a:spcAft>
                <a:spcPts val="0"/>
              </a:spcAft>
              <a:buClr>
                <a:schemeClr val="bg2"/>
              </a:buClr>
            </a:pPr>
            <a:r>
              <a:rPr lang="fr-FR" sz="1400" b="1" dirty="0">
                <a:solidFill>
                  <a:schemeClr val="bg1"/>
                </a:solidFill>
                <a:highlight>
                  <a:srgbClr val="0000FF"/>
                </a:highlight>
              </a:rPr>
              <a:t>Des formations sous statut apprenti (en alternance)</a:t>
            </a:r>
            <a:endParaRPr lang="fr-FR" sz="1400" dirty="0">
              <a:solidFill>
                <a:schemeClr val="accent1"/>
              </a:solidFill>
            </a:endParaRP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associe enseignements académiques et expérience concrète dans une entreprise.</a:t>
            </a: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6" name="ZoneTexte 5"/>
          <p:cNvSpPr txBox="1"/>
          <p:nvPr/>
        </p:nvSpPr>
        <p:spPr>
          <a:xfrm>
            <a:off x="4499992" y="114767"/>
            <a:ext cx="4207668" cy="338554"/>
          </a:xfrm>
          <a:prstGeom prst="rect">
            <a:avLst/>
          </a:prstGeom>
          <a:solidFill>
            <a:schemeClr val="accent6">
              <a:lumMod val="60000"/>
              <a:lumOff val="40000"/>
            </a:schemeClr>
          </a:solidFill>
        </p:spPr>
        <p:txBody>
          <a:bodyPr wrap="square" rtlCol="0">
            <a:spAutoFit/>
          </a:bodyPr>
          <a:lstStyle/>
          <a:p>
            <a:pPr algn="ctr"/>
            <a:r>
              <a:rPr lang="fr-FR" sz="1600" b="1" cap="small" dirty="0"/>
              <a:t>Les formations sur parcoursup</a:t>
            </a:r>
          </a:p>
        </p:txBody>
      </p:sp>
    </p:spTree>
    <p:extLst>
      <p:ext uri="{BB962C8B-B14F-4D97-AF65-F5344CB8AC3E}">
        <p14:creationId xmlns:p14="http://schemas.microsoft.com/office/powerpoint/2010/main" val="190016402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1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7922</TotalTime>
  <Words>2901</Words>
  <Application>Microsoft Office PowerPoint</Application>
  <PresentationFormat>Affichage à l'écran (16:9)</PresentationFormat>
  <Paragraphs>218</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24</vt:i4>
      </vt:variant>
    </vt:vector>
  </HeadingPairs>
  <TitlesOfParts>
    <vt:vector size="32" baseType="lpstr">
      <vt:lpstr>Arial</vt:lpstr>
      <vt:lpstr>Calibri</vt:lpstr>
      <vt:lpstr>Courier New</vt:lpstr>
      <vt:lpstr>Marianne</vt:lpstr>
      <vt:lpstr>Marianne Light</vt:lpstr>
      <vt:lpstr>Wingdings</vt:lpstr>
      <vt:lpstr>OPÉRATEURS</vt:lpstr>
      <vt:lpstr>1_OPÉRATEURS</vt:lpstr>
      <vt:lpstr>Présentation PowerPoint</vt:lpstr>
      <vt:lpstr>Présentation PowerPoint</vt:lpstr>
      <vt:lpstr>Présentation PowerPoint</vt:lpstr>
      <vt:lpstr>Présentation PowerPoint</vt:lpstr>
      <vt:lpstr>Présentation PowerPoint</vt:lpstr>
      <vt:lpstr>LE BON RÉFLEXE : S’INFORMER</vt:lpstr>
      <vt:lpstr>LE BON REFLEXE : ÉCHANGER, SE PRÉPARER</vt:lpstr>
      <vt:lpstr>S’inscrire sur Parcoursup à partir du 19 janvier 2026 </vt:lpstr>
      <vt:lpstr>Présentation PowerPoint</vt:lpstr>
      <vt:lpstr>Présentation PowerPoint</vt:lpstr>
      <vt:lpstr>Présentation PowerPoint</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 technologique, professionnel </vt:lpstr>
      <vt:lpstr>Des conseils personnalisés pour vous aider  : consultez les critères spécifiques de la formation  diversifiez vos vœux en alternant vœux d’ambition, de raison, de précaution</vt:lpstr>
      <vt:lpstr>Présentation PowerPoint</vt:lpstr>
      <vt:lpstr>Présentation PowerPoint</vt:lpstr>
      <vt:lpstr>Présentation PowerPoint</vt:lpstr>
      <vt:lpstr>Présentation PowerPoint</vt:lpstr>
      <vt:lpstr>Présentation PowerPoint</vt:lpstr>
      <vt:lpstr>Mardi 2 juin 2026 &gt; samedi 11 juillet 2026 Je reçois les réponses des formations et je décide</vt:lpstr>
      <vt:lpstr>Présentation PowerPoint</vt:lpstr>
      <vt:lpstr>Des services pour vous aider et répondre à vos questions</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GUILLAUME DESSAILLY</cp:lastModifiedBy>
  <cp:revision>406</cp:revision>
  <dcterms:created xsi:type="dcterms:W3CDTF">2020-10-27T08:44:50Z</dcterms:created>
  <dcterms:modified xsi:type="dcterms:W3CDTF">2025-11-14T08:55:05Z</dcterms:modified>
</cp:coreProperties>
</file>