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1"/>
  </p:notesMasterIdLst>
  <p:handoutMasterIdLst>
    <p:handoutMasterId r:id="rId42"/>
  </p:handoutMasterIdLst>
  <p:sldIdLst>
    <p:sldId id="468" r:id="rId2"/>
    <p:sldId id="439" r:id="rId3"/>
    <p:sldId id="411" r:id="rId4"/>
    <p:sldId id="442" r:id="rId5"/>
    <p:sldId id="440" r:id="rId6"/>
    <p:sldId id="441" r:id="rId7"/>
    <p:sldId id="458" r:id="rId8"/>
    <p:sldId id="459" r:id="rId9"/>
    <p:sldId id="436" r:id="rId10"/>
    <p:sldId id="457" r:id="rId11"/>
    <p:sldId id="438" r:id="rId12"/>
    <p:sldId id="415" r:id="rId13"/>
    <p:sldId id="420" r:id="rId14"/>
    <p:sldId id="417" r:id="rId15"/>
    <p:sldId id="418" r:id="rId16"/>
    <p:sldId id="421" r:id="rId17"/>
    <p:sldId id="422" r:id="rId18"/>
    <p:sldId id="424" r:id="rId19"/>
    <p:sldId id="461" r:id="rId20"/>
    <p:sldId id="456" r:id="rId21"/>
    <p:sldId id="425" r:id="rId22"/>
    <p:sldId id="450" r:id="rId23"/>
    <p:sldId id="466" r:id="rId24"/>
    <p:sldId id="446" r:id="rId25"/>
    <p:sldId id="454" r:id="rId26"/>
    <p:sldId id="447" r:id="rId27"/>
    <p:sldId id="427" r:id="rId28"/>
    <p:sldId id="445" r:id="rId29"/>
    <p:sldId id="429" r:id="rId30"/>
    <p:sldId id="430" r:id="rId31"/>
    <p:sldId id="431" r:id="rId32"/>
    <p:sldId id="448" r:id="rId33"/>
    <p:sldId id="449" r:id="rId34"/>
    <p:sldId id="433" r:id="rId35"/>
    <p:sldId id="451" r:id="rId36"/>
    <p:sldId id="452" r:id="rId37"/>
    <p:sldId id="434" r:id="rId38"/>
    <p:sldId id="465" r:id="rId39"/>
    <p:sldId id="435" r:id="rId4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468"/>
            <p14:sldId id="439"/>
            <p14:sldId id="411"/>
            <p14:sldId id="442"/>
            <p14:sldId id="440"/>
            <p14:sldId id="441"/>
            <p14:sldId id="458"/>
            <p14:sldId id="459"/>
            <p14:sldId id="436"/>
            <p14:sldId id="457"/>
            <p14:sldId id="438"/>
            <p14:sldId id="415"/>
            <p14:sldId id="420"/>
            <p14:sldId id="417"/>
            <p14:sldId id="418"/>
            <p14:sldId id="421"/>
            <p14:sldId id="422"/>
            <p14:sldId id="424"/>
            <p14:sldId id="461"/>
            <p14:sldId id="456"/>
            <p14:sldId id="425"/>
            <p14:sldId id="450"/>
            <p14:sldId id="466"/>
            <p14:sldId id="446"/>
            <p14:sldId id="454"/>
            <p14:sldId id="447"/>
            <p14:sldId id="427"/>
            <p14:sldId id="445"/>
            <p14:sldId id="429"/>
            <p14:sldId id="430"/>
            <p14:sldId id="431"/>
            <p14:sldId id="448"/>
            <p14:sldId id="449"/>
            <p14:sldId id="433"/>
            <p14:sldId id="451"/>
            <p14:sldId id="452"/>
            <p14:sldId id="434"/>
            <p14:sldId id="465"/>
            <p14:sldId id="43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0091"/>
    <a:srgbClr val="FF9575"/>
    <a:srgbClr val="A558A0"/>
    <a:srgbClr val="ED7454"/>
    <a:srgbClr val="CE614A"/>
    <a:srgbClr val="F29885"/>
    <a:srgbClr val="34CB6A"/>
    <a:srgbClr val="CE7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85219" autoAdjust="0"/>
  </p:normalViewPr>
  <p:slideViewPr>
    <p:cSldViewPr snapToGrid="0">
      <p:cViewPr varScale="1">
        <p:scale>
          <a:sx n="129" d="100"/>
          <a:sy n="129" d="100"/>
        </p:scale>
        <p:origin x="942" y="14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2970" y="2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F0C479D-4687-E740-9789-857CF0267E23}" type="datetimeFigureOut">
              <a:rPr lang="fr-FR" smtClean="0"/>
              <a:t>21/05/2025</a:t>
            </a:fld>
            <a:endParaRPr lang="fr-FR" dirty="0"/>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dirty="0"/>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21/05/2025</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253561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37</a:t>
            </a:fld>
            <a:endParaRPr lang="fr-FR" dirty="0"/>
          </a:p>
        </p:txBody>
      </p:sp>
    </p:spTree>
    <p:extLst>
      <p:ext uri="{BB962C8B-B14F-4D97-AF65-F5344CB8AC3E}">
        <p14:creationId xmlns:p14="http://schemas.microsoft.com/office/powerpoint/2010/main" val="377464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1" dirty="0">
              <a:solidFill>
                <a:srgbClr val="000091"/>
              </a:solidFill>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97157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l’image est décalée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152840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23304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28706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25</a:t>
            </a:fld>
            <a:endParaRPr lang="fr-FR" dirty="0"/>
          </a:p>
        </p:txBody>
      </p:sp>
    </p:spTree>
    <p:extLst>
      <p:ext uri="{BB962C8B-B14F-4D97-AF65-F5344CB8AC3E}">
        <p14:creationId xmlns:p14="http://schemas.microsoft.com/office/powerpoint/2010/main" val="110358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27</a:t>
            </a:fld>
            <a:endParaRPr lang="fr-FR" dirty="0"/>
          </a:p>
        </p:txBody>
      </p:sp>
    </p:spTree>
    <p:extLst>
      <p:ext uri="{BB962C8B-B14F-4D97-AF65-F5344CB8AC3E}">
        <p14:creationId xmlns:p14="http://schemas.microsoft.com/office/powerpoint/2010/main" val="411931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127047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33</a:t>
            </a:fld>
            <a:endParaRPr lang="fr-FR" dirty="0"/>
          </a:p>
        </p:txBody>
      </p:sp>
    </p:spTree>
    <p:extLst>
      <p:ext uri="{BB962C8B-B14F-4D97-AF65-F5344CB8AC3E}">
        <p14:creationId xmlns:p14="http://schemas.microsoft.com/office/powerpoint/2010/main" val="2803338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lang="fr-FR" sz="1400" kern="1200" smtClean="0">
                <a:solidFill>
                  <a:srgbClr val="000091"/>
                </a:solidFill>
                <a:latin typeface="+mn-lt"/>
                <a:ea typeface="+mn-ea"/>
                <a:cs typeface="+mn-cs"/>
              </a:defRPr>
            </a:lvl1pPr>
          </a:lstStyle>
          <a:p>
            <a:fld id="{733122C9-A0B9-462F-8757-0847AD287B63}" type="slidenum">
              <a:rPr lang="fr-FR" smtClean="0"/>
              <a:pPr/>
              <a:t>‹N°›</a:t>
            </a:fld>
            <a:endParaRPr lang="fr-FR" dirty="0"/>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400">
                <a:solidFill>
                  <a:srgbClr val="000091"/>
                </a:solidFill>
              </a:defRPr>
            </a:lvl1pPr>
          </a:lstStyle>
          <a:p>
            <a:fld id="{733122C9-A0B9-462F-8757-0847AD287B63}" type="slidenum">
              <a:rPr lang="fr-FR" smtClean="0"/>
              <a:pPr/>
              <a:t>‹N°›</a:t>
            </a:fld>
            <a:endParaRPr lang="fr-FR" dirty="0"/>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ftr="0" dt="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parcoursup.gouv.fr/"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parcoursup.gouv.fr/sites/default/files/database/documents/2025-05/liste-d-attente-et-internat-714.pdf" TargetMode="External"/><Relationship Id="rId4" Type="http://schemas.openxmlformats.org/officeDocument/2006/relationships/hyperlink" Target="https://www.youtube.com/watch?v=QRidOhHld8E&amp;t=19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parcoursup.gouv.fr/" TargetMode="External"/><Relationship Id="rId2" Type="http://schemas.openxmlformats.org/officeDocument/2006/relationships/hyperlink" Target="https://labonnealternance.pole-emploi.fr/"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hyperlink" Target="https://www.parcoursup.gouv.fr/outils-et-ressourc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www.parcoursup.gouv.fr/"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G-UOCTp_bVI&amp;t=7s" TargetMode="External"/><Relationship Id="rId3" Type="http://schemas.openxmlformats.org/officeDocument/2006/relationships/hyperlink" Target="https://www.parcoursup.gouv.fr/candidater-sur-parcoursup/nos-conseils-pour-la-phase-d-admission-3450" TargetMode="External"/><Relationship Id="rId7" Type="http://schemas.openxmlformats.org/officeDocument/2006/relationships/hyperlink" Target="https://youtu.be/QzklhIQMBlg?si=AQl8gVuhORLSinia"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parcoursup.gouv.fr/outils-et-ressources#h2-5" TargetMode="External"/><Relationship Id="rId5" Type="http://schemas.openxmlformats.org/officeDocument/2006/relationships/hyperlink" Target="https://www.parcoursup.gouv.fr/candidater-sur-parcoursup/comment-classer-vos-voeux-en-attente-3474" TargetMode="External"/><Relationship Id="rId10" Type="http://schemas.openxmlformats.org/officeDocument/2006/relationships/hyperlink" Target="https://www.parcoursup.fr/index.php?desc=admission" TargetMode="External"/><Relationship Id="rId4" Type="http://schemas.openxmlformats.org/officeDocument/2006/relationships/hyperlink" Target="https://www.parcoursup.gouv.fr/outils-et-ressources" TargetMode="External"/><Relationship Id="rId9" Type="http://schemas.openxmlformats.org/officeDocument/2006/relationships/hyperlink" Target="https://www.parcoursup.fr/"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6" Type="http://schemas.openxmlformats.org/officeDocument/2006/relationships/hyperlink" Target="https://www.mesdroitssociaux.gouv.fr/accueil/" TargetMode="External"/><Relationship Id="rId5" Type="http://schemas.openxmlformats.org/officeDocument/2006/relationships/hyperlink" Target="https://www.etudiant.gouv.fr/fr/faq-dossier-social-etudiant-dse-bourse-sur-criteres-sociaux-et-logement-crous-2238" TargetMode="External"/><Relationship Id="rId4" Type="http://schemas.openxmlformats.org/officeDocument/2006/relationships/hyperlink" Target="https://trouverunlogement.lescrous.fr/"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linktr.ee/parcoursup"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Qe59ve-oA6w" TargetMode="External"/><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e la date 2"/>
          <p:cNvSpPr>
            <a:spLocks noGrp="1"/>
          </p:cNvSpPr>
          <p:nvPr>
            <p:ph type="dt" sz="half" idx="4294967295"/>
          </p:nvPr>
        </p:nvSpPr>
        <p:spPr/>
        <p:txBody>
          <a:bodyPr/>
          <a:lstStyle/>
          <a:p>
            <a:pPr algn="r"/>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a:t>
            </a:fld>
            <a:endParaRPr lang="fr-FR" dirty="0"/>
          </a:p>
        </p:txBody>
      </p:sp>
      <p:sp>
        <p:nvSpPr>
          <p:cNvPr id="5" name="Espace réservé du texte 4"/>
          <p:cNvSpPr>
            <a:spLocks noGrp="1"/>
          </p:cNvSpPr>
          <p:nvPr>
            <p:ph type="body" sz="quarter" idx="13"/>
          </p:nvPr>
        </p:nvSpPr>
        <p:spPr/>
        <p:txBody>
          <a:bodyPr/>
          <a:lstStyle/>
          <a:p>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162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10</a:t>
            </a:fld>
            <a:endParaRPr lang="fr-FR" dirty="0"/>
          </a:p>
        </p:txBody>
      </p:sp>
      <p:sp>
        <p:nvSpPr>
          <p:cNvPr id="5" name="Espace réservé du contenu 4"/>
          <p:cNvSpPr>
            <a:spLocks noGrp="1"/>
          </p:cNvSpPr>
          <p:nvPr>
            <p:ph sz="quarter" idx="14"/>
          </p:nvPr>
        </p:nvSpPr>
        <p:spPr>
          <a:xfrm>
            <a:off x="358211" y="957490"/>
            <a:ext cx="8208914" cy="3651085"/>
          </a:xfrm>
        </p:spPr>
        <p:txBody>
          <a:bodyPr/>
          <a:lstStyle/>
          <a:p>
            <a:pPr marL="285750" indent="-285750">
              <a:spcAft>
                <a:spcPts val="1200"/>
              </a:spcAft>
              <a:buFont typeface="Wingdings" panose="05000000000000000000" pitchFamily="2" charset="2"/>
              <a:buChar char="Ø"/>
            </a:pPr>
            <a:r>
              <a:rPr lang="fr-FR" sz="1600" b="1" dirty="0">
                <a:solidFill>
                  <a:srgbClr val="F28E65"/>
                </a:solidFill>
                <a:latin typeface="Marianne" panose="02000000000000000000" pitchFamily="2" charset="0"/>
              </a:rPr>
              <a:t>Des ressources variées pour les professeurs principaux, les élèves et les parents </a:t>
            </a:r>
          </a:p>
          <a:p>
            <a:pPr marL="285750" indent="-285750" algn="just">
              <a:buFont typeface="Wingdings" panose="05000000000000000000" pitchFamily="2" charset="2"/>
              <a:buChar char="§"/>
            </a:pPr>
            <a:r>
              <a:rPr lang="fr-FR" sz="1600" dirty="0">
                <a:latin typeface="Marianne" panose="02000000000000000000" pitchFamily="2" charset="0"/>
                <a:ea typeface="+mj-ea"/>
                <a:cs typeface="+mj-cs"/>
              </a:rPr>
              <a:t>Pour bien comprendre le fonctionnement de Parcoursup</a:t>
            </a:r>
          </a:p>
          <a:p>
            <a:pPr marL="285750" indent="-285750" algn="just">
              <a:buFont typeface="Wingdings" panose="05000000000000000000" pitchFamily="2" charset="2"/>
              <a:buChar char="§"/>
            </a:pPr>
            <a:r>
              <a:rPr lang="fr-FR" sz="1600" dirty="0">
                <a:latin typeface="Marianne" panose="02000000000000000000" pitchFamily="2" charset="0"/>
                <a:ea typeface="+mj-ea"/>
                <a:cs typeface="+mj-cs"/>
              </a:rPr>
              <a:t>Pour aider les enseignants à mieux suivre et conseiller leurs élèves</a:t>
            </a:r>
          </a:p>
          <a:p>
            <a:pPr marL="285750" indent="-285750">
              <a:spcBef>
                <a:spcPts val="600"/>
              </a:spcBef>
              <a:spcAft>
                <a:spcPts val="1200"/>
              </a:spcAft>
              <a:buFont typeface="Wingdings" panose="05000000000000000000" pitchFamily="2" charset="2"/>
              <a:buChar char="Ø"/>
            </a:pPr>
            <a:r>
              <a:rPr lang="fr-FR" sz="1600" b="1" dirty="0">
                <a:solidFill>
                  <a:srgbClr val="F28E65"/>
                </a:solidFill>
                <a:latin typeface="Marianne" panose="02000000000000000000" pitchFamily="2" charset="0"/>
              </a:rPr>
              <a:t>Un site d’entrainement pour </a:t>
            </a:r>
            <a:r>
              <a:rPr lang="fr-FR" sz="1600" b="1" dirty="0">
                <a:solidFill>
                  <a:srgbClr val="F28E65"/>
                </a:solidFill>
                <a:effectLst>
                  <a:outerShdw blurRad="38100" dist="38100" dir="2700000" algn="tl">
                    <a:srgbClr val="000000">
                      <a:alpha val="43137"/>
                    </a:srgbClr>
                  </a:outerShdw>
                </a:effectLst>
                <a:latin typeface="Marianne" panose="02000000000000000000" pitchFamily="2" charset="0"/>
              </a:rPr>
              <a:t>comprendre, s’entrainer et se rassurer  </a:t>
            </a:r>
          </a:p>
          <a:p>
            <a:pPr>
              <a:spcAft>
                <a:spcPts val="1200"/>
              </a:spcAft>
            </a:pPr>
            <a:endParaRPr lang="fr-FR" sz="1600" b="1" dirty="0">
              <a:solidFill>
                <a:srgbClr val="F28E65"/>
              </a:solidFill>
              <a:latin typeface="Marianne" panose="02000000000000000000" pitchFamily="2" charset="0"/>
            </a:endParaRPr>
          </a:p>
          <a:p>
            <a:pPr marL="285750" indent="-285750">
              <a:spcBef>
                <a:spcPts val="600"/>
              </a:spcBef>
              <a:buFont typeface="Wingdings" panose="05000000000000000000" pitchFamily="2" charset="2"/>
              <a:buChar char="Ø"/>
            </a:pPr>
            <a:endParaRPr lang="fr-FR" sz="1800" b="1" dirty="0">
              <a:solidFill>
                <a:srgbClr val="F28E65"/>
              </a:solidFill>
              <a:effectLst>
                <a:outerShdw blurRad="38100" dist="38100" dir="2700000" algn="tl">
                  <a:srgbClr val="000000">
                    <a:alpha val="43137"/>
                  </a:srgbClr>
                </a:outerShdw>
              </a:effectLst>
              <a:latin typeface="Marianne" panose="02000000000000000000" pitchFamily="2" charset="0"/>
            </a:endParaRPr>
          </a:p>
        </p:txBody>
      </p:sp>
      <p:sp>
        <p:nvSpPr>
          <p:cNvPr id="7" name="Rectangle 6"/>
          <p:cNvSpPr/>
          <p:nvPr/>
        </p:nvSpPr>
        <p:spPr>
          <a:xfrm>
            <a:off x="3302810" y="239959"/>
            <a:ext cx="5463526" cy="338554"/>
          </a:xfrm>
          <a:prstGeom prst="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2025 : une procédure mieux accompagnée en amont</a:t>
            </a:r>
          </a:p>
        </p:txBody>
      </p:sp>
      <p:pic>
        <p:nvPicPr>
          <p:cNvPr id="6" name="Image 5">
            <a:hlinkClick r:id="rId2"/>
            <a:extLst>
              <a:ext uri="{FF2B5EF4-FFF2-40B4-BE49-F238E27FC236}">
                <a16:creationId xmlns:a16="http://schemas.microsoft.com/office/drawing/2014/main" id="{C4ABEA9E-34F3-4EF5-BE9A-A847E016B8CF}"/>
              </a:ext>
            </a:extLst>
          </p:cNvPr>
          <p:cNvPicPr>
            <a:picLocks noChangeAspect="1"/>
          </p:cNvPicPr>
          <p:nvPr/>
        </p:nvPicPr>
        <p:blipFill>
          <a:blip r:embed="rId3"/>
          <a:stretch>
            <a:fillRect/>
          </a:stretch>
        </p:blipFill>
        <p:spPr>
          <a:xfrm>
            <a:off x="358211" y="2409987"/>
            <a:ext cx="3880575" cy="2263164"/>
          </a:xfrm>
          <a:prstGeom prst="rect">
            <a:avLst/>
          </a:prstGeom>
        </p:spPr>
      </p:pic>
      <p:sp>
        <p:nvSpPr>
          <p:cNvPr id="8" name="Rectangle 7">
            <a:extLst>
              <a:ext uri="{FF2B5EF4-FFF2-40B4-BE49-F238E27FC236}">
                <a16:creationId xmlns:a16="http://schemas.microsoft.com/office/drawing/2014/main" id="{16F4B9D8-7043-47EB-B3EF-624C2F564C1A}"/>
              </a:ext>
            </a:extLst>
          </p:cNvPr>
          <p:cNvSpPr/>
          <p:nvPr/>
        </p:nvSpPr>
        <p:spPr>
          <a:xfrm>
            <a:off x="4582560" y="2510517"/>
            <a:ext cx="4203229" cy="2062103"/>
          </a:xfrm>
          <a:prstGeom prst="rect">
            <a:avLst/>
          </a:prstGeom>
        </p:spPr>
        <p:txBody>
          <a:bodyPr wrap="square">
            <a:spAutoFit/>
          </a:bodyPr>
          <a:lstStyle/>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Tester les différentes étapes</a:t>
            </a:r>
          </a:p>
          <a:p>
            <a:endParaRPr lang="fr-FR" sz="1600" dirty="0">
              <a:solidFill>
                <a:schemeClr val="tx2">
                  <a:lumMod val="75000"/>
                </a:schemeClr>
              </a:solidFill>
              <a:latin typeface="Marianne" panose="02000000000000000000" pitchFamily="2" charset="0"/>
              <a:ea typeface="+mj-ea"/>
              <a:cs typeface="+mj-cs"/>
            </a:endParaRPr>
          </a:p>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Limiter le stress lié à l’inconnu</a:t>
            </a:r>
          </a:p>
          <a:p>
            <a:endParaRPr lang="fr-FR" sz="1600" dirty="0">
              <a:solidFill>
                <a:schemeClr val="tx2">
                  <a:lumMod val="75000"/>
                </a:schemeClr>
              </a:solidFill>
              <a:latin typeface="Marianne" panose="02000000000000000000" pitchFamily="2" charset="0"/>
              <a:ea typeface="+mj-ea"/>
              <a:cs typeface="+mj-cs"/>
            </a:endParaRPr>
          </a:p>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Accessible depuis </a:t>
            </a:r>
            <a:r>
              <a:rPr lang="fr-FR" sz="1600" b="1" dirty="0">
                <a:solidFill>
                  <a:schemeClr val="tx2">
                    <a:lumMod val="75000"/>
                  </a:schemeClr>
                </a:solidFill>
                <a:latin typeface="Marianne" panose="02000000000000000000" pitchFamily="2" charset="0"/>
                <a:ea typeface="+mj-ea"/>
                <a:cs typeface="+mj-cs"/>
              </a:rPr>
              <a:t>parcoursup.gouv.fr</a:t>
            </a:r>
          </a:p>
          <a:p>
            <a:pPr marL="285750" indent="-285750">
              <a:buFont typeface="Wingdings" panose="05000000000000000000" pitchFamily="2" charset="2"/>
              <a:buChar char="Ø"/>
            </a:pPr>
            <a:endParaRPr lang="fr-FR" sz="1600" b="1" dirty="0">
              <a:solidFill>
                <a:schemeClr val="tx2">
                  <a:lumMod val="75000"/>
                </a:schemeClr>
              </a:solidFill>
              <a:latin typeface="Marianne" panose="02000000000000000000" pitchFamily="2" charset="0"/>
              <a:ea typeface="+mj-ea"/>
              <a:cs typeface="+mj-cs"/>
            </a:endParaRPr>
          </a:p>
          <a:p>
            <a:pPr marL="285750" indent="-285750">
              <a:buFont typeface="Wingdings" panose="05000000000000000000" pitchFamily="2" charset="2"/>
              <a:buChar char="Ø"/>
            </a:pPr>
            <a:r>
              <a:rPr lang="fr-FR" sz="1600" dirty="0">
                <a:solidFill>
                  <a:schemeClr val="tx2">
                    <a:lumMod val="75000"/>
                  </a:schemeClr>
                </a:solidFill>
                <a:latin typeface="Marianne" panose="02000000000000000000" pitchFamily="2" charset="0"/>
                <a:ea typeface="+mj-ea"/>
                <a:cs typeface="+mj-cs"/>
              </a:rPr>
              <a:t>Des conseils, des vidéos, une FAQ</a:t>
            </a:r>
          </a:p>
          <a:p>
            <a:pPr marL="285750" indent="-285750">
              <a:buFont typeface="Wingdings" panose="05000000000000000000" pitchFamily="2" charset="2"/>
              <a:buChar char="Ø"/>
            </a:pPr>
            <a:endParaRPr lang="fr-FR" sz="1600" b="1" dirty="0">
              <a:solidFill>
                <a:schemeClr val="tx2">
                  <a:lumMod val="75000"/>
                </a:schemeClr>
              </a:solidFill>
              <a:latin typeface="Marianne" panose="02000000000000000000" pitchFamily="2" charset="0"/>
              <a:ea typeface="+mj-ea"/>
              <a:cs typeface="+mj-cs"/>
            </a:endParaRPr>
          </a:p>
        </p:txBody>
      </p:sp>
    </p:spTree>
    <p:extLst>
      <p:ext uri="{BB962C8B-B14F-4D97-AF65-F5344CB8AC3E}">
        <p14:creationId xmlns:p14="http://schemas.microsoft.com/office/powerpoint/2010/main" val="359154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
        <p:nvSpPr>
          <p:cNvPr id="8" name="Rectangle 7"/>
          <p:cNvSpPr/>
          <p:nvPr/>
        </p:nvSpPr>
        <p:spPr>
          <a:xfrm>
            <a:off x="3274976" y="228864"/>
            <a:ext cx="5437844" cy="338554"/>
          </a:xfrm>
          <a:prstGeom prst="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Les dates clés de la phase d’admission principale</a:t>
            </a:r>
          </a:p>
        </p:txBody>
      </p:sp>
      <p:pic>
        <p:nvPicPr>
          <p:cNvPr id="5" name="Image 4">
            <a:extLst>
              <a:ext uri="{FF2B5EF4-FFF2-40B4-BE49-F238E27FC236}">
                <a16:creationId xmlns:a16="http://schemas.microsoft.com/office/drawing/2014/main" id="{22A72721-8281-45F3-837A-6A98C7D8B8FD}"/>
              </a:ext>
            </a:extLst>
          </p:cNvPr>
          <p:cNvPicPr>
            <a:picLocks noChangeAspect="1"/>
          </p:cNvPicPr>
          <p:nvPr/>
        </p:nvPicPr>
        <p:blipFill>
          <a:blip r:embed="rId2"/>
          <a:stretch>
            <a:fillRect/>
          </a:stretch>
        </p:blipFill>
        <p:spPr>
          <a:xfrm>
            <a:off x="561975" y="965254"/>
            <a:ext cx="8020050" cy="3600450"/>
          </a:xfrm>
          <a:prstGeom prst="rect">
            <a:avLst/>
          </a:prstGeom>
        </p:spPr>
      </p:pic>
    </p:spTree>
    <p:extLst>
      <p:ext uri="{BB962C8B-B14F-4D97-AF65-F5344CB8AC3E}">
        <p14:creationId xmlns:p14="http://schemas.microsoft.com/office/powerpoint/2010/main" val="691592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2"/>
          <p:cNvSpPr txBox="1">
            <a:spLocks/>
          </p:cNvSpPr>
          <p:nvPr/>
        </p:nvSpPr>
        <p:spPr>
          <a:xfrm>
            <a:off x="239208" y="578390"/>
            <a:ext cx="7412876" cy="78553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None/>
              <a:defRPr/>
            </a:pPr>
            <a:endParaRPr lang="fr-FR" sz="1867" b="1" dirty="0">
              <a:solidFill>
                <a:srgbClr val="000091"/>
              </a:solidFill>
              <a:latin typeface="Calibri"/>
            </a:endParaRPr>
          </a:p>
          <a:p>
            <a:pPr marL="237061" indent="-237061" defTabSz="609585">
              <a:defRPr/>
            </a:pPr>
            <a:r>
              <a:rPr lang="fr-FR" sz="1867" b="1" dirty="0">
                <a:solidFill>
                  <a:srgbClr val="000091"/>
                </a:solidFill>
                <a:latin typeface="Calibri"/>
              </a:rPr>
              <a:t>Formations sélectives (BTS, BUT, classe prépa, IFSI, écoles, …) </a:t>
            </a:r>
            <a:endParaRPr lang="fr-FR" sz="1867" dirty="0">
              <a:solidFill>
                <a:srgbClr val="000091"/>
              </a:solidFill>
              <a:latin typeface="Calibri"/>
            </a:endParaRPr>
          </a:p>
          <a:p>
            <a:pPr marL="0" indent="0" defTabSz="609585">
              <a:buNone/>
              <a:defRPr/>
            </a:pPr>
            <a:endParaRPr lang="fr-FR" sz="1400" b="1" dirty="0">
              <a:solidFill>
                <a:srgbClr val="000091"/>
              </a:solidFill>
              <a:latin typeface="Calibri"/>
            </a:endParaRPr>
          </a:p>
          <a:p>
            <a:pPr marL="237061" indent="-237061" defTabSz="609585">
              <a:defRPr/>
            </a:pPr>
            <a:endParaRPr lang="fr-FR" sz="1400" b="1" dirty="0">
              <a:solidFill>
                <a:srgbClr val="000091"/>
              </a:solidFill>
              <a:latin typeface="Calibri"/>
            </a:endParaRPr>
          </a:p>
          <a:p>
            <a:pPr marL="237061" indent="-237061" defTabSz="609585">
              <a:defRPr/>
            </a:pPr>
            <a:endParaRPr lang="fr-FR" sz="1400" dirty="0">
              <a:solidFill>
                <a:srgbClr val="000091"/>
              </a:solidFill>
              <a:latin typeface="Calibri"/>
            </a:endParaRPr>
          </a:p>
          <a:p>
            <a:pPr marL="237061" indent="-237061" defTabSz="609585">
              <a:defRPr/>
            </a:pPr>
            <a:endParaRPr lang="fr-FR" sz="1400" dirty="0">
              <a:solidFill>
                <a:srgbClr val="000091"/>
              </a:solidFill>
              <a:latin typeface="Calibri"/>
            </a:endParaRPr>
          </a:p>
        </p:txBody>
      </p:sp>
      <p:sp>
        <p:nvSpPr>
          <p:cNvPr id="74" name="Rectangle à coins arrondis 73"/>
          <p:cNvSpPr/>
          <p:nvPr/>
        </p:nvSpPr>
        <p:spPr>
          <a:xfrm>
            <a:off x="239208" y="1438162"/>
            <a:ext cx="2762409"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 (proposition d’admission)</a:t>
            </a:r>
          </a:p>
        </p:txBody>
      </p:sp>
      <p:sp>
        <p:nvSpPr>
          <p:cNvPr id="75" name="Rectangle à coins arrondis 74"/>
          <p:cNvSpPr/>
          <p:nvPr/>
        </p:nvSpPr>
        <p:spPr>
          <a:xfrm>
            <a:off x="239208" y="2571762"/>
            <a:ext cx="2762409" cy="508885"/>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En attente d’une place</a:t>
            </a:r>
          </a:p>
        </p:txBody>
      </p:sp>
      <p:sp>
        <p:nvSpPr>
          <p:cNvPr id="77" name="Flèche droite 76"/>
          <p:cNvSpPr/>
          <p:nvPr/>
        </p:nvSpPr>
        <p:spPr>
          <a:xfrm>
            <a:off x="3248548" y="1469684"/>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78" name="Rectangle à coins arrondis 77"/>
          <p:cNvSpPr/>
          <p:nvPr/>
        </p:nvSpPr>
        <p:spPr>
          <a:xfrm>
            <a:off x="4466408" y="1363925"/>
            <a:ext cx="4328675" cy="658350"/>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 </a:t>
            </a:r>
          </a:p>
        </p:txBody>
      </p:sp>
      <p:sp>
        <p:nvSpPr>
          <p:cNvPr id="79" name="Rectangle à coins arrondis 78"/>
          <p:cNvSpPr/>
          <p:nvPr/>
        </p:nvSpPr>
        <p:spPr>
          <a:xfrm>
            <a:off x="239208" y="3764957"/>
            <a:ext cx="2762409" cy="520814"/>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srgbClr val="3D566E"/>
                </a:solidFill>
                <a:latin typeface="Marianne" panose="02000000000000000000" pitchFamily="2" charset="0"/>
              </a:rPr>
              <a:t>Non</a:t>
            </a:r>
          </a:p>
        </p:txBody>
      </p:sp>
      <p:sp>
        <p:nvSpPr>
          <p:cNvPr id="81" name="Flèche droite 80"/>
          <p:cNvSpPr/>
          <p:nvPr/>
        </p:nvSpPr>
        <p:spPr>
          <a:xfrm>
            <a:off x="3264820" y="2574618"/>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82" name="Rectangle à coins arrondis 81"/>
          <p:cNvSpPr/>
          <p:nvPr/>
        </p:nvSpPr>
        <p:spPr>
          <a:xfrm>
            <a:off x="4466409" y="2203168"/>
            <a:ext cx="4328674" cy="1201993"/>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vœu en attente est maintenu d’office. Lorsque le candidat accepte une proposition, la plateforme lui demande d’indiquer les vœux en attente qu’il souhaite conserver</a:t>
            </a:r>
          </a:p>
        </p:txBody>
      </p:sp>
      <p:sp>
        <p:nvSpPr>
          <p:cNvPr id="95" name="Flèche droite 94"/>
          <p:cNvSpPr/>
          <p:nvPr/>
        </p:nvSpPr>
        <p:spPr>
          <a:xfrm>
            <a:off x="3248548" y="3791610"/>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96" name="Rectangle à coins arrondis 95"/>
          <p:cNvSpPr/>
          <p:nvPr/>
        </p:nvSpPr>
        <p:spPr>
          <a:xfrm>
            <a:off x="4466408" y="3538332"/>
            <a:ext cx="4328675" cy="1008200"/>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peut demander à la formation les raisons de cette décision</a:t>
            </a:r>
          </a:p>
          <a:p>
            <a:pPr algn="just" defTabSz="609585">
              <a:defRPr/>
            </a:pPr>
            <a:r>
              <a:rPr lang="fr-FR" sz="1600" b="1" kern="0" dirty="0">
                <a:solidFill>
                  <a:schemeClr val="bg1"/>
                </a:solidFill>
                <a:latin typeface="Marianne" panose="02000000000000000000" pitchFamily="2" charset="0"/>
              </a:rPr>
              <a:t>La marche à suivre est explicitée dans son dossier, en face du vœu  </a:t>
            </a:r>
          </a:p>
        </p:txBody>
      </p:sp>
      <p:sp>
        <p:nvSpPr>
          <p:cNvPr id="98" name="Rectangle 97"/>
          <p:cNvSpPr/>
          <p:nvPr/>
        </p:nvSpPr>
        <p:spPr>
          <a:xfrm>
            <a:off x="3348677" y="204581"/>
            <a:ext cx="5417659"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Quelles réponses de la part des formations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z="1600" smtClean="0">
                <a:latin typeface="Marianne" panose="02000000000000000000" pitchFamily="2" charset="0"/>
              </a:rPr>
              <a:pPr/>
              <a:t>12</a:t>
            </a:fld>
            <a:endParaRPr lang="fr-FR" sz="1600" dirty="0">
              <a:latin typeface="Marianne" panose="02000000000000000000" pitchFamily="2" charset="0"/>
            </a:endParaRPr>
          </a:p>
        </p:txBody>
      </p:sp>
    </p:spTree>
    <p:extLst>
      <p:ext uri="{BB962C8B-B14F-4D97-AF65-F5344CB8AC3E}">
        <p14:creationId xmlns:p14="http://schemas.microsoft.com/office/powerpoint/2010/main" val="5256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z="1600" smtClean="0">
                <a:latin typeface="Marianne" panose="02000000000000000000" pitchFamily="2" charset="0"/>
              </a:rPr>
              <a:pPr/>
              <a:t>13</a:t>
            </a:fld>
            <a:endParaRPr lang="fr-FR" sz="1600" dirty="0">
              <a:latin typeface="Marianne" panose="02000000000000000000" pitchFamily="2" charset="0"/>
            </a:endParaRPr>
          </a:p>
        </p:txBody>
      </p:sp>
      <p:sp>
        <p:nvSpPr>
          <p:cNvPr id="7" name="Rectangle à coins arrondis 6"/>
          <p:cNvSpPr/>
          <p:nvPr/>
        </p:nvSpPr>
        <p:spPr>
          <a:xfrm>
            <a:off x="292929" y="1426371"/>
            <a:ext cx="3297202" cy="651030"/>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 (proposition d’admission)</a:t>
            </a:r>
          </a:p>
        </p:txBody>
      </p:sp>
      <p:sp>
        <p:nvSpPr>
          <p:cNvPr id="8" name="Rectangle à coins arrondis 7"/>
          <p:cNvSpPr/>
          <p:nvPr/>
        </p:nvSpPr>
        <p:spPr>
          <a:xfrm>
            <a:off x="292929" y="2413179"/>
            <a:ext cx="3273892" cy="588994"/>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OUI-SI (*) (proposition d’admission)</a:t>
            </a:r>
          </a:p>
        </p:txBody>
      </p:sp>
      <p:sp>
        <p:nvSpPr>
          <p:cNvPr id="9" name="Flèche droite 8"/>
          <p:cNvSpPr/>
          <p:nvPr/>
        </p:nvSpPr>
        <p:spPr>
          <a:xfrm>
            <a:off x="3694142" y="1588863"/>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0" name="Rectangle à coins arrondis 9"/>
          <p:cNvSpPr/>
          <p:nvPr/>
        </p:nvSpPr>
        <p:spPr>
          <a:xfrm>
            <a:off x="292929" y="3479480"/>
            <a:ext cx="3297202" cy="709247"/>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600" b="1" kern="0" dirty="0">
                <a:solidFill>
                  <a:prstClr val="white"/>
                </a:solidFill>
                <a:latin typeface="Marianne" panose="02000000000000000000" pitchFamily="2" charset="0"/>
              </a:rPr>
              <a:t>En attente d’une place</a:t>
            </a:r>
          </a:p>
        </p:txBody>
      </p:sp>
      <p:sp>
        <p:nvSpPr>
          <p:cNvPr id="11" name="Flèche droite 10"/>
          <p:cNvSpPr/>
          <p:nvPr/>
        </p:nvSpPr>
        <p:spPr>
          <a:xfrm>
            <a:off x="3679048" y="2510057"/>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2" name="Flèche droite 11"/>
          <p:cNvSpPr/>
          <p:nvPr/>
        </p:nvSpPr>
        <p:spPr>
          <a:xfrm>
            <a:off x="3705797" y="3639540"/>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3" name="Rectangle à coins arrondis 12"/>
          <p:cNvSpPr/>
          <p:nvPr/>
        </p:nvSpPr>
        <p:spPr>
          <a:xfrm>
            <a:off x="4716814" y="1329076"/>
            <a:ext cx="3830942" cy="74169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a:t>
            </a:r>
            <a:r>
              <a:rPr lang="fr-FR" sz="1600" b="1" kern="0" dirty="0">
                <a:solidFill>
                  <a:srgbClr val="000091"/>
                </a:solidFill>
                <a:latin typeface="Marianne" panose="02000000000000000000" pitchFamily="2" charset="0"/>
              </a:rPr>
              <a:t> </a:t>
            </a:r>
          </a:p>
        </p:txBody>
      </p:sp>
      <p:sp>
        <p:nvSpPr>
          <p:cNvPr id="14" name="Rectangle à coins arrondis 13"/>
          <p:cNvSpPr/>
          <p:nvPr/>
        </p:nvSpPr>
        <p:spPr>
          <a:xfrm>
            <a:off x="4686624" y="3151369"/>
            <a:ext cx="3861131" cy="149096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Ce vœu en attente est maintenu d’office. Lorsque le candidat accepte une proposition, la plateforme lui demande d’indiquer les vœux en attente qu’il souhaite conserver </a:t>
            </a:r>
          </a:p>
        </p:txBody>
      </p:sp>
      <p:sp>
        <p:nvSpPr>
          <p:cNvPr id="15" name="Rectangle à coins arrondis 14"/>
          <p:cNvSpPr/>
          <p:nvPr/>
        </p:nvSpPr>
        <p:spPr>
          <a:xfrm>
            <a:off x="4686624" y="2254155"/>
            <a:ext cx="3861131" cy="741699"/>
          </a:xfrm>
          <a:prstGeom prst="roundRect">
            <a:avLst/>
          </a:prstGeom>
          <a:solidFill>
            <a:srgbClr val="CE614A"/>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600" b="1" kern="0" dirty="0">
                <a:solidFill>
                  <a:schemeClr val="bg1"/>
                </a:solidFill>
                <a:latin typeface="Marianne" panose="02000000000000000000" pitchFamily="2" charset="0"/>
              </a:rPr>
              <a:t>Le candidat accepte la proposition ou y renonce avant la date limite indiquée </a:t>
            </a:r>
          </a:p>
        </p:txBody>
      </p:sp>
      <p:sp>
        <p:nvSpPr>
          <p:cNvPr id="16" name="Espace réservé du texte 2"/>
          <p:cNvSpPr txBox="1">
            <a:spLocks/>
          </p:cNvSpPr>
          <p:nvPr/>
        </p:nvSpPr>
        <p:spPr>
          <a:xfrm>
            <a:off x="352309" y="807467"/>
            <a:ext cx="8414027" cy="450230"/>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67" b="1" dirty="0">
                <a:solidFill>
                  <a:srgbClr val="000091"/>
                </a:solidFill>
                <a:latin typeface="Marianne" panose="02000000000000000000" pitchFamily="2" charset="0"/>
              </a:rPr>
              <a:t>Formations non sélectives (licences, PPPE, PASS) </a:t>
            </a:r>
            <a:endParaRPr lang="fr-FR" sz="2400" dirty="0">
              <a:solidFill>
                <a:srgbClr val="000091"/>
              </a:solidFill>
              <a:latin typeface="Marianne" panose="02000000000000000000" pitchFamily="2" charset="0"/>
            </a:endParaRPr>
          </a:p>
          <a:p>
            <a:endParaRPr lang="fr-FR" sz="2400" dirty="0">
              <a:solidFill>
                <a:srgbClr val="000091"/>
              </a:solidFill>
              <a:latin typeface="Marianne" panose="02000000000000000000" pitchFamily="2" charset="0"/>
            </a:endParaRPr>
          </a:p>
        </p:txBody>
      </p:sp>
      <p:sp>
        <p:nvSpPr>
          <p:cNvPr id="17" name="Rectangle 16"/>
          <p:cNvSpPr/>
          <p:nvPr/>
        </p:nvSpPr>
        <p:spPr>
          <a:xfrm>
            <a:off x="3556833" y="231146"/>
            <a:ext cx="5209503" cy="369332"/>
          </a:xfrm>
          <a:prstGeom prst="rect">
            <a:avLst/>
          </a:prstGeom>
          <a:solidFill>
            <a:srgbClr val="34CB6A"/>
          </a:solidFill>
        </p:spPr>
        <p:txBody>
          <a:bodyPr wrap="square">
            <a:spAutoFit/>
          </a:bodyPr>
          <a:lstStyle/>
          <a:p>
            <a:pPr algn="ctr"/>
            <a:r>
              <a:rPr lang="fr-FR" b="1" dirty="0">
                <a:solidFill>
                  <a:schemeClr val="bg1"/>
                </a:solidFill>
              </a:rPr>
              <a:t>Quelles réponses de la part des formations ?</a:t>
            </a:r>
          </a:p>
        </p:txBody>
      </p:sp>
      <p:sp>
        <p:nvSpPr>
          <p:cNvPr id="18" name="ZoneTexte 17">
            <a:extLst>
              <a:ext uri="{FF2B5EF4-FFF2-40B4-BE49-F238E27FC236}">
                <a16:creationId xmlns:a16="http://schemas.microsoft.com/office/drawing/2014/main" id="{88A936CB-D3D9-44F3-9396-E4142426E89B}"/>
              </a:ext>
            </a:extLst>
          </p:cNvPr>
          <p:cNvSpPr txBox="1"/>
          <p:nvPr/>
        </p:nvSpPr>
        <p:spPr>
          <a:xfrm flipH="1">
            <a:off x="377664" y="4697224"/>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Tree>
    <p:extLst>
      <p:ext uri="{BB962C8B-B14F-4D97-AF65-F5344CB8AC3E}">
        <p14:creationId xmlns:p14="http://schemas.microsoft.com/office/powerpoint/2010/main" val="190684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0" name="Espace réservé du contenu 9"/>
          <p:cNvSpPr>
            <a:spLocks noGrp="1"/>
          </p:cNvSpPr>
          <p:nvPr>
            <p:ph sz="quarter" idx="14"/>
          </p:nvPr>
        </p:nvSpPr>
        <p:spPr>
          <a:xfrm>
            <a:off x="527823" y="960114"/>
            <a:ext cx="8022531" cy="2574000"/>
          </a:xfrm>
        </p:spPr>
        <p:txBody>
          <a:bodyPr/>
          <a:lstStyle/>
          <a:p>
            <a:pPr marL="391573" indent="-380990" algn="just">
              <a:buSzTx/>
            </a:pPr>
            <a:r>
              <a:rPr lang="fr-FR" sz="1400" b="1" dirty="0">
                <a:solidFill>
                  <a:srgbClr val="F28E65"/>
                </a:solidFill>
                <a:latin typeface="Marianne" panose="02000000000000000000" pitchFamily="2" charset="0"/>
              </a:rPr>
              <a:t>Oui-si : </a:t>
            </a:r>
            <a:r>
              <a:rPr lang="fr-FR" sz="1400" dirty="0">
                <a:latin typeface="Marianne" panose="02000000000000000000" pitchFamily="2" charset="0"/>
              </a:rPr>
              <a:t>proposé pour l’essentiel par les licences non sélectives à l’Université</a:t>
            </a:r>
          </a:p>
          <a:p>
            <a:pPr marL="391573" indent="-380990" algn="just">
              <a:buSzTx/>
            </a:pPr>
            <a:r>
              <a:rPr lang="fr-FR" sz="1400" dirty="0">
                <a:latin typeface="Marianne" panose="02000000000000000000" pitchFamily="2" charset="0"/>
              </a:rPr>
              <a:t>C’est une </a:t>
            </a:r>
            <a:r>
              <a:rPr lang="fr-FR" sz="1400" b="1" dirty="0">
                <a:solidFill>
                  <a:srgbClr val="F28E65"/>
                </a:solidFill>
                <a:latin typeface="Marianne" panose="02000000000000000000" pitchFamily="2" charset="0"/>
              </a:rPr>
              <a:t>proposition d’admission avec un dispositif d’accompagnement intégré à la</a:t>
            </a:r>
          </a:p>
          <a:p>
            <a:pPr marL="391573" indent="-380990" algn="just">
              <a:buSzTx/>
            </a:pPr>
            <a:r>
              <a:rPr lang="fr-FR" sz="1400" b="1" dirty="0">
                <a:solidFill>
                  <a:srgbClr val="F28E65"/>
                </a:solidFill>
                <a:latin typeface="Marianne" panose="02000000000000000000" pitchFamily="2" charset="0"/>
              </a:rPr>
              <a:t>formation </a:t>
            </a:r>
          </a:p>
          <a:p>
            <a:pPr marL="391573" indent="-380990" algn="just">
              <a:buSzTx/>
            </a:pPr>
            <a:endParaRPr lang="fr-FR" sz="500" b="1" dirty="0">
              <a:solidFill>
                <a:srgbClr val="F28E65"/>
              </a:solidFill>
              <a:latin typeface="Marianne" panose="02000000000000000000" pitchFamily="2" charset="0"/>
            </a:endParaRPr>
          </a:p>
          <a:p>
            <a:pPr marL="391573" indent="-380990" algn="just">
              <a:buSzTx/>
            </a:pPr>
            <a:r>
              <a:rPr lang="fr-FR" sz="1400" b="1" dirty="0">
                <a:solidFill>
                  <a:srgbClr val="F28E65"/>
                </a:solidFill>
                <a:latin typeface="Marianne" panose="02000000000000000000" pitchFamily="2" charset="0"/>
              </a:rPr>
              <a:t>Objectif : aider les étudiants à réussir leur licence</a:t>
            </a:r>
          </a:p>
          <a:p>
            <a:pPr marL="10583" algn="just"/>
            <a:r>
              <a:rPr lang="fr-FR" sz="1400" dirty="0">
                <a:latin typeface="Marianne" panose="02000000000000000000" pitchFamily="2" charset="0"/>
              </a:rPr>
              <a:t>Pour découvrir le dispositif proposé par l’université &gt; cliquer sur le </a:t>
            </a:r>
            <a:r>
              <a:rPr lang="fr-FR" sz="1400" b="1" dirty="0">
                <a:solidFill>
                  <a:srgbClr val="F28E65"/>
                </a:solidFill>
                <a:latin typeface="Marianne" panose="02000000000000000000" pitchFamily="2" charset="0"/>
              </a:rPr>
              <a:t>bouton « infos sur le oui-si » </a:t>
            </a:r>
            <a:r>
              <a:rPr lang="fr-FR" sz="1400" dirty="0">
                <a:latin typeface="Marianne" panose="02000000000000000000" pitchFamily="2" charset="0"/>
              </a:rPr>
              <a:t>en face de la proposition dans votre dossier. Les dispositifs sont variés : </a:t>
            </a:r>
            <a:r>
              <a:rPr lang="fr-FR" sz="1400" b="1" dirty="0">
                <a:solidFill>
                  <a:srgbClr val="F28E65"/>
                </a:solidFill>
                <a:latin typeface="Marianne" panose="02000000000000000000" pitchFamily="2" charset="0"/>
              </a:rPr>
              <a:t> </a:t>
            </a:r>
          </a:p>
          <a:p>
            <a:pPr marL="823573" lvl="2" indent="-380990" algn="just"/>
            <a:r>
              <a:rPr lang="fr-FR" sz="1400" dirty="0">
                <a:latin typeface="Marianne" panose="02000000000000000000" pitchFamily="2" charset="0"/>
              </a:rPr>
              <a:t>accompagnement méthodologique</a:t>
            </a:r>
          </a:p>
          <a:p>
            <a:pPr marL="840836" lvl="1" indent="-380990" algn="just"/>
            <a:r>
              <a:rPr lang="fr-FR" sz="1400" dirty="0">
                <a:latin typeface="Marianne" panose="02000000000000000000" pitchFamily="2" charset="0"/>
              </a:rPr>
              <a:t>modules de remise à niveau dans certaines matières </a:t>
            </a:r>
          </a:p>
          <a:p>
            <a:pPr marL="840836" lvl="1" indent="-380990" algn="just"/>
            <a:r>
              <a:rPr lang="fr-FR" sz="1400" dirty="0">
                <a:latin typeface="Marianne" panose="02000000000000000000" pitchFamily="2" charset="0"/>
              </a:rPr>
              <a:t>tutorat individualisé ou collectif avec un enseignant ou un étudiant tuteur.</a:t>
            </a:r>
            <a:endParaRPr lang="fr-FR" sz="1400" b="1" dirty="0">
              <a:latin typeface="Marianne" panose="02000000000000000000" pitchFamily="2" charset="0"/>
            </a:endParaRPr>
          </a:p>
          <a:p>
            <a:pPr algn="just"/>
            <a:r>
              <a:rPr lang="fr-FR" sz="500" dirty="0">
                <a:latin typeface="Marianne" panose="02000000000000000000" pitchFamily="2" charset="0"/>
              </a:rPr>
              <a:t/>
            </a:r>
            <a:br>
              <a:rPr lang="fr-FR" sz="500" dirty="0">
                <a:latin typeface="Marianne" panose="02000000000000000000" pitchFamily="2" charset="0"/>
              </a:rPr>
            </a:br>
            <a:r>
              <a:rPr lang="fr-FR" sz="1400" dirty="0">
                <a:latin typeface="Marianne" panose="02000000000000000000" pitchFamily="2" charset="0"/>
              </a:rPr>
              <a:t>Cet accompagnement peut être </a:t>
            </a:r>
            <a:r>
              <a:rPr lang="fr-FR" sz="1400" b="1" dirty="0">
                <a:solidFill>
                  <a:srgbClr val="F28E65"/>
                </a:solidFill>
                <a:latin typeface="Marianne" panose="02000000000000000000" pitchFamily="2" charset="0"/>
              </a:rPr>
              <a:t>programmé sur la durée de la Licence en 3 ans ou, dans certains cas, sur 4 ans </a:t>
            </a:r>
            <a:r>
              <a:rPr lang="fr-FR" sz="1400" dirty="0">
                <a:latin typeface="Marianne" panose="02000000000000000000" pitchFamily="2" charset="0"/>
              </a:rPr>
              <a:t>pour permettre à l’étudiant d’avancer à son rythme et réussir sa 1</a:t>
            </a:r>
            <a:r>
              <a:rPr lang="fr-FR" sz="1400" baseline="30000" dirty="0">
                <a:latin typeface="Marianne" panose="02000000000000000000" pitchFamily="2" charset="0"/>
              </a:rPr>
              <a:t>ère</a:t>
            </a:r>
            <a:r>
              <a:rPr lang="fr-FR" sz="1400" dirty="0">
                <a:latin typeface="Marianne" panose="02000000000000000000" pitchFamily="2" charset="0"/>
              </a:rPr>
              <a:t> année en 2 ans avec des bases solides</a:t>
            </a:r>
          </a:p>
          <a:p>
            <a:pPr marL="237061" indent="-237061" defTabSz="609585">
              <a:defRPr/>
            </a:pPr>
            <a:r>
              <a:rPr lang="fr-FR" sz="1467" b="1" u="sng" dirty="0"/>
              <a:t>À savoir </a:t>
            </a:r>
            <a:r>
              <a:rPr lang="fr-FR" sz="1467" dirty="0"/>
              <a:t>: 26 000 étudiants inscrits en oui-si en 2024-2025</a:t>
            </a:r>
          </a:p>
          <a:p>
            <a:endParaRPr lang="fr-FR" dirty="0"/>
          </a:p>
        </p:txBody>
      </p:sp>
      <p:sp>
        <p:nvSpPr>
          <p:cNvPr id="11" name="Rectangle 10"/>
          <p:cNvSpPr/>
          <p:nvPr/>
        </p:nvSpPr>
        <p:spPr>
          <a:xfrm>
            <a:off x="5157656" y="227868"/>
            <a:ext cx="3608680"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La réponse Oui-si, c’est quoi ? </a:t>
            </a:r>
          </a:p>
        </p:txBody>
      </p:sp>
    </p:spTree>
    <p:extLst>
      <p:ext uri="{BB962C8B-B14F-4D97-AF65-F5344CB8AC3E}">
        <p14:creationId xmlns:p14="http://schemas.microsoft.com/office/powerpoint/2010/main" val="73710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15</a:t>
            </a:fld>
            <a:endParaRPr lang="fr-FR" dirty="0">
              <a:latin typeface="Marianne" panose="02000000000000000000" pitchFamily="2" charset="0"/>
            </a:endParaRPr>
          </a:p>
        </p:txBody>
      </p:sp>
      <p:sp>
        <p:nvSpPr>
          <p:cNvPr id="5" name="Espace réservé du contenu 4"/>
          <p:cNvSpPr>
            <a:spLocks noGrp="1"/>
          </p:cNvSpPr>
          <p:nvPr>
            <p:ph sz="quarter" idx="14"/>
          </p:nvPr>
        </p:nvSpPr>
        <p:spPr>
          <a:xfrm>
            <a:off x="338696" y="942211"/>
            <a:ext cx="8427640" cy="2991260"/>
          </a:xfrm>
        </p:spPr>
        <p:txBody>
          <a:bodyPr/>
          <a:lstStyle/>
          <a:p>
            <a:pPr marL="10583" algn="just">
              <a:buSzTx/>
            </a:pPr>
            <a:r>
              <a:rPr lang="fr-FR" sz="1600" b="1" dirty="0">
                <a:solidFill>
                  <a:srgbClr val="F28E65"/>
                </a:solidFill>
                <a:latin typeface="Marianne" panose="02000000000000000000" pitchFamily="2" charset="0"/>
              </a:rPr>
              <a:t>Les candidats sont alertés, le matin, dès qu’ils reçoivent une proposition d’admission </a:t>
            </a: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par SMS sur leur téléphone portable</a:t>
            </a: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par mail dans leur messagerie personnelle </a:t>
            </a:r>
            <a:r>
              <a:rPr lang="fr-FR" sz="1600" dirty="0">
                <a:solidFill>
                  <a:srgbClr val="000091"/>
                </a:solidFill>
                <a:latin typeface="Marianne" panose="02000000000000000000" pitchFamily="2" charset="0"/>
              </a:rPr>
              <a:t>(une adresse mail valide et régulièrement consultée et un numéro de portable ont été demandés au moment de l’inscription)</a:t>
            </a:r>
            <a:endParaRPr lang="fr-FR" sz="1600" b="1" dirty="0">
              <a:solidFill>
                <a:srgbClr val="000091"/>
              </a:solidFill>
              <a:latin typeface="Marianne" panose="02000000000000000000" pitchFamily="2" charset="0"/>
            </a:endParaRPr>
          </a:p>
          <a:p>
            <a:pPr marL="296333" indent="-285750" algn="just">
              <a:buSzTx/>
              <a:buFont typeface="Arial" panose="020B0604020202020204" pitchFamily="34" charset="0"/>
              <a:buChar char="•"/>
            </a:pPr>
            <a:r>
              <a:rPr lang="fr-FR" sz="1600" b="1" dirty="0">
                <a:solidFill>
                  <a:srgbClr val="F28E65"/>
                </a:solidFill>
                <a:latin typeface="Marianne" panose="02000000000000000000" pitchFamily="2" charset="0"/>
              </a:rPr>
              <a:t>dans la messagerie intégrée au dossier </a:t>
            </a:r>
            <a:r>
              <a:rPr lang="fr-FR" sz="1600" dirty="0">
                <a:solidFill>
                  <a:srgbClr val="000091"/>
                </a:solidFill>
                <a:latin typeface="Marianne" panose="02000000000000000000" pitchFamily="2" charset="0"/>
              </a:rPr>
              <a:t>candidat sur Parcoursup</a:t>
            </a:r>
          </a:p>
          <a:p>
            <a:pPr marL="10583" algn="just">
              <a:buSzTx/>
            </a:pPr>
            <a:endParaRPr lang="fr-FR" dirty="0">
              <a:solidFill>
                <a:srgbClr val="000091"/>
              </a:solidFill>
              <a:latin typeface="Marianne" panose="02000000000000000000" pitchFamily="2" charset="0"/>
            </a:endParaRPr>
          </a:p>
          <a:p>
            <a:pPr marL="10583" algn="just">
              <a:buSzTx/>
            </a:pPr>
            <a:r>
              <a:rPr lang="fr-FR" sz="1600" b="1" dirty="0">
                <a:solidFill>
                  <a:srgbClr val="F28E65"/>
                </a:solidFill>
                <a:latin typeface="Marianne" panose="02000000000000000000" pitchFamily="2" charset="0"/>
              </a:rPr>
              <a:t>À noter : </a:t>
            </a:r>
            <a:r>
              <a:rPr lang="fr-FR" sz="1600" dirty="0">
                <a:solidFill>
                  <a:srgbClr val="000091"/>
                </a:solidFill>
                <a:latin typeface="Marianne" panose="02000000000000000000" pitchFamily="2" charset="0"/>
              </a:rPr>
              <a:t>il n’y a pas d’application mobile dédiée, l’application est compatible avec les smartphones. Cependant il est toujours conseillé d’interagir avec son dossier depuis un ordinateur. </a:t>
            </a:r>
          </a:p>
          <a:p>
            <a:pPr marL="10583" algn="just">
              <a:buSzTx/>
            </a:pPr>
            <a:endParaRPr lang="fr-FR" sz="1600" dirty="0">
              <a:solidFill>
                <a:srgbClr val="000091"/>
              </a:solidFill>
              <a:latin typeface="Marianne" panose="02000000000000000000" pitchFamily="2" charset="0"/>
            </a:endParaRPr>
          </a:p>
          <a:p>
            <a:pPr marL="10583" algn="just">
              <a:buSzTx/>
            </a:pPr>
            <a:endParaRPr lang="fr-FR" sz="1600" dirty="0">
              <a:solidFill>
                <a:srgbClr val="000091"/>
              </a:solidFill>
              <a:latin typeface="Marianne" panose="02000000000000000000" pitchFamily="2" charset="0"/>
            </a:endParaRPr>
          </a:p>
          <a:p>
            <a:endParaRPr lang="fr-FR" dirty="0"/>
          </a:p>
        </p:txBody>
      </p:sp>
      <p:sp>
        <p:nvSpPr>
          <p:cNvPr id="7" name="Rectangle 6"/>
          <p:cNvSpPr/>
          <p:nvPr/>
        </p:nvSpPr>
        <p:spPr>
          <a:xfrm>
            <a:off x="338696" y="3822954"/>
            <a:ext cx="8289257" cy="535531"/>
          </a:xfrm>
          <a:prstGeom prst="rect">
            <a:avLst/>
          </a:prstGeom>
          <a:solidFill>
            <a:srgbClr val="000091"/>
          </a:solidFill>
        </p:spPr>
        <p:txBody>
          <a:bodyPr wrap="square">
            <a:spAutoFit/>
          </a:bodyPr>
          <a:lstStyle/>
          <a:p>
            <a:pPr marL="0" lvl="1" algn="just" defTabSz="609585">
              <a:lnSpc>
                <a:spcPct val="90000"/>
              </a:lnSpc>
              <a:buSzPct val="100000"/>
              <a:defRPr/>
            </a:pPr>
            <a:r>
              <a:rPr lang="fr-FR" sz="1600" b="1" u="sng" dirty="0">
                <a:solidFill>
                  <a:srgbClr val="F28E65"/>
                </a:solidFill>
                <a:latin typeface="Marianne" panose="02000000000000000000" pitchFamily="2" charset="0"/>
              </a:rPr>
              <a:t>Info</a:t>
            </a:r>
            <a:r>
              <a:rPr lang="fr-FR" sz="1600" b="1" kern="0" dirty="0">
                <a:solidFill>
                  <a:schemeClr val="bg1"/>
                </a:solidFill>
                <a:latin typeface="Marianne" panose="02000000000000000000" pitchFamily="2" charset="0"/>
              </a:rPr>
              <a:t> </a:t>
            </a:r>
            <a:r>
              <a:rPr lang="fr-FR" sz="1600" kern="0" dirty="0">
                <a:solidFill>
                  <a:schemeClr val="bg1"/>
                </a:solidFill>
                <a:latin typeface="Marianne" panose="02000000000000000000" pitchFamily="2" charset="0"/>
              </a:rPr>
              <a:t>: les parents sont également prévenus lorsqu’ils ont renseigné leur adresse mail et leur numéro de portable dans le dossier Parcoursup de leur enfant.</a:t>
            </a:r>
          </a:p>
        </p:txBody>
      </p:sp>
      <p:sp>
        <p:nvSpPr>
          <p:cNvPr id="9" name="Rectangle 8"/>
          <p:cNvSpPr/>
          <p:nvPr/>
        </p:nvSpPr>
        <p:spPr>
          <a:xfrm>
            <a:off x="3384418" y="270740"/>
            <a:ext cx="5381918" cy="338554"/>
          </a:xfrm>
          <a:prstGeom prst="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Une alerte pour chaque proposition d’admission</a:t>
            </a:r>
          </a:p>
        </p:txBody>
      </p:sp>
    </p:spTree>
    <p:extLst>
      <p:ext uri="{BB962C8B-B14F-4D97-AF65-F5344CB8AC3E}">
        <p14:creationId xmlns:p14="http://schemas.microsoft.com/office/powerpoint/2010/main" val="309707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Espace réservé du contenu 4"/>
          <p:cNvSpPr>
            <a:spLocks noGrp="1"/>
          </p:cNvSpPr>
          <p:nvPr>
            <p:ph sz="quarter" idx="14"/>
          </p:nvPr>
        </p:nvSpPr>
        <p:spPr>
          <a:xfrm>
            <a:off x="308515" y="995189"/>
            <a:ext cx="8358405" cy="3412625"/>
          </a:xfrm>
        </p:spPr>
        <p:txBody>
          <a:bodyPr/>
          <a:lstStyle/>
          <a:p>
            <a:pPr marL="510894" lvl="1" indent="-342900" algn="just">
              <a:spcBef>
                <a:spcPts val="800"/>
              </a:spcBef>
              <a:spcAft>
                <a:spcPts val="800"/>
              </a:spcAft>
            </a:pPr>
            <a:r>
              <a:rPr lang="fr-FR" sz="2000" b="1" dirty="0">
                <a:solidFill>
                  <a:srgbClr val="ED7454"/>
                </a:solidFill>
                <a:latin typeface="Marianne" panose="02000000000000000000" pitchFamily="2" charset="0"/>
              </a:rPr>
              <a:t>Pour une proposition reçue entre le 2 et le 4 juin 2025 inclus, </a:t>
            </a:r>
            <a:r>
              <a:rPr lang="fr-FR" sz="2000" dirty="0">
                <a:solidFill>
                  <a:srgbClr val="000091"/>
                </a:solidFill>
                <a:latin typeface="Marianne" panose="02000000000000000000" pitchFamily="2" charset="0"/>
              </a:rPr>
              <a:t>le candidat a jusqu’au </a:t>
            </a:r>
            <a:r>
              <a:rPr lang="fr-FR" sz="2000" b="1" dirty="0">
                <a:solidFill>
                  <a:srgbClr val="000091"/>
                </a:solidFill>
                <a:latin typeface="Marianne" panose="02000000000000000000" pitchFamily="2" charset="0"/>
              </a:rPr>
              <a:t>5 juin 2025, 23h59 </a:t>
            </a:r>
            <a:r>
              <a:rPr lang="fr-FR" sz="2000" dirty="0">
                <a:solidFill>
                  <a:srgbClr val="000091"/>
                </a:solidFill>
                <a:latin typeface="Marianne" panose="02000000000000000000" pitchFamily="2" charset="0"/>
              </a:rPr>
              <a:t>(heure de Paris) pour répondre </a:t>
            </a:r>
          </a:p>
          <a:p>
            <a:pPr marL="510894" lvl="1" indent="-342900" algn="just">
              <a:spcBef>
                <a:spcPts val="800"/>
              </a:spcBef>
              <a:spcAft>
                <a:spcPts val="800"/>
              </a:spcAft>
            </a:pPr>
            <a:r>
              <a:rPr lang="fr-FR" sz="2000" b="1" dirty="0">
                <a:solidFill>
                  <a:srgbClr val="ED7454"/>
                </a:solidFill>
                <a:latin typeface="Marianne" panose="02000000000000000000" pitchFamily="2" charset="0"/>
              </a:rPr>
              <a:t>Pour une proposition reçue entre le 5 juin 2025 et le 8 juillet 2025 : </a:t>
            </a:r>
            <a:r>
              <a:rPr lang="fr-FR" sz="2000" dirty="0">
                <a:solidFill>
                  <a:srgbClr val="000091"/>
                </a:solidFill>
                <a:latin typeface="Marianne" panose="02000000000000000000" pitchFamily="2" charset="0"/>
              </a:rPr>
              <a:t>il a 2 jours pour répondre </a:t>
            </a:r>
          </a:p>
          <a:p>
            <a:pPr marL="167994" lvl="1" indent="0" algn="just">
              <a:spcBef>
                <a:spcPts val="800"/>
              </a:spcBef>
              <a:spcAft>
                <a:spcPts val="800"/>
              </a:spcAft>
              <a:buNone/>
            </a:pPr>
            <a:r>
              <a:rPr lang="fr-FR" sz="1800" u="sng" dirty="0">
                <a:solidFill>
                  <a:srgbClr val="000091"/>
                </a:solidFill>
                <a:latin typeface="Marianne" panose="02000000000000000000" pitchFamily="2" charset="0"/>
              </a:rPr>
              <a:t>Exemple</a:t>
            </a:r>
            <a:r>
              <a:rPr lang="fr-FR" sz="1800" dirty="0">
                <a:solidFill>
                  <a:srgbClr val="000091"/>
                </a:solidFill>
                <a:latin typeface="Marianne" panose="02000000000000000000" pitchFamily="2" charset="0"/>
              </a:rPr>
              <a:t> : pour une proposition d’admission reçue le 10 juin 2025 (matin), le candidat devra répondre avant le 11 juin 2025 23h59 (heure de Paris). </a:t>
            </a:r>
          </a:p>
          <a:p>
            <a:endParaRPr lang="fr-FR" sz="1000" dirty="0">
              <a:latin typeface="Marianne" panose="02000000000000000000" pitchFamily="2" charset="0"/>
            </a:endParaRPr>
          </a:p>
        </p:txBody>
      </p:sp>
      <p:sp>
        <p:nvSpPr>
          <p:cNvPr id="10" name="Rectangle 9"/>
          <p:cNvSpPr/>
          <p:nvPr/>
        </p:nvSpPr>
        <p:spPr>
          <a:xfrm>
            <a:off x="3415192" y="235303"/>
            <a:ext cx="5351144" cy="338554"/>
          </a:xfrm>
          <a:prstGeom prst="rect">
            <a:avLst/>
          </a:prstGeom>
          <a:solidFill>
            <a:srgbClr val="34CB6A"/>
          </a:solidFill>
        </p:spPr>
        <p:txBody>
          <a:bodyPr wrap="none">
            <a:spAutoFit/>
          </a:bodyPr>
          <a:lstStyle/>
          <a:p>
            <a:pPr algn="ctr"/>
            <a:r>
              <a:rPr lang="fr-FR" sz="1600" b="1" dirty="0">
                <a:solidFill>
                  <a:schemeClr val="bg1"/>
                </a:solidFill>
              </a:rPr>
              <a:t>Les délais de réponse aux propositions d’admission </a:t>
            </a:r>
          </a:p>
        </p:txBody>
      </p:sp>
      <p:sp>
        <p:nvSpPr>
          <p:cNvPr id="6" name="Rectangle 5">
            <a:extLst>
              <a:ext uri="{FF2B5EF4-FFF2-40B4-BE49-F238E27FC236}">
                <a16:creationId xmlns:a16="http://schemas.microsoft.com/office/drawing/2014/main" id="{6384C8A6-C37B-41FA-9229-E03164B21235}"/>
              </a:ext>
            </a:extLst>
          </p:cNvPr>
          <p:cNvSpPr/>
          <p:nvPr/>
        </p:nvSpPr>
        <p:spPr>
          <a:xfrm>
            <a:off x="377664" y="3706900"/>
            <a:ext cx="8289257" cy="535531"/>
          </a:xfrm>
          <a:prstGeom prst="rect">
            <a:avLst/>
          </a:prstGeom>
          <a:solidFill>
            <a:srgbClr val="000091"/>
          </a:solidFill>
        </p:spPr>
        <p:txBody>
          <a:bodyPr wrap="square">
            <a:spAutoFit/>
          </a:bodyPr>
          <a:lstStyle/>
          <a:p>
            <a:pPr marL="0" lvl="1" algn="just" defTabSz="609585">
              <a:lnSpc>
                <a:spcPct val="90000"/>
              </a:lnSpc>
              <a:buSzPct val="100000"/>
              <a:defRPr/>
            </a:pPr>
            <a:r>
              <a:rPr lang="fr-FR" sz="1600" b="1" u="sng" dirty="0">
                <a:solidFill>
                  <a:srgbClr val="F28E65"/>
                </a:solidFill>
                <a:latin typeface="Marianne" panose="02000000000000000000" pitchFamily="2" charset="0"/>
              </a:rPr>
              <a:t>Règle d’or</a:t>
            </a:r>
            <a:r>
              <a:rPr lang="fr-FR" sz="1600" b="1" kern="0" dirty="0">
                <a:solidFill>
                  <a:schemeClr val="bg1"/>
                </a:solidFill>
                <a:latin typeface="Marianne" panose="02000000000000000000" pitchFamily="2" charset="0"/>
              </a:rPr>
              <a:t> </a:t>
            </a:r>
            <a:r>
              <a:rPr lang="fr-FR" sz="1600" kern="0" dirty="0">
                <a:solidFill>
                  <a:schemeClr val="bg1"/>
                </a:solidFill>
                <a:latin typeface="Marianne" panose="02000000000000000000" pitchFamily="2" charset="0"/>
              </a:rPr>
              <a:t>: il faut obligatoirement répondre à chaque proposition d’admission reçue avant la date limite indiquée dans le dossier, sous peine de la perdre.</a:t>
            </a:r>
          </a:p>
        </p:txBody>
      </p:sp>
    </p:spTree>
    <p:extLst>
      <p:ext uri="{BB962C8B-B14F-4D97-AF65-F5344CB8AC3E}">
        <p14:creationId xmlns:p14="http://schemas.microsoft.com/office/powerpoint/2010/main" val="420510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17</a:t>
            </a:fld>
            <a:endParaRPr lang="fr-FR" dirty="0"/>
          </a:p>
        </p:txBody>
      </p:sp>
      <p:sp>
        <p:nvSpPr>
          <p:cNvPr id="7" name="Rectangle 6"/>
          <p:cNvSpPr/>
          <p:nvPr/>
        </p:nvSpPr>
        <p:spPr>
          <a:xfrm>
            <a:off x="310790" y="734243"/>
            <a:ext cx="8238731" cy="4288803"/>
          </a:xfrm>
          <a:prstGeom prst="rect">
            <a:avLst/>
          </a:prstGeom>
        </p:spPr>
        <p:txBody>
          <a:bodyPr wrap="square">
            <a:spAutoFit/>
          </a:bodyPr>
          <a:lstStyle/>
          <a:p>
            <a:pPr algn="just">
              <a:spcAft>
                <a:spcPts val="300"/>
              </a:spcAft>
            </a:pPr>
            <a:r>
              <a:rPr lang="fr-FR" sz="1600" b="1" dirty="0">
                <a:solidFill>
                  <a:srgbClr val="ED7454"/>
                </a:solidFill>
                <a:latin typeface="Marianne" panose="02000000000000000000" pitchFamily="2" charset="0"/>
              </a:rPr>
              <a:t>La date limite de réponse est affichée dans le dossier du candidat en face de la proposition d’admission. </a:t>
            </a:r>
          </a:p>
          <a:p>
            <a:pPr algn="just">
              <a:spcBef>
                <a:spcPts val="600"/>
              </a:spcBef>
              <a:spcAft>
                <a:spcPts val="1200"/>
              </a:spcAft>
            </a:pPr>
            <a:r>
              <a:rPr lang="fr-FR" sz="1600" b="1" dirty="0">
                <a:solidFill>
                  <a:srgbClr val="ED7454"/>
                </a:solidFill>
                <a:latin typeface="Marianne" panose="02000000000000000000" pitchFamily="2" charset="0"/>
              </a:rPr>
              <a:t> </a:t>
            </a:r>
          </a:p>
          <a:p>
            <a:pPr algn="just">
              <a:spcBef>
                <a:spcPts val="600"/>
              </a:spcBef>
              <a:spcAft>
                <a:spcPts val="1200"/>
              </a:spcAft>
            </a:pPr>
            <a:endParaRPr lang="fr-FR" sz="1600" b="1" dirty="0">
              <a:solidFill>
                <a:srgbClr val="ED7454"/>
              </a:solidFill>
              <a:latin typeface="Marianne" panose="02000000000000000000" pitchFamily="2" charset="0"/>
            </a:endParaRPr>
          </a:p>
          <a:p>
            <a:pPr algn="just">
              <a:spcBef>
                <a:spcPts val="600"/>
              </a:spcBef>
              <a:spcAft>
                <a:spcPts val="1200"/>
              </a:spcAft>
            </a:pPr>
            <a:endParaRPr lang="fr-FR" sz="1600" b="1" dirty="0">
              <a:solidFill>
                <a:srgbClr val="ED7454"/>
              </a:solidFill>
              <a:latin typeface="Marianne" panose="02000000000000000000" pitchFamily="2" charset="0"/>
            </a:endParaRPr>
          </a:p>
          <a:p>
            <a:pPr algn="just">
              <a:spcBef>
                <a:spcPts val="600"/>
              </a:spcBef>
              <a:spcAft>
                <a:spcPts val="1200"/>
              </a:spcAft>
            </a:pPr>
            <a:r>
              <a:rPr lang="fr-FR" sz="1600" b="1" dirty="0">
                <a:solidFill>
                  <a:srgbClr val="ED7454"/>
                </a:solidFill>
                <a:latin typeface="Marianne" panose="02000000000000000000" pitchFamily="2" charset="0"/>
              </a:rPr>
              <a:t> </a:t>
            </a:r>
          </a:p>
          <a:p>
            <a:pPr algn="just">
              <a:spcBef>
                <a:spcPts val="600"/>
              </a:spcBef>
              <a:spcAft>
                <a:spcPts val="1200"/>
              </a:spcAft>
            </a:pPr>
            <a:r>
              <a:rPr lang="fr-FR" sz="1600" b="1" dirty="0">
                <a:solidFill>
                  <a:srgbClr val="ED7454"/>
                </a:solidFill>
                <a:latin typeface="Marianne" panose="02000000000000000000" pitchFamily="2" charset="0"/>
              </a:rPr>
              <a:t>&gt;</a:t>
            </a:r>
            <a:r>
              <a:rPr lang="fr-FR" sz="1600" dirty="0">
                <a:solidFill>
                  <a:srgbClr val="000091"/>
                </a:solidFill>
                <a:latin typeface="Marianne" panose="02000000000000000000" pitchFamily="2" charset="0"/>
              </a:rPr>
              <a:t>Si un candidat ne répond pas avant la date limite, </a:t>
            </a:r>
            <a:r>
              <a:rPr lang="fr-FR" sz="1600" dirty="0">
                <a:solidFill>
                  <a:srgbClr val="000091"/>
                </a:solidFill>
                <a:effectLst>
                  <a:outerShdw blurRad="38100" dist="38100" dir="2700000" algn="tl">
                    <a:srgbClr val="000000">
                      <a:alpha val="43137"/>
                    </a:srgbClr>
                  </a:outerShdw>
                </a:effectLst>
                <a:latin typeface="Marianne" panose="02000000000000000000" pitchFamily="2" charset="0"/>
              </a:rPr>
              <a:t>la proposition d’admission concernée est perdue</a:t>
            </a:r>
            <a:r>
              <a:rPr lang="fr-FR" sz="1600" dirty="0">
                <a:solidFill>
                  <a:srgbClr val="000091"/>
                </a:solidFill>
                <a:latin typeface="Marianne" panose="02000000000000000000" pitchFamily="2" charset="0"/>
              </a:rPr>
              <a:t> et proposée, dès le lendemain matin, au candidat suivant sur la liste d’attente.</a:t>
            </a:r>
          </a:p>
          <a:p>
            <a:r>
              <a:rPr lang="fr-FR" sz="1400" b="1" dirty="0">
                <a:solidFill>
                  <a:srgbClr val="000091"/>
                </a:solidFill>
                <a:latin typeface="Marianne" panose="02000000000000000000" pitchFamily="2" charset="0"/>
              </a:rPr>
              <a:t> </a:t>
            </a:r>
            <a:r>
              <a:rPr lang="fr-FR" sz="1400" b="1" dirty="0">
                <a:solidFill>
                  <a:srgbClr val="ED7454"/>
                </a:solidFill>
                <a:latin typeface="Marianne" panose="02000000000000000000" pitchFamily="2" charset="0"/>
              </a:rPr>
              <a:t>&gt;</a:t>
            </a:r>
            <a:r>
              <a:rPr lang="fr-FR" sz="1400" b="1" dirty="0">
                <a:solidFill>
                  <a:srgbClr val="000091"/>
                </a:solidFill>
                <a:latin typeface="Marianne" panose="02000000000000000000" pitchFamily="2" charset="0"/>
              </a:rPr>
              <a:t>  </a:t>
            </a:r>
            <a:r>
              <a:rPr lang="fr-FR" sz="1600" dirty="0">
                <a:solidFill>
                  <a:srgbClr val="000091"/>
                </a:solidFill>
                <a:latin typeface="Marianne" panose="02000000000000000000" pitchFamily="2" charset="0"/>
              </a:rPr>
              <a:t>Dans ce cas, le candidat reçoit un mail lui demandant d’indiquer, dans un </a:t>
            </a:r>
            <a:r>
              <a:rPr lang="fr-FR" sz="1600" dirty="0">
                <a:solidFill>
                  <a:srgbClr val="000091"/>
                </a:solidFill>
                <a:effectLst>
                  <a:outerShdw blurRad="38100" dist="38100" dir="2700000" algn="tl">
                    <a:srgbClr val="000000">
                      <a:alpha val="43137"/>
                    </a:srgbClr>
                  </a:outerShdw>
                </a:effectLst>
                <a:latin typeface="Marianne" panose="02000000000000000000" pitchFamily="2" charset="0"/>
              </a:rPr>
              <a:t>délai de 3 jours, </a:t>
            </a:r>
            <a:r>
              <a:rPr lang="fr-FR" sz="1600" dirty="0">
                <a:solidFill>
                  <a:srgbClr val="000091"/>
                </a:solidFill>
                <a:latin typeface="Marianne" panose="02000000000000000000" pitchFamily="2" charset="0"/>
              </a:rPr>
              <a:t>s’il souhaite converser les autres vœux qu'il a toujours en attente.</a:t>
            </a:r>
          </a:p>
          <a:p>
            <a:pPr marL="0" lvl="1" defTabSz="609585">
              <a:lnSpc>
                <a:spcPct val="90000"/>
              </a:lnSpc>
              <a:buSzPct val="100000"/>
              <a:defRPr/>
            </a:pPr>
            <a:endParaRPr lang="fr-FR" sz="2133" kern="0" dirty="0">
              <a:solidFill>
                <a:schemeClr val="bg1"/>
              </a:solidFill>
            </a:endParaRPr>
          </a:p>
        </p:txBody>
      </p:sp>
      <p:pic>
        <p:nvPicPr>
          <p:cNvPr id="6" name="Image 5">
            <a:extLst>
              <a:ext uri="{FF2B5EF4-FFF2-40B4-BE49-F238E27FC236}">
                <a16:creationId xmlns:a16="http://schemas.microsoft.com/office/drawing/2014/main" id="{0A069A87-A94D-421B-AAF7-64BB843B29C7}"/>
              </a:ext>
            </a:extLst>
          </p:cNvPr>
          <p:cNvPicPr>
            <a:picLocks noChangeAspect="1"/>
          </p:cNvPicPr>
          <p:nvPr/>
        </p:nvPicPr>
        <p:blipFill>
          <a:blip r:embed="rId3"/>
          <a:stretch>
            <a:fillRect/>
          </a:stretch>
        </p:blipFill>
        <p:spPr>
          <a:xfrm>
            <a:off x="1197782" y="1520872"/>
            <a:ext cx="6464745" cy="1605547"/>
          </a:xfrm>
          <a:prstGeom prst="rect">
            <a:avLst/>
          </a:prstGeom>
        </p:spPr>
      </p:pic>
      <p:sp>
        <p:nvSpPr>
          <p:cNvPr id="9" name="Flèche droite 3">
            <a:extLst>
              <a:ext uri="{FF2B5EF4-FFF2-40B4-BE49-F238E27FC236}">
                <a16:creationId xmlns:a16="http://schemas.microsoft.com/office/drawing/2014/main" id="{FD894D63-E25C-44CF-9CCE-176A8172A877}"/>
              </a:ext>
            </a:extLst>
          </p:cNvPr>
          <p:cNvSpPr/>
          <p:nvPr/>
        </p:nvSpPr>
        <p:spPr>
          <a:xfrm rot="9690692">
            <a:off x="7720340" y="2424793"/>
            <a:ext cx="567272" cy="365668"/>
          </a:xfrm>
          <a:prstGeom prst="rightArrow">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9575"/>
              </a:solidFill>
            </a:endParaRPr>
          </a:p>
        </p:txBody>
      </p:sp>
      <p:sp>
        <p:nvSpPr>
          <p:cNvPr id="10" name="Rectangle 9"/>
          <p:cNvSpPr/>
          <p:nvPr/>
        </p:nvSpPr>
        <p:spPr>
          <a:xfrm>
            <a:off x="3415192" y="235303"/>
            <a:ext cx="5351144" cy="338554"/>
          </a:xfrm>
          <a:prstGeom prst="rect">
            <a:avLst/>
          </a:prstGeom>
          <a:solidFill>
            <a:srgbClr val="34CB6A"/>
          </a:solidFill>
        </p:spPr>
        <p:txBody>
          <a:bodyPr wrap="none">
            <a:spAutoFit/>
          </a:bodyPr>
          <a:lstStyle/>
          <a:p>
            <a:pPr algn="ctr"/>
            <a:r>
              <a:rPr lang="fr-FR" sz="1600" b="1" dirty="0">
                <a:solidFill>
                  <a:schemeClr val="bg1"/>
                </a:solidFill>
              </a:rPr>
              <a:t>Les délais de réponse aux propositions d’admission </a:t>
            </a:r>
          </a:p>
        </p:txBody>
      </p:sp>
    </p:spTree>
    <p:extLst>
      <p:ext uri="{BB962C8B-B14F-4D97-AF65-F5344CB8AC3E}">
        <p14:creationId xmlns:p14="http://schemas.microsoft.com/office/powerpoint/2010/main" val="392227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95261" y="872238"/>
            <a:ext cx="8417559" cy="3911262"/>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3D566E"/>
                </a:solidFill>
                <a:latin typeface="Marianne" panose="02000000000000000000" pitchFamily="2" charset="0"/>
              </a:rPr>
              <a:t> </a:t>
            </a:r>
            <a:r>
              <a:rPr lang="fr-FR" sz="1400" b="1" dirty="0">
                <a:solidFill>
                  <a:schemeClr val="bg1"/>
                </a:solidFill>
                <a:highlight>
                  <a:srgbClr val="0000FF"/>
                </a:highlight>
                <a:latin typeface="Marianne" panose="02000000000000000000" pitchFamily="2" charset="0"/>
              </a:rPr>
              <a:t>Le </a:t>
            </a:r>
            <a:r>
              <a:rPr lang="fr-FR" sz="1400" b="1" dirty="0" err="1">
                <a:solidFill>
                  <a:schemeClr val="bg1"/>
                </a:solidFill>
                <a:highlight>
                  <a:srgbClr val="0000FF"/>
                </a:highlight>
                <a:latin typeface="Marianne" panose="02000000000000000000" pitchFamily="2" charset="0"/>
              </a:rPr>
              <a:t>candiat</a:t>
            </a:r>
            <a:r>
              <a:rPr lang="fr-FR" sz="1400" b="1" dirty="0">
                <a:solidFill>
                  <a:schemeClr val="bg1"/>
                </a:solidFill>
                <a:highlight>
                  <a:srgbClr val="0000FF"/>
                </a:highlight>
                <a:latin typeface="Marianne" panose="02000000000000000000" pitchFamily="2" charset="0"/>
              </a:rPr>
              <a:t> reçoit une seule proposition d’admission et il a des vœux en attente :</a:t>
            </a:r>
          </a:p>
          <a:p>
            <a:pPr marL="627063" lvl="1" indent="-169863" algn="just" defTabSz="457200">
              <a:spcBef>
                <a:spcPct val="20000"/>
              </a:spcBef>
              <a:spcAft>
                <a:spcPts val="0"/>
              </a:spcAft>
              <a:buClr>
                <a:srgbClr val="FF0000"/>
              </a:buClr>
            </a:pPr>
            <a:r>
              <a:rPr lang="fr-FR" sz="1300" dirty="0">
                <a:latin typeface="Marianne" panose="02000000000000000000" pitchFamily="2" charset="0"/>
              </a:rPr>
              <a:t>Il</a:t>
            </a:r>
            <a:r>
              <a:rPr lang="fr-FR" sz="1300" dirty="0">
                <a:solidFill>
                  <a:srgbClr val="3D566E"/>
                </a:solidFill>
                <a:latin typeface="Marianne" panose="02000000000000000000" pitchFamily="2" charset="0"/>
              </a:rPr>
              <a:t> </a:t>
            </a:r>
            <a:r>
              <a:rPr lang="fr-FR" sz="1300" dirty="0">
                <a:latin typeface="Marianne" panose="02000000000000000000" pitchFamily="2" charset="0"/>
              </a:rPr>
              <a:t>accepte la proposition </a:t>
            </a:r>
            <a:r>
              <a:rPr lang="fr-FR" sz="1300" dirty="0">
                <a:solidFill>
                  <a:schemeClr val="tx1"/>
                </a:solidFill>
                <a:latin typeface="Marianne" panose="02000000000000000000" pitchFamily="2" charset="0"/>
              </a:rPr>
              <a:t>(ou y renonce). Il doit en même temps indiquer le(s) vœu(x) en attente qu’il souhaite conserver</a:t>
            </a:r>
          </a:p>
          <a:p>
            <a:pPr marL="627063" lvl="1" indent="-169863" algn="just" defTabSz="457200">
              <a:spcBef>
                <a:spcPct val="20000"/>
              </a:spcBef>
              <a:spcAft>
                <a:spcPts val="0"/>
              </a:spcAft>
              <a:buClr>
                <a:srgbClr val="FF0000"/>
              </a:buClr>
            </a:pPr>
            <a:r>
              <a:rPr lang="fr-FR" sz="1300" dirty="0">
                <a:solidFill>
                  <a:schemeClr val="tx1"/>
                </a:solidFill>
                <a:latin typeface="Marianne" panose="02000000000000000000" pitchFamily="2" charset="0"/>
              </a:rPr>
              <a:t>S’il accepte définitivement la proposition, cela signifie qu’il renonce à tous ses autres vœux. Il consulte alors les</a:t>
            </a:r>
            <a:r>
              <a:rPr lang="fr-FR" sz="1300" dirty="0">
                <a:solidFill>
                  <a:srgbClr val="0C5076"/>
                </a:solidFill>
                <a:latin typeface="Marianne" panose="02000000000000000000" pitchFamily="2" charset="0"/>
              </a:rPr>
              <a:t> </a:t>
            </a:r>
            <a:r>
              <a:rPr lang="fr-FR" sz="1300" b="1" dirty="0">
                <a:latin typeface="Marianne" panose="02000000000000000000" pitchFamily="2" charset="0"/>
              </a:rPr>
              <a:t>modalités d’inscription administrative </a:t>
            </a:r>
            <a:r>
              <a:rPr lang="fr-FR" sz="1300" dirty="0">
                <a:solidFill>
                  <a:schemeClr val="tx1"/>
                </a:solidFill>
                <a:latin typeface="Marianne" panose="02000000000000000000" pitchFamily="2" charset="0"/>
              </a:rPr>
              <a:t>de la formation acceptée.</a:t>
            </a:r>
          </a:p>
          <a:p>
            <a:pPr marL="627063" lvl="1" indent="-169863" defTabSz="457200">
              <a:spcBef>
                <a:spcPct val="20000"/>
              </a:spcBef>
              <a:spcAft>
                <a:spcPts val="0"/>
              </a:spcAft>
              <a:buClr>
                <a:srgbClr val="FF0000"/>
              </a:buClr>
              <a:buFont typeface="Arial-ItalicMT" charset="0"/>
              <a:buChar char="&gt;"/>
            </a:pPr>
            <a:endParaRPr lang="fr-FR" sz="1400" dirty="0">
              <a:solidFill>
                <a:srgbClr val="3D566E"/>
              </a:solidFill>
              <a:latin typeface="Marianne" panose="02000000000000000000" pitchFamily="2" charset="0"/>
            </a:endParaRPr>
          </a:p>
          <a:p>
            <a:pPr marL="177800" indent="-177800" defTabSz="457200">
              <a:spcBef>
                <a:spcPct val="20000"/>
              </a:spcBef>
              <a:spcAft>
                <a:spcPts val="0"/>
              </a:spcAft>
              <a:buClr>
                <a:srgbClr val="FF0000"/>
              </a:buClr>
              <a:buSzPct val="100000"/>
              <a:buFont typeface="Lucida Grande"/>
              <a:buChar char="&gt;"/>
            </a:pPr>
            <a:r>
              <a:rPr lang="fr-FR" sz="1400" b="1" dirty="0">
                <a:latin typeface="Marianne" panose="02000000000000000000" pitchFamily="2" charset="0"/>
              </a:rPr>
              <a:t> </a:t>
            </a:r>
            <a:r>
              <a:rPr lang="fr-FR" sz="1400" b="1" dirty="0">
                <a:solidFill>
                  <a:schemeClr val="bg1"/>
                </a:solidFill>
                <a:highlight>
                  <a:srgbClr val="0000FF"/>
                </a:highlight>
                <a:latin typeface="Marianne" panose="02000000000000000000" pitchFamily="2" charset="0"/>
              </a:rPr>
              <a:t>Le candidat reçoit plusieurs propositions d’admission et il a des vœux en attente :</a:t>
            </a:r>
          </a:p>
          <a:p>
            <a:pPr marL="627063" lvl="1" indent="-169863" algn="just" defTabSz="457200">
              <a:spcBef>
                <a:spcPct val="20000"/>
              </a:spcBef>
              <a:spcAft>
                <a:spcPts val="0"/>
              </a:spcAft>
              <a:buClr>
                <a:srgbClr val="FF0000"/>
              </a:buClr>
            </a:pPr>
            <a:r>
              <a:rPr lang="fr-FR" sz="1300" dirty="0">
                <a:latin typeface="Marianne" panose="02000000000000000000" pitchFamily="2" charset="0"/>
              </a:rPr>
              <a:t>Il ne peut accepter </a:t>
            </a:r>
            <a:r>
              <a:rPr lang="fr-FR" sz="1300" b="1" dirty="0">
                <a:latin typeface="Marianne" panose="02000000000000000000" pitchFamily="2" charset="0"/>
              </a:rPr>
              <a:t>qu’une seule proposition à la fois</a:t>
            </a:r>
            <a:r>
              <a:rPr lang="fr-FR" sz="1300" dirty="0">
                <a:solidFill>
                  <a:srgbClr val="3D566E"/>
                </a:solidFill>
                <a:latin typeface="Marianne" panose="02000000000000000000" pitchFamily="2" charset="0"/>
              </a:rPr>
              <a:t>. </a:t>
            </a:r>
          </a:p>
          <a:p>
            <a:pPr marL="1076057" lvl="2" indent="-226478" defTabSz="609585">
              <a:spcBef>
                <a:spcPct val="20000"/>
              </a:spcBef>
              <a:spcAft>
                <a:spcPts val="0"/>
              </a:spcAft>
              <a:buClr>
                <a:srgbClr val="FF0000"/>
              </a:buClr>
            </a:pPr>
            <a:r>
              <a:rPr lang="fr-FR" sz="1200" dirty="0">
                <a:solidFill>
                  <a:schemeClr val="tx1"/>
                </a:solidFill>
                <a:latin typeface="Marianne" panose="02000000000000000000" pitchFamily="2" charset="0"/>
              </a:rPr>
              <a:t>En faisant le choix de la proposition qui a sa préférence, il libère des places pour d’autres candidats en attente.</a:t>
            </a:r>
          </a:p>
          <a:p>
            <a:pPr marL="1076057" lvl="2" indent="-226478" algn="just" defTabSz="609585">
              <a:spcBef>
                <a:spcPct val="20000"/>
              </a:spcBef>
              <a:spcAft>
                <a:spcPts val="0"/>
              </a:spcAft>
              <a:buClr>
                <a:srgbClr val="FF0000"/>
              </a:buClr>
            </a:pPr>
            <a:r>
              <a:rPr lang="fr-FR" sz="1200" dirty="0">
                <a:solidFill>
                  <a:schemeClr val="tx1"/>
                </a:solidFill>
                <a:latin typeface="Marianne" panose="02000000000000000000" pitchFamily="2" charset="0"/>
              </a:rPr>
              <a:t>Lorsque les propositions ont des dates d’échéance différentes, s’il hésite, il peut d’abord accepter la proposition d’admission ayant l’échéance de date la plus proche et pour celles dont les dates limites ne sont pas arrivées à échéance, se donner un délai de réflexion (bouton « réfléchir ») jusqu’à la date limite de réponse indiquée pour chacune de ces autres propositions.</a:t>
            </a:r>
          </a:p>
          <a:p>
            <a:pPr marL="627063" lvl="1" indent="-169863" algn="just" defTabSz="457200">
              <a:spcBef>
                <a:spcPct val="20000"/>
              </a:spcBef>
              <a:spcAft>
                <a:spcPts val="0"/>
              </a:spcAft>
              <a:buClr>
                <a:srgbClr val="FF0000"/>
              </a:buClr>
            </a:pPr>
            <a:r>
              <a:rPr lang="fr-FR" sz="1300" dirty="0">
                <a:solidFill>
                  <a:schemeClr val="tx1"/>
                </a:solidFill>
                <a:latin typeface="Marianne" panose="02000000000000000000" pitchFamily="2" charset="0"/>
              </a:rPr>
              <a:t>Il peut indiquer le(s) vœu(x) en attente qu’il souhaite conserver.</a:t>
            </a:r>
          </a:p>
          <a:p>
            <a:pPr marL="627063" lvl="1" indent="-169863" algn="just" defTabSz="457200">
              <a:spcBef>
                <a:spcPct val="20000"/>
              </a:spcBef>
              <a:spcAft>
                <a:spcPts val="0"/>
              </a:spcAft>
              <a:buClr>
                <a:srgbClr val="FF0000"/>
              </a:buClr>
            </a:pPr>
            <a:r>
              <a:rPr lang="fr-FR" sz="1300" dirty="0">
                <a:solidFill>
                  <a:schemeClr val="tx1"/>
                </a:solidFill>
                <a:latin typeface="Marianne" panose="02000000000000000000" pitchFamily="2" charset="0"/>
              </a:rPr>
              <a:t>S’il accepte définitivement une proposition, cela signifie qu’il renonce aux autres vœux. Il consulte alors les</a:t>
            </a:r>
            <a:r>
              <a:rPr lang="fr-FR" sz="1300" dirty="0">
                <a:solidFill>
                  <a:srgbClr val="0C5076"/>
                </a:solidFill>
                <a:latin typeface="Marianne" panose="02000000000000000000" pitchFamily="2" charset="0"/>
              </a:rPr>
              <a:t> </a:t>
            </a:r>
            <a:r>
              <a:rPr lang="fr-FR" sz="1300" b="1" dirty="0">
                <a:latin typeface="Marianne" panose="02000000000000000000" pitchFamily="2" charset="0"/>
              </a:rPr>
              <a:t>modalités d’inscription administrative </a:t>
            </a:r>
            <a:r>
              <a:rPr lang="fr-FR" sz="1300" dirty="0">
                <a:solidFill>
                  <a:schemeClr val="tx1"/>
                </a:solidFill>
                <a:latin typeface="Marianne" panose="02000000000000000000" pitchFamily="2" charset="0"/>
              </a:rPr>
              <a:t>de la formation acceptée.</a:t>
            </a:r>
          </a:p>
          <a:p>
            <a:pPr marL="177800" lvl="0" indent="-177800" algn="just"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dirty="0"/>
          </a:p>
        </p:txBody>
      </p:sp>
      <p:sp>
        <p:nvSpPr>
          <p:cNvPr id="7" name="Rectangle 6"/>
          <p:cNvSpPr/>
          <p:nvPr/>
        </p:nvSpPr>
        <p:spPr>
          <a:xfrm>
            <a:off x="3000409" y="250171"/>
            <a:ext cx="5712411" cy="338554"/>
          </a:xfrm>
          <a:prstGeom prst="rect">
            <a:avLst/>
          </a:prstGeom>
          <a:solidFill>
            <a:srgbClr val="34CB6A"/>
          </a:solidFill>
        </p:spPr>
        <p:txBody>
          <a:bodyPr wrap="square">
            <a:spAutoFit/>
          </a:bodyPr>
          <a:lstStyle/>
          <a:p>
            <a:pPr algn="ctr"/>
            <a:r>
              <a:rPr lang="fr-FR" sz="1600" b="1" dirty="0">
                <a:solidFill>
                  <a:schemeClr val="bg1"/>
                </a:solidFill>
              </a:rPr>
              <a:t>Comment répondre aux propositions d’admission ? </a:t>
            </a:r>
          </a:p>
        </p:txBody>
      </p:sp>
    </p:spTree>
    <p:extLst>
      <p:ext uri="{BB962C8B-B14F-4D97-AF65-F5344CB8AC3E}">
        <p14:creationId xmlns:p14="http://schemas.microsoft.com/office/powerpoint/2010/main" val="118252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2457" y="952820"/>
            <a:ext cx="8622152" cy="3742125"/>
          </a:xfrm>
        </p:spPr>
        <p:txBody>
          <a:bodyPr/>
          <a:lstStyle/>
          <a:p>
            <a:pPr marL="177800" lvl="0" indent="-177800" algn="just"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latin typeface="Marianne" panose="02000000000000000000" pitchFamily="2" charset="0"/>
              </a:rPr>
              <a:t>Le </a:t>
            </a:r>
            <a:r>
              <a:rPr lang="fr-FR" sz="1800" b="1" dirty="0" err="1">
                <a:solidFill>
                  <a:schemeClr val="bg1"/>
                </a:solidFill>
                <a:highlight>
                  <a:srgbClr val="0000FF"/>
                </a:highlight>
                <a:latin typeface="Marianne" panose="02000000000000000000" pitchFamily="2" charset="0"/>
              </a:rPr>
              <a:t>candiat</a:t>
            </a:r>
            <a:r>
              <a:rPr lang="fr-FR" sz="1800" b="1" dirty="0">
                <a:solidFill>
                  <a:schemeClr val="bg1"/>
                </a:solidFill>
                <a:highlight>
                  <a:srgbClr val="0000FF"/>
                </a:highlight>
                <a:latin typeface="Marianne" panose="02000000000000000000" pitchFamily="2" charset="0"/>
              </a:rPr>
              <a:t> peut recevoir des réponses « en attente »</a:t>
            </a: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dirty="0"/>
          </a:p>
        </p:txBody>
      </p:sp>
      <p:sp>
        <p:nvSpPr>
          <p:cNvPr id="8" name="Rectangle 7"/>
          <p:cNvSpPr/>
          <p:nvPr/>
        </p:nvSpPr>
        <p:spPr>
          <a:xfrm>
            <a:off x="5091233" y="209435"/>
            <a:ext cx="3308919"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Candidats en liste d’attente</a:t>
            </a:r>
          </a:p>
        </p:txBody>
      </p:sp>
      <p:sp>
        <p:nvSpPr>
          <p:cNvPr id="9" name="Espace réservé du contenu 4">
            <a:extLst>
              <a:ext uri="{FF2B5EF4-FFF2-40B4-BE49-F238E27FC236}">
                <a16:creationId xmlns:a16="http://schemas.microsoft.com/office/drawing/2014/main" id="{8A831A44-CDC8-4D60-AD01-BA211AF1C753}"/>
              </a:ext>
            </a:extLst>
          </p:cNvPr>
          <p:cNvSpPr>
            <a:spLocks noGrp="1"/>
          </p:cNvSpPr>
          <p:nvPr>
            <p:ph sz="quarter" idx="14"/>
          </p:nvPr>
        </p:nvSpPr>
        <p:spPr>
          <a:xfrm>
            <a:off x="377664" y="1331595"/>
            <a:ext cx="8146878" cy="3811905"/>
          </a:xfrm>
        </p:spPr>
        <p:txBody>
          <a:bodyPr/>
          <a:lstStyle/>
          <a:p>
            <a:pPr algn="just">
              <a:spcAft>
                <a:spcPts val="1200"/>
              </a:spcAft>
            </a:pPr>
            <a:r>
              <a:rPr lang="fr-FR" sz="1400" b="1" dirty="0">
                <a:solidFill>
                  <a:srgbClr val="000091"/>
                </a:solidFill>
                <a:latin typeface="Marianne" panose="02000000000000000000" pitchFamily="2" charset="0"/>
              </a:rPr>
              <a:t>Pour chaque vœu, il peut consulter des informations sur la liste d’attente : </a:t>
            </a:r>
            <a:r>
              <a:rPr lang="fr-FR" sz="1400" dirty="0">
                <a:solidFill>
                  <a:srgbClr val="000091"/>
                </a:solidFill>
                <a:latin typeface="Marianne" panose="02000000000000000000" pitchFamily="2" charset="0"/>
              </a:rPr>
              <a:t>sa </a:t>
            </a:r>
            <a:r>
              <a:rPr lang="fr-FR" sz="1400" b="1" dirty="0">
                <a:solidFill>
                  <a:srgbClr val="FF9575"/>
                </a:solidFill>
                <a:latin typeface="Marianne" panose="02000000000000000000" pitchFamily="2" charset="0"/>
              </a:rPr>
              <a:t>position dans la liste d’attente </a:t>
            </a:r>
            <a:r>
              <a:rPr lang="fr-FR" sz="1400" dirty="0">
                <a:solidFill>
                  <a:srgbClr val="000091"/>
                </a:solidFill>
                <a:latin typeface="Marianne" panose="02000000000000000000" pitchFamily="2" charset="0"/>
              </a:rPr>
              <a:t>évolue en fonction des désistements  des autres candidats.</a:t>
            </a:r>
          </a:p>
          <a:p>
            <a:pPr algn="just">
              <a:spcAft>
                <a:spcPts val="1200"/>
              </a:spcAft>
            </a:pPr>
            <a:r>
              <a:rPr lang="fr-FR" sz="1400" dirty="0">
                <a:solidFill>
                  <a:srgbClr val="000091"/>
                </a:solidFill>
                <a:latin typeface="Marianne" panose="02000000000000000000" pitchFamily="2" charset="0"/>
              </a:rPr>
              <a:t>Un lycéen en attente sur tous ses vœux le 2 juin n’a rien à faire, ils sont automatiquement conservés. Le candidat aura à se prononcer lors de l’arrivée d’une proposition d’admission.</a:t>
            </a:r>
          </a:p>
          <a:p>
            <a:pPr algn="just">
              <a:spcBef>
                <a:spcPts val="600"/>
              </a:spcBef>
              <a:spcAft>
                <a:spcPts val="600"/>
              </a:spcAft>
            </a:pPr>
            <a:endParaRPr lang="fr-FR" sz="1400" dirty="0">
              <a:solidFill>
                <a:srgbClr val="0C5076"/>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pPr algn="just">
              <a:spcBef>
                <a:spcPts val="600"/>
              </a:spcBef>
              <a:spcAft>
                <a:spcPts val="600"/>
              </a:spcAft>
            </a:pPr>
            <a:endParaRPr lang="fr-FR" sz="1400" b="1" dirty="0">
              <a:solidFill>
                <a:srgbClr val="000091"/>
              </a:solidFill>
              <a:latin typeface="Marianne" panose="02000000000000000000" pitchFamily="2" charset="0"/>
            </a:endParaRPr>
          </a:p>
          <a:p>
            <a:endParaRPr lang="fr-FR" dirty="0"/>
          </a:p>
        </p:txBody>
      </p:sp>
      <p:pic>
        <p:nvPicPr>
          <p:cNvPr id="10" name="Image 9">
            <a:extLst>
              <a:ext uri="{FF2B5EF4-FFF2-40B4-BE49-F238E27FC236}">
                <a16:creationId xmlns:a16="http://schemas.microsoft.com/office/drawing/2014/main" id="{27FC93B4-EE93-4BDE-95DE-6FEA82342A92}"/>
              </a:ext>
            </a:extLst>
          </p:cNvPr>
          <p:cNvPicPr>
            <a:picLocks noChangeAspect="1"/>
          </p:cNvPicPr>
          <p:nvPr/>
        </p:nvPicPr>
        <p:blipFill>
          <a:blip r:embed="rId3"/>
          <a:stretch>
            <a:fillRect/>
          </a:stretch>
        </p:blipFill>
        <p:spPr>
          <a:xfrm>
            <a:off x="673999" y="2456497"/>
            <a:ext cx="7905750" cy="781050"/>
          </a:xfrm>
          <a:prstGeom prst="rect">
            <a:avLst/>
          </a:prstGeom>
        </p:spPr>
      </p:pic>
      <p:sp>
        <p:nvSpPr>
          <p:cNvPr id="11" name="ZoneTexte 10">
            <a:extLst>
              <a:ext uri="{FF2B5EF4-FFF2-40B4-BE49-F238E27FC236}">
                <a16:creationId xmlns:a16="http://schemas.microsoft.com/office/drawing/2014/main" id="{24C1C1D9-194B-4D61-B3BB-FE3B214993CE}"/>
              </a:ext>
            </a:extLst>
          </p:cNvPr>
          <p:cNvSpPr txBox="1"/>
          <p:nvPr/>
        </p:nvSpPr>
        <p:spPr>
          <a:xfrm>
            <a:off x="432872" y="3424561"/>
            <a:ext cx="8146877" cy="1169551"/>
          </a:xfrm>
          <a:prstGeom prst="rect">
            <a:avLst/>
          </a:prstGeom>
          <a:solidFill>
            <a:srgbClr val="0000FF"/>
          </a:solidFill>
        </p:spPr>
        <p:txBody>
          <a:bodyPr wrap="square">
            <a:spAutoFit/>
          </a:bodyPr>
          <a:lstStyle>
            <a:defPPr>
              <a:defRPr lang="fr-FR"/>
            </a:defPPr>
            <a:lvl1pPr algn="ctr">
              <a:defRPr b="1">
                <a:solidFill>
                  <a:schemeClr val="bg1"/>
                </a:solidFill>
              </a:defRPr>
            </a:lvl1pPr>
          </a:lstStyle>
          <a:p>
            <a:r>
              <a:rPr lang="fr-FR" sz="1400" dirty="0">
                <a:latin typeface="Marianne" panose="02000000000000000000" pitchFamily="2" charset="0"/>
              </a:rPr>
              <a:t>À consulter sur votre dossier : </a:t>
            </a:r>
          </a:p>
          <a:p>
            <a:endParaRPr lang="fr-FR" sz="1400" dirty="0">
              <a:latin typeface="Marianne" panose="02000000000000000000" pitchFamily="2" charset="0"/>
            </a:endParaRPr>
          </a:p>
          <a:p>
            <a:r>
              <a:rPr lang="fr-FR" sz="1400" dirty="0">
                <a:latin typeface="Marianne" panose="02000000000000000000" pitchFamily="2" charset="0"/>
              </a:rPr>
              <a:t>La vidéo « </a:t>
            </a:r>
            <a:r>
              <a:rPr lang="fr-FR" sz="1400" dirty="0">
                <a:solidFill>
                  <a:srgbClr val="FFFFFF"/>
                </a:solidFill>
                <a:latin typeface="Marianne" panose="02000000000000000000" pitchFamily="2" charset="0"/>
                <a:hlinkClick r:id="rId4"/>
              </a:rPr>
              <a:t>Liste d’attente comment ça marche ?</a:t>
            </a:r>
            <a:r>
              <a:rPr lang="fr-FR" sz="1400" dirty="0">
                <a:latin typeface="Marianne" panose="02000000000000000000" pitchFamily="2" charset="0"/>
              </a:rPr>
              <a:t> »</a:t>
            </a:r>
          </a:p>
          <a:p>
            <a:endParaRPr lang="fr-FR" sz="1400" dirty="0">
              <a:latin typeface="Marianne" panose="02000000000000000000" pitchFamily="2" charset="0"/>
            </a:endParaRPr>
          </a:p>
          <a:p>
            <a:r>
              <a:rPr lang="fr-FR" sz="1400" dirty="0">
                <a:latin typeface="Marianne" panose="02000000000000000000" pitchFamily="2" charset="0"/>
                <a:hlinkClick r:id="rId5"/>
              </a:rPr>
              <a:t>L’infographie sur les listes d’attente en internat </a:t>
            </a:r>
            <a:endParaRPr lang="fr-FR" sz="1400" dirty="0">
              <a:latin typeface="Marianne" panose="02000000000000000000" pitchFamily="2" charset="0"/>
            </a:endParaRPr>
          </a:p>
        </p:txBody>
      </p:sp>
    </p:spTree>
    <p:extLst>
      <p:ext uri="{BB962C8B-B14F-4D97-AF65-F5344CB8AC3E}">
        <p14:creationId xmlns:p14="http://schemas.microsoft.com/office/powerpoint/2010/main" val="215028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60372" y="3984642"/>
            <a:ext cx="7237247" cy="792088"/>
          </a:xfrm>
        </p:spPr>
        <p:txBody>
          <a:bodyPr/>
          <a:lstStyle/>
          <a:p>
            <a:pPr marL="0" indent="0">
              <a:buNone/>
            </a:pPr>
            <a:r>
              <a:rPr lang="fr-FR" sz="2400" dirty="0">
                <a:latin typeface="Marianne" panose="02000000000000000000" pitchFamily="2" charset="0"/>
              </a:rPr>
              <a:t/>
            </a:r>
            <a:br>
              <a:rPr lang="fr-FR" sz="2400" dirty="0">
                <a:latin typeface="Marianne" panose="02000000000000000000" pitchFamily="2" charset="0"/>
              </a:rPr>
            </a:br>
            <a:r>
              <a:rPr lang="fr-FR" sz="2400" dirty="0">
                <a:latin typeface="Marianne" panose="02000000000000000000" pitchFamily="2" charset="0"/>
              </a:rPr>
              <a:t>Retour sur l’examen des vœux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2" y="890888"/>
            <a:ext cx="7362527" cy="3202242"/>
          </a:xfrm>
        </p:spPr>
      </p:pic>
    </p:spTree>
    <p:extLst>
      <p:ext uri="{BB962C8B-B14F-4D97-AF65-F5344CB8AC3E}">
        <p14:creationId xmlns:p14="http://schemas.microsoft.com/office/powerpoint/2010/main" val="208751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Titre 2"/>
          <p:cNvSpPr>
            <a:spLocks noGrp="1"/>
          </p:cNvSpPr>
          <p:nvPr>
            <p:ph type="title"/>
          </p:nvPr>
        </p:nvSpPr>
        <p:spPr/>
        <p:txBody>
          <a:bodyPr/>
          <a:lstStyle/>
          <a:p>
            <a:r>
              <a:rPr lang="fr-FR" sz="2400" dirty="0"/>
              <a:t>Une visualisation des indicateurs du classement   </a:t>
            </a:r>
          </a:p>
        </p:txBody>
      </p:sp>
      <p:sp>
        <p:nvSpPr>
          <p:cNvPr id="6" name="Rectangle 5"/>
          <p:cNvSpPr/>
          <p:nvPr/>
        </p:nvSpPr>
        <p:spPr>
          <a:xfrm>
            <a:off x="5156812" y="258916"/>
            <a:ext cx="3722494"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Comprendre les listes d’attente</a:t>
            </a:r>
          </a:p>
        </p:txBody>
      </p:sp>
      <p:sp>
        <p:nvSpPr>
          <p:cNvPr id="4" name="Rectangle 3"/>
          <p:cNvSpPr/>
          <p:nvPr/>
        </p:nvSpPr>
        <p:spPr>
          <a:xfrm>
            <a:off x="6071861" y="1720989"/>
            <a:ext cx="2559991" cy="1754326"/>
          </a:xfrm>
          <a:prstGeom prst="rect">
            <a:avLst/>
          </a:prstGeom>
        </p:spPr>
        <p:txBody>
          <a:bodyPr wrap="square">
            <a:spAutoFit/>
          </a:bodyPr>
          <a:lstStyle/>
          <a:p>
            <a:pPr>
              <a:spcBef>
                <a:spcPts val="600"/>
              </a:spcBef>
              <a:spcAft>
                <a:spcPts val="600"/>
              </a:spcAft>
            </a:pPr>
            <a:r>
              <a:rPr lang="fr-FR" sz="1400" b="1" dirty="0">
                <a:solidFill>
                  <a:srgbClr val="000091"/>
                </a:solidFill>
                <a:latin typeface="Marianne" panose="02000000000000000000" pitchFamily="2" charset="0"/>
              </a:rPr>
              <a:t>Conseil</a:t>
            </a:r>
            <a:r>
              <a:rPr lang="fr-FR" sz="1400" dirty="0">
                <a:solidFill>
                  <a:srgbClr val="000091"/>
                </a:solidFill>
                <a:latin typeface="Marianne" panose="02000000000000000000" pitchFamily="2" charset="0"/>
              </a:rPr>
              <a:t> : </a:t>
            </a:r>
            <a:br>
              <a:rPr lang="fr-FR" sz="1400" dirty="0">
                <a:solidFill>
                  <a:srgbClr val="000091"/>
                </a:solidFill>
                <a:latin typeface="Marianne" panose="02000000000000000000" pitchFamily="2" charset="0"/>
              </a:rPr>
            </a:br>
            <a:r>
              <a:rPr lang="fr-FR" sz="1400" dirty="0">
                <a:solidFill>
                  <a:srgbClr val="000091"/>
                </a:solidFill>
                <a:latin typeface="Marianne" panose="02000000000000000000" pitchFamily="2" charset="0"/>
              </a:rPr>
              <a:t>comparer sa position dans le classement et celle du dernier candidat admis en 2024 </a:t>
            </a:r>
          </a:p>
          <a:p>
            <a:pPr algn="just">
              <a:spcBef>
                <a:spcPts val="600"/>
              </a:spcBef>
              <a:spcAft>
                <a:spcPts val="600"/>
              </a:spcAft>
            </a:pPr>
            <a:r>
              <a:rPr lang="fr-FR" sz="1400" dirty="0">
                <a:solidFill>
                  <a:srgbClr val="000091"/>
                </a:solidFill>
                <a:latin typeface="Marianne" panose="02000000000000000000" pitchFamily="2" charset="0"/>
              </a:rPr>
              <a:t>&gt;&gt; une manière d’estimer les possibilités d’être admis</a:t>
            </a:r>
          </a:p>
        </p:txBody>
      </p:sp>
      <p:pic>
        <p:nvPicPr>
          <p:cNvPr id="10" name="Image 9">
            <a:extLst>
              <a:ext uri="{FF2B5EF4-FFF2-40B4-BE49-F238E27FC236}">
                <a16:creationId xmlns:a16="http://schemas.microsoft.com/office/drawing/2014/main" id="{CA4084ED-F59E-4DFA-9897-31ABFF53C1F0}"/>
              </a:ext>
            </a:extLst>
          </p:cNvPr>
          <p:cNvPicPr>
            <a:picLocks noChangeAspect="1"/>
          </p:cNvPicPr>
          <p:nvPr/>
        </p:nvPicPr>
        <p:blipFill>
          <a:blip r:embed="rId2"/>
          <a:stretch>
            <a:fillRect/>
          </a:stretch>
        </p:blipFill>
        <p:spPr>
          <a:xfrm>
            <a:off x="265855" y="1350457"/>
            <a:ext cx="5584755" cy="3463845"/>
          </a:xfrm>
          <a:prstGeom prst="rect">
            <a:avLst/>
          </a:prstGeom>
        </p:spPr>
      </p:pic>
    </p:spTree>
    <p:extLst>
      <p:ext uri="{BB962C8B-B14F-4D97-AF65-F5344CB8AC3E}">
        <p14:creationId xmlns:p14="http://schemas.microsoft.com/office/powerpoint/2010/main" val="229864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2457" y="952820"/>
            <a:ext cx="8204509" cy="3742125"/>
          </a:xfrm>
        </p:spPr>
        <p:txBody>
          <a:bodyPr/>
          <a:lstStyle/>
          <a:p>
            <a:pPr marL="285750" indent="-285750" defTabSz="457200">
              <a:spcBef>
                <a:spcPts val="1200"/>
              </a:spcBef>
              <a:spcAft>
                <a:spcPts val="600"/>
              </a:spcAft>
              <a:buClr>
                <a:srgbClr val="0000FF"/>
              </a:buClr>
              <a:buSzPct val="100000"/>
              <a:buFont typeface="Wingdings" panose="05000000000000000000" pitchFamily="2" charset="2"/>
              <a:buChar char="Ø"/>
            </a:pPr>
            <a:r>
              <a:rPr lang="fr-FR" sz="1600" b="1" dirty="0">
                <a:solidFill>
                  <a:schemeClr val="bg1"/>
                </a:solidFill>
                <a:highlight>
                  <a:srgbClr val="0000FF"/>
                </a:highlight>
                <a:latin typeface="Marianne" panose="02000000000000000000" pitchFamily="2" charset="0"/>
              </a:rPr>
              <a:t>Le candidat est informé du refus (dans les formations sélectives uniquement)</a:t>
            </a: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1600" dirty="0">
              <a:solidFill>
                <a:schemeClr val="tx1"/>
              </a:solidFill>
              <a:latin typeface="Marianne" panose="02000000000000000000" pitchFamily="2" charset="0"/>
            </a:endParaRPr>
          </a:p>
          <a:p>
            <a:pPr marL="742950" lvl="1" indent="-285750" algn="just" defTabSz="457200">
              <a:spcBef>
                <a:spcPct val="20000"/>
              </a:spcBef>
              <a:spcAft>
                <a:spcPts val="0"/>
              </a:spcAft>
              <a:buClr>
                <a:srgbClr val="FF0000"/>
              </a:buClr>
            </a:pPr>
            <a:endParaRPr lang="fr-FR" sz="800" dirty="0">
              <a:solidFill>
                <a:schemeClr val="tx1"/>
              </a:solidFill>
              <a:latin typeface="Marianne" panose="02000000000000000000" pitchFamily="2" charset="0"/>
            </a:endParaRPr>
          </a:p>
          <a:p>
            <a:pPr marL="177800" lvl="0" indent="-177800" defTabSz="457200">
              <a:spcAft>
                <a:spcPts val="0"/>
              </a:spcAft>
              <a:buClr>
                <a:srgbClr val="FF0000"/>
              </a:buClr>
              <a:buSzPct val="100000"/>
              <a:buFont typeface="Lucida Grande"/>
              <a:buChar char="&gt;"/>
            </a:pPr>
            <a:endParaRPr lang="fr-FR" sz="1100" dirty="0">
              <a:solidFill>
                <a:srgbClr val="3D566E"/>
              </a:solidFill>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dirty="0"/>
          </a:p>
        </p:txBody>
      </p:sp>
      <p:sp>
        <p:nvSpPr>
          <p:cNvPr id="8" name="Rectangle 7"/>
          <p:cNvSpPr/>
          <p:nvPr/>
        </p:nvSpPr>
        <p:spPr>
          <a:xfrm>
            <a:off x="3969830" y="217828"/>
            <a:ext cx="4796506"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Comprendre la situation d’un vœu refusé</a:t>
            </a:r>
          </a:p>
        </p:txBody>
      </p:sp>
      <p:pic>
        <p:nvPicPr>
          <p:cNvPr id="4" name="Image 3">
            <a:extLst>
              <a:ext uri="{FF2B5EF4-FFF2-40B4-BE49-F238E27FC236}">
                <a16:creationId xmlns:a16="http://schemas.microsoft.com/office/drawing/2014/main" id="{2B7BA95F-E608-4B87-9EC6-723A16569F71}"/>
              </a:ext>
            </a:extLst>
          </p:cNvPr>
          <p:cNvPicPr>
            <a:picLocks noChangeAspect="1"/>
          </p:cNvPicPr>
          <p:nvPr/>
        </p:nvPicPr>
        <p:blipFill>
          <a:blip r:embed="rId2"/>
          <a:stretch>
            <a:fillRect/>
          </a:stretch>
        </p:blipFill>
        <p:spPr>
          <a:xfrm>
            <a:off x="1635512" y="1383186"/>
            <a:ext cx="5397166" cy="1440695"/>
          </a:xfrm>
          <a:prstGeom prst="rect">
            <a:avLst/>
          </a:prstGeom>
        </p:spPr>
      </p:pic>
      <p:sp>
        <p:nvSpPr>
          <p:cNvPr id="9" name="ZoneTexte 8">
            <a:extLst>
              <a:ext uri="{FF2B5EF4-FFF2-40B4-BE49-F238E27FC236}">
                <a16:creationId xmlns:a16="http://schemas.microsoft.com/office/drawing/2014/main" id="{E853B32B-B8BD-49DF-93E8-1366CE4A3D55}"/>
              </a:ext>
            </a:extLst>
          </p:cNvPr>
          <p:cNvSpPr txBox="1"/>
          <p:nvPr/>
        </p:nvSpPr>
        <p:spPr>
          <a:xfrm>
            <a:off x="362706" y="2786730"/>
            <a:ext cx="8541653" cy="1908215"/>
          </a:xfrm>
          <a:prstGeom prst="rect">
            <a:avLst/>
          </a:prstGeom>
          <a:noFill/>
        </p:spPr>
        <p:txBody>
          <a:bodyPr wrap="square">
            <a:spAutoFit/>
          </a:bodyPr>
          <a:lstStyle/>
          <a:p>
            <a:pPr algn="just"/>
            <a:r>
              <a:rPr lang="fr-FR" sz="1200" dirty="0">
                <a:solidFill>
                  <a:srgbClr val="000091"/>
                </a:solidFill>
                <a:latin typeface="Marianne" panose="02000000000000000000" pitchFamily="2" charset="0"/>
              </a:rPr>
              <a:t>Si le candidat n’est pas retenu dans une formation sélective, Parcoursup lui indique dans son dossier comment solliciter le responsable de la formation pour demander les raisons de cette décision. </a:t>
            </a:r>
          </a:p>
          <a:p>
            <a:pPr algn="ctr">
              <a:spcBef>
                <a:spcPts val="1200"/>
              </a:spcBef>
            </a:pPr>
            <a:r>
              <a:rPr lang="fr-FR" sz="1200" b="1" dirty="0">
                <a:solidFill>
                  <a:srgbClr val="000091"/>
                </a:solidFill>
                <a:latin typeface="Marianne" panose="02000000000000000000" pitchFamily="2" charset="0"/>
              </a:rPr>
              <a:t>Il a un mois à compter de la publication des réponses pour faire sa demande.</a:t>
            </a:r>
          </a:p>
          <a:p>
            <a:pPr algn="just"/>
            <a:r>
              <a:rPr lang="fr-FR" sz="1200" dirty="0">
                <a:solidFill>
                  <a:srgbClr val="000091"/>
                </a:solidFill>
                <a:latin typeface="Marianne" panose="02000000000000000000" pitchFamily="2" charset="0"/>
              </a:rPr>
              <a:t> </a:t>
            </a:r>
          </a:p>
          <a:p>
            <a:pPr algn="just"/>
            <a:r>
              <a:rPr lang="fr-FR" sz="1200" dirty="0">
                <a:solidFill>
                  <a:srgbClr val="000091"/>
                </a:solidFill>
                <a:latin typeface="Marianne" panose="02000000000000000000" pitchFamily="2" charset="0"/>
              </a:rPr>
              <a:t>En face du vœu concerné, il peut consulter la </a:t>
            </a:r>
            <a:r>
              <a:rPr lang="fr-FR" sz="1200" b="1" dirty="0">
                <a:solidFill>
                  <a:srgbClr val="000091"/>
                </a:solidFill>
                <a:latin typeface="Marianne" panose="02000000000000000000" pitchFamily="2" charset="0"/>
              </a:rPr>
              <a:t>notification de la formation </a:t>
            </a:r>
            <a:r>
              <a:rPr lang="fr-FR" sz="1200" dirty="0">
                <a:solidFill>
                  <a:srgbClr val="000091"/>
                </a:solidFill>
                <a:latin typeface="Marianne" panose="02000000000000000000" pitchFamily="2" charset="0"/>
              </a:rPr>
              <a:t>qui lui explique comment procéder pour demander des explications.</a:t>
            </a:r>
          </a:p>
          <a:p>
            <a:pPr algn="just"/>
            <a:r>
              <a:rPr lang="fr-FR" sz="1200" dirty="0">
                <a:solidFill>
                  <a:srgbClr val="000091"/>
                </a:solidFill>
                <a:latin typeface="Marianne" panose="02000000000000000000" pitchFamily="2" charset="0"/>
              </a:rPr>
              <a:t> </a:t>
            </a:r>
          </a:p>
          <a:p>
            <a:pPr marL="285750" indent="-285750" algn="just">
              <a:buFont typeface="Wingdings" panose="05000000000000000000" pitchFamily="2" charset="2"/>
              <a:buChar char="Ø"/>
            </a:pPr>
            <a:r>
              <a:rPr lang="fr-FR" sz="1200" dirty="0">
                <a:solidFill>
                  <a:srgbClr val="000091"/>
                </a:solidFill>
                <a:latin typeface="Marianne" panose="02000000000000000000" pitchFamily="2" charset="0"/>
              </a:rPr>
              <a:t>S’il s’agit d’une formation publique, il a également le droit de contester la décision en formulant un recours devant le tribunal administratif dans les deux mois qui suivent la décision.</a:t>
            </a:r>
          </a:p>
        </p:txBody>
      </p:sp>
    </p:spTree>
    <p:extLst>
      <p:ext uri="{BB962C8B-B14F-4D97-AF65-F5344CB8AC3E}">
        <p14:creationId xmlns:p14="http://schemas.microsoft.com/office/powerpoint/2010/main" val="106353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dirty="0"/>
          </a:p>
        </p:txBody>
      </p:sp>
      <p:sp>
        <p:nvSpPr>
          <p:cNvPr id="3" name="Espace réservé du contenu 2"/>
          <p:cNvSpPr>
            <a:spLocks noGrp="1"/>
          </p:cNvSpPr>
          <p:nvPr>
            <p:ph sz="quarter" idx="14"/>
          </p:nvPr>
        </p:nvSpPr>
        <p:spPr>
          <a:xfrm>
            <a:off x="505521" y="915354"/>
            <a:ext cx="8260815" cy="3681107"/>
          </a:xfrm>
        </p:spPr>
        <p:txBody>
          <a:bodyPr/>
          <a:lstStyle/>
          <a:p>
            <a:pPr algn="just"/>
            <a:r>
              <a:rPr lang="fr-FR" sz="1600" dirty="0">
                <a:latin typeface="Marianne" panose="02000000000000000000" pitchFamily="2" charset="0"/>
              </a:rPr>
              <a:t>La réponse </a:t>
            </a:r>
            <a:r>
              <a:rPr lang="fr-FR" sz="1600" b="1" dirty="0">
                <a:solidFill>
                  <a:srgbClr val="F28E65"/>
                </a:solidFill>
                <a:latin typeface="Marianne" panose="02000000000000000000" pitchFamily="2" charset="0"/>
              </a:rPr>
              <a:t>« candidature retenue sous réserve de contrat »</a:t>
            </a:r>
            <a:r>
              <a:rPr lang="fr-FR" sz="1600" dirty="0">
                <a:latin typeface="Marianne" panose="02000000000000000000" pitchFamily="2" charset="0"/>
              </a:rPr>
              <a:t> signifie que la candidature a été sélectionnée et que pour être effectivement admis le candidat doit avoir signé un contrat d’apprentissage avec un employeur.</a:t>
            </a:r>
          </a:p>
          <a:p>
            <a:pPr algn="just">
              <a:spcAft>
                <a:spcPts val="1200"/>
              </a:spcAft>
            </a:pPr>
            <a:r>
              <a:rPr lang="fr-FR" sz="1600" dirty="0">
                <a:latin typeface="Marianne" panose="02000000000000000000" pitchFamily="2" charset="0"/>
              </a:rPr>
              <a:t>La </a:t>
            </a:r>
            <a:r>
              <a:rPr lang="fr-FR" sz="1600" b="1" dirty="0">
                <a:solidFill>
                  <a:srgbClr val="F28E65"/>
                </a:solidFill>
                <a:latin typeface="Marianne" panose="02000000000000000000" pitchFamily="2" charset="0"/>
              </a:rPr>
              <a:t>proposition d’admission n’est déclenchée qu’après enregistrement du contrat signé sur Parcoursup par le CFA.</a:t>
            </a:r>
          </a:p>
          <a:p>
            <a:pPr algn="just"/>
            <a:r>
              <a:rPr lang="fr-FR" sz="1600" b="1" dirty="0">
                <a:solidFill>
                  <a:srgbClr val="ED7454"/>
                </a:solidFill>
                <a:latin typeface="Marianne" panose="02000000000000000000" pitchFamily="2" charset="0"/>
              </a:rPr>
              <a:t>&gt; &gt; </a:t>
            </a:r>
            <a:r>
              <a:rPr lang="fr-FR" sz="1600" dirty="0">
                <a:latin typeface="Marianne" panose="02000000000000000000" pitchFamily="2" charset="0"/>
              </a:rPr>
              <a:t>Faire ses recherches d’employeur sans tarder en consultant :</a:t>
            </a:r>
          </a:p>
          <a:p>
            <a:pPr marL="214313" indent="-214313" algn="just">
              <a:buFont typeface="Arial" panose="020B0604020202020204" pitchFamily="34" charset="0"/>
              <a:buChar char="•"/>
            </a:pPr>
            <a:r>
              <a:rPr lang="fr-FR" sz="1600" dirty="0">
                <a:latin typeface="Marianne" panose="02000000000000000000" pitchFamily="2" charset="0"/>
              </a:rPr>
              <a:t>Le site </a:t>
            </a:r>
            <a:r>
              <a:rPr lang="fr-FR" sz="1600" b="1" dirty="0">
                <a:solidFill>
                  <a:srgbClr val="F28E65"/>
                </a:solidFill>
                <a:latin typeface="Marianne" panose="02000000000000000000" pitchFamily="2" charset="0"/>
                <a:hlinkClick r:id="rId2"/>
              </a:rPr>
              <a:t>La bonne alternance </a:t>
            </a:r>
            <a:r>
              <a:rPr lang="fr-FR" sz="1600" b="1" dirty="0">
                <a:solidFill>
                  <a:srgbClr val="F28E65"/>
                </a:solidFill>
                <a:latin typeface="Marianne" panose="02000000000000000000" pitchFamily="2" charset="0"/>
              </a:rPr>
              <a:t>depuis son dossier </a:t>
            </a:r>
            <a:r>
              <a:rPr lang="fr-FR" sz="1600" dirty="0">
                <a:latin typeface="Marianne" panose="02000000000000000000" pitchFamily="2" charset="0"/>
              </a:rPr>
              <a:t>pour trouver les entreprises qui recrutent régulièrement des apprentis</a:t>
            </a:r>
          </a:p>
          <a:p>
            <a:pPr marL="214313" indent="-214313" algn="just">
              <a:buFont typeface="Arial" panose="020B0604020202020204" pitchFamily="34" charset="0"/>
              <a:buChar char="•"/>
            </a:pPr>
            <a:r>
              <a:rPr lang="fr-FR" sz="1600" b="1" dirty="0">
                <a:solidFill>
                  <a:srgbClr val="F28E65"/>
                </a:solidFill>
                <a:latin typeface="Marianne" panose="02000000000000000000" pitchFamily="2" charset="0"/>
              </a:rPr>
              <a:t>Nos conseils </a:t>
            </a:r>
            <a:r>
              <a:rPr lang="fr-FR" sz="1600" dirty="0">
                <a:latin typeface="Marianne" panose="02000000000000000000" pitchFamily="2" charset="0"/>
              </a:rPr>
              <a:t>pour trouver un employeur sur </a:t>
            </a:r>
            <a:r>
              <a:rPr lang="fr-FR" sz="1600" b="1" dirty="0">
                <a:solidFill>
                  <a:srgbClr val="F28E65"/>
                </a:solidFill>
                <a:latin typeface="Marianne" panose="02000000000000000000" pitchFamily="2" charset="0"/>
                <a:hlinkClick r:id="rId3"/>
              </a:rPr>
              <a:t>Parcoursup.gouv.fr </a:t>
            </a:r>
            <a:endParaRPr lang="fr-FR" sz="1600" b="1" dirty="0">
              <a:solidFill>
                <a:srgbClr val="F28E65"/>
              </a:solidFill>
              <a:latin typeface="Marianne" panose="02000000000000000000" pitchFamily="2" charset="0"/>
            </a:endParaRPr>
          </a:p>
          <a:p>
            <a:pPr algn="just"/>
            <a:endParaRPr lang="fr-FR" sz="1000" dirty="0">
              <a:latin typeface="Marianne" panose="02000000000000000000" pitchFamily="2" charset="0"/>
            </a:endParaRPr>
          </a:p>
          <a:p>
            <a:pPr algn="just"/>
            <a:r>
              <a:rPr lang="fr-FR" sz="1600" dirty="0">
                <a:latin typeface="Marianne" panose="02000000000000000000" pitchFamily="2" charset="0"/>
              </a:rPr>
              <a:t>Les CFA et les établissements qui vous intéressent doivent également vous aider, </a:t>
            </a:r>
            <a:r>
              <a:rPr lang="fr-FR" sz="1600" b="1" dirty="0">
                <a:solidFill>
                  <a:srgbClr val="F28E65"/>
                </a:solidFill>
                <a:latin typeface="Marianne" panose="02000000000000000000" pitchFamily="2" charset="0"/>
              </a:rPr>
              <a:t>ils peuvent être contactés directement. </a:t>
            </a:r>
          </a:p>
          <a:p>
            <a:endParaRPr lang="fr-FR" sz="1350" dirty="0"/>
          </a:p>
        </p:txBody>
      </p:sp>
      <p:sp>
        <p:nvSpPr>
          <p:cNvPr id="5" name="Rectangle à coins arrondis 4"/>
          <p:cNvSpPr/>
          <p:nvPr/>
        </p:nvSpPr>
        <p:spPr>
          <a:xfrm>
            <a:off x="5293867" y="208900"/>
            <a:ext cx="3472469"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Les vœux en apprentissage</a:t>
            </a:r>
          </a:p>
        </p:txBody>
      </p:sp>
    </p:spTree>
    <p:extLst>
      <p:ext uri="{BB962C8B-B14F-4D97-AF65-F5344CB8AC3E}">
        <p14:creationId xmlns:p14="http://schemas.microsoft.com/office/powerpoint/2010/main" val="302254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8543" y="4217228"/>
            <a:ext cx="8476488" cy="415498"/>
          </a:xfrm>
          <a:prstGeom prst="rect">
            <a:avLst/>
          </a:prstGeom>
          <a:noFill/>
        </p:spPr>
        <p:txBody>
          <a:bodyPr wrap="square" rtlCol="0">
            <a:spAutoFit/>
          </a:bodyPr>
          <a:lstStyle/>
          <a:p>
            <a:r>
              <a:rPr lang="fr-FR" sz="2100" b="1" dirty="0">
                <a:solidFill>
                  <a:srgbClr val="000091"/>
                </a:solidFill>
                <a:latin typeface="Marianne" panose="02000000000000000000" pitchFamily="2" charset="0"/>
              </a:rPr>
              <a:t>Le classement des vœux en attente : entre le 6 et le 10 juin 2025</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23</a:t>
            </a:fld>
            <a:endParaRPr lang="fr-FR" dirty="0"/>
          </a:p>
        </p:txBody>
      </p:sp>
      <p:pic>
        <p:nvPicPr>
          <p:cNvPr id="5" name="Image 4">
            <a:extLst>
              <a:ext uri="{FF2B5EF4-FFF2-40B4-BE49-F238E27FC236}">
                <a16:creationId xmlns:a16="http://schemas.microsoft.com/office/drawing/2014/main" id="{38E846ED-8A9F-4184-A4DB-95C3AAA9D432}"/>
              </a:ext>
            </a:extLst>
          </p:cNvPr>
          <p:cNvPicPr>
            <a:picLocks noChangeAspect="1"/>
          </p:cNvPicPr>
          <p:nvPr/>
        </p:nvPicPr>
        <p:blipFill>
          <a:blip r:embed="rId2"/>
          <a:stretch>
            <a:fillRect/>
          </a:stretch>
        </p:blipFill>
        <p:spPr>
          <a:xfrm>
            <a:off x="1654444" y="849790"/>
            <a:ext cx="5835112" cy="3443919"/>
          </a:xfrm>
          <a:prstGeom prst="rect">
            <a:avLst/>
          </a:prstGeom>
        </p:spPr>
      </p:pic>
    </p:spTree>
    <p:extLst>
      <p:ext uri="{BB962C8B-B14F-4D97-AF65-F5344CB8AC3E}">
        <p14:creationId xmlns:p14="http://schemas.microsoft.com/office/powerpoint/2010/main" val="4135949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24</a:t>
            </a:fld>
            <a:endParaRPr lang="fr-FR" dirty="0"/>
          </a:p>
        </p:txBody>
      </p:sp>
      <p:sp>
        <p:nvSpPr>
          <p:cNvPr id="5" name="Espace réservé du contenu 4"/>
          <p:cNvSpPr>
            <a:spLocks noGrp="1"/>
          </p:cNvSpPr>
          <p:nvPr>
            <p:ph sz="quarter" idx="14"/>
          </p:nvPr>
        </p:nvSpPr>
        <p:spPr>
          <a:xfrm>
            <a:off x="346742" y="1030435"/>
            <a:ext cx="8419594" cy="3634555"/>
          </a:xfrm>
        </p:spPr>
        <p:txBody>
          <a:bodyPr/>
          <a:lstStyle/>
          <a:p>
            <a:pPr algn="just"/>
            <a:r>
              <a:rPr lang="fr-FR" sz="1400" b="1" dirty="0">
                <a:latin typeface="Marianne" panose="02000000000000000000" pitchFamily="2" charset="0"/>
              </a:rPr>
              <a:t>Objectif : </a:t>
            </a:r>
            <a:r>
              <a:rPr lang="fr-FR" sz="1400" b="1" dirty="0">
                <a:solidFill>
                  <a:srgbClr val="FF9575"/>
                </a:solidFill>
                <a:latin typeface="Marianne" panose="02000000000000000000" pitchFamily="2" charset="0"/>
              </a:rPr>
              <a:t>accélérer le processus de choix </a:t>
            </a:r>
            <a:r>
              <a:rPr lang="fr-FR" sz="1400" dirty="0">
                <a:latin typeface="Marianne" panose="02000000000000000000" pitchFamily="2" charset="0"/>
              </a:rPr>
              <a:t>pour réduire le sentiment d’attente et permettre à un maximum d’élèves d’avoir au moins une proposition avant les épreuves écrites du Bac </a:t>
            </a:r>
          </a:p>
          <a:p>
            <a:pPr algn="just"/>
            <a:endParaRPr lang="fr-FR" sz="800" dirty="0">
              <a:latin typeface="Marianne" panose="02000000000000000000" pitchFamily="2" charset="0"/>
            </a:endParaRPr>
          </a:p>
          <a:p>
            <a:pPr algn="just">
              <a:spcAft>
                <a:spcPts val="1200"/>
              </a:spcAft>
            </a:pPr>
            <a:r>
              <a:rPr lang="fr-FR" sz="1400" b="1" dirty="0">
                <a:latin typeface="Marianne" panose="02000000000000000000" pitchFamily="2" charset="0"/>
              </a:rPr>
              <a:t>Qui est concerné : </a:t>
            </a:r>
            <a:r>
              <a:rPr lang="fr-FR" sz="1400" dirty="0">
                <a:latin typeface="Marianne" panose="02000000000000000000" pitchFamily="2" charset="0"/>
              </a:rPr>
              <a:t>tous</a:t>
            </a:r>
            <a:r>
              <a:rPr lang="fr-FR" sz="1400" b="1" dirty="0">
                <a:latin typeface="Marianne" panose="02000000000000000000" pitchFamily="2" charset="0"/>
              </a:rPr>
              <a:t> </a:t>
            </a:r>
            <a:r>
              <a:rPr lang="fr-FR" sz="1400" dirty="0">
                <a:latin typeface="Marianne" panose="02000000000000000000" pitchFamily="2" charset="0"/>
              </a:rPr>
              <a:t>les candidats de la phase principale qui ont des vœux en attente au 6 juin (avec ou sans proposition d’admission acceptée) et qui souhaitent les conserver (en tout ou partie). </a:t>
            </a:r>
          </a:p>
          <a:p>
            <a:pPr marL="285750" indent="-285750" algn="just">
              <a:buFont typeface="Wingdings" panose="05000000000000000000" pitchFamily="2" charset="2"/>
              <a:buChar char="Ø"/>
            </a:pPr>
            <a:r>
              <a:rPr lang="fr-FR" sz="1400" b="1" dirty="0">
                <a:solidFill>
                  <a:srgbClr val="FF9575"/>
                </a:solidFill>
                <a:latin typeface="Marianne" panose="02000000000000000000" pitchFamily="2" charset="0"/>
              </a:rPr>
              <a:t>Pour les candidats qui auront déjà accepté une proposition d’admission, elle leur reste bien-sûr acquise et ils n’auront </a:t>
            </a:r>
            <a:r>
              <a:rPr lang="fr-FR" sz="1400" b="1" u="sng" dirty="0">
                <a:solidFill>
                  <a:srgbClr val="FF9575"/>
                </a:solidFill>
                <a:effectLst>
                  <a:outerShdw blurRad="38100" dist="38100" dir="2700000" algn="tl">
                    <a:srgbClr val="000000">
                      <a:alpha val="43137"/>
                    </a:srgbClr>
                  </a:outerShdw>
                </a:effectLst>
                <a:latin typeface="Marianne" panose="02000000000000000000" pitchFamily="2" charset="0"/>
              </a:rPr>
              <a:t>aucune action à faire pour la conserver</a:t>
            </a:r>
            <a:r>
              <a:rPr lang="fr-FR" sz="1400" b="1" dirty="0">
                <a:solidFill>
                  <a:srgbClr val="FF9575"/>
                </a:solidFill>
                <a:latin typeface="Marianne" panose="02000000000000000000" pitchFamily="2" charset="0"/>
              </a:rPr>
              <a:t>. </a:t>
            </a:r>
          </a:p>
          <a:p>
            <a:pPr algn="just"/>
            <a:endParaRPr lang="fr-FR" sz="800" dirty="0">
              <a:latin typeface="Marianne" panose="02000000000000000000" pitchFamily="2" charset="0"/>
            </a:endParaRPr>
          </a:p>
          <a:p>
            <a:pPr algn="just"/>
            <a:r>
              <a:rPr lang="fr-FR" sz="1400" b="1" dirty="0">
                <a:latin typeface="Marianne" panose="02000000000000000000" pitchFamily="2" charset="0"/>
              </a:rPr>
              <a:t>Quand : </a:t>
            </a:r>
            <a:r>
              <a:rPr lang="fr-FR" sz="1400" dirty="0">
                <a:latin typeface="Marianne" panose="02000000000000000000" pitchFamily="2" charset="0"/>
              </a:rPr>
              <a:t>entre le 6 et 10 juin 2025 &gt;&gt; Les candidats concernés recevront des informations et rappels par mail et sms. </a:t>
            </a:r>
          </a:p>
          <a:p>
            <a:pPr algn="just"/>
            <a:endParaRPr lang="fr-FR" sz="600" dirty="0">
              <a:latin typeface="Marianne" panose="02000000000000000000" pitchFamily="2" charset="0"/>
            </a:endParaRPr>
          </a:p>
          <a:p>
            <a:pPr algn="just"/>
            <a:r>
              <a:rPr lang="fr-FR" sz="1400" b="1" dirty="0">
                <a:latin typeface="Marianne" panose="02000000000000000000" pitchFamily="2" charset="0"/>
              </a:rPr>
              <a:t>Quelle stratégie </a:t>
            </a:r>
            <a:r>
              <a:rPr lang="fr-FR" sz="1400" dirty="0">
                <a:latin typeface="Marianne" panose="02000000000000000000" pitchFamily="2" charset="0"/>
              </a:rPr>
              <a:t>: classer ses vœux en fonction de ce que l’on préfère vraiment </a:t>
            </a:r>
            <a:r>
              <a:rPr lang="fr-FR" sz="1400" b="1" dirty="0">
                <a:latin typeface="Marianne" panose="02000000000000000000" pitchFamily="2" charset="0"/>
              </a:rPr>
              <a:t>&gt;&gt; pas besoin de faire de stratégie compliquée </a:t>
            </a:r>
          </a:p>
          <a:p>
            <a:pPr algn="just"/>
            <a:r>
              <a:rPr lang="fr-FR" sz="1400" dirty="0">
                <a:latin typeface="Marianne" panose="02000000000000000000" pitchFamily="2" charset="0"/>
              </a:rPr>
              <a:t>La bonne question à se poser : « si je suis accepté, est-ce que je veux rejoindre cette formation ? »</a:t>
            </a:r>
          </a:p>
          <a:p>
            <a:pPr algn="just"/>
            <a:endParaRPr lang="fr-FR" sz="1400" dirty="0">
              <a:latin typeface="Marianne" panose="02000000000000000000" pitchFamily="2" charset="0"/>
            </a:endParaRPr>
          </a:p>
          <a:p>
            <a:pPr algn="just"/>
            <a:endParaRPr lang="fr-FR" sz="1200" dirty="0">
              <a:latin typeface="Marianne" panose="02000000000000000000" pitchFamily="2" charset="0"/>
            </a:endParaRPr>
          </a:p>
          <a:p>
            <a:endParaRPr lang="fr-FR" dirty="0"/>
          </a:p>
        </p:txBody>
      </p:sp>
      <p:sp>
        <p:nvSpPr>
          <p:cNvPr id="6" name="Rectangle 5"/>
          <p:cNvSpPr/>
          <p:nvPr/>
        </p:nvSpPr>
        <p:spPr>
          <a:xfrm>
            <a:off x="3028638" y="225462"/>
            <a:ext cx="5993949" cy="338554"/>
          </a:xfrm>
          <a:prstGeom prst="rect">
            <a:avLst/>
          </a:prstGeom>
          <a:solidFill>
            <a:srgbClr val="34CB6A"/>
          </a:solidFill>
        </p:spPr>
        <p:txBody>
          <a:bodyPr wrap="none">
            <a:spAutoFit/>
          </a:bodyPr>
          <a:lstStyle/>
          <a:p>
            <a:pPr algn="ctr"/>
            <a:r>
              <a:rPr lang="fr-FR" sz="1600" b="1" dirty="0">
                <a:solidFill>
                  <a:schemeClr val="bg1"/>
                </a:solidFill>
                <a:latin typeface="Marianne" panose="02000000000000000000" pitchFamily="2" charset="0"/>
              </a:rPr>
              <a:t>Le classement des vœux en attente de la phase principale </a:t>
            </a:r>
          </a:p>
        </p:txBody>
      </p:sp>
    </p:spTree>
    <p:extLst>
      <p:ext uri="{BB962C8B-B14F-4D97-AF65-F5344CB8AC3E}">
        <p14:creationId xmlns:p14="http://schemas.microsoft.com/office/powerpoint/2010/main" val="4138332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25</a:t>
            </a:fld>
            <a:endParaRPr lang="fr-FR" dirty="0"/>
          </a:p>
        </p:txBody>
      </p:sp>
      <p:sp>
        <p:nvSpPr>
          <p:cNvPr id="4" name="Espace réservé du contenu 3"/>
          <p:cNvSpPr>
            <a:spLocks noGrp="1"/>
          </p:cNvSpPr>
          <p:nvPr>
            <p:ph sz="quarter" idx="14"/>
          </p:nvPr>
        </p:nvSpPr>
        <p:spPr>
          <a:xfrm>
            <a:off x="369785" y="944031"/>
            <a:ext cx="8148918" cy="4054172"/>
          </a:xfrm>
        </p:spPr>
        <p:txBody>
          <a:bodyPr/>
          <a:lstStyle/>
          <a:p>
            <a:pPr algn="just">
              <a:spcAft>
                <a:spcPts val="600"/>
              </a:spcAft>
            </a:pPr>
            <a:r>
              <a:rPr lang="fr-FR" sz="1600" dirty="0">
                <a:latin typeface="Marianne" panose="02000000000000000000" pitchFamily="2" charset="0"/>
              </a:rPr>
              <a:t>&gt; </a:t>
            </a:r>
            <a:r>
              <a:rPr lang="fr-FR" sz="1500" b="1" dirty="0">
                <a:solidFill>
                  <a:srgbClr val="FF9575"/>
                </a:solidFill>
                <a:latin typeface="Marianne" panose="02000000000000000000" pitchFamily="2" charset="0"/>
              </a:rPr>
              <a:t>En se connectant à son dossier </a:t>
            </a:r>
            <a:r>
              <a:rPr lang="fr-FR" sz="1500" b="1" u="sng" dirty="0">
                <a:solidFill>
                  <a:srgbClr val="FF9575"/>
                </a:solidFill>
                <a:effectLst>
                  <a:outerShdw blurRad="38100" dist="38100" dir="2700000" algn="tl">
                    <a:srgbClr val="000000">
                      <a:alpha val="43137"/>
                    </a:srgbClr>
                  </a:outerShdw>
                </a:effectLst>
                <a:latin typeface="Marianne" panose="02000000000000000000" pitchFamily="2" charset="0"/>
              </a:rPr>
              <a:t>entre le 6 et le 10 juin 2025 </a:t>
            </a:r>
            <a:r>
              <a:rPr lang="fr-FR" sz="1500" b="1" dirty="0">
                <a:solidFill>
                  <a:srgbClr val="FF9575"/>
                </a:solidFill>
                <a:latin typeface="Marianne" panose="02000000000000000000" pitchFamily="2" charset="0"/>
              </a:rPr>
              <a:t>(23h59, heure de Paris)</a:t>
            </a:r>
          </a:p>
          <a:p>
            <a:pPr marL="423450" lvl="1" indent="-171450" algn="just">
              <a:spcAft>
                <a:spcPts val="0"/>
              </a:spcAft>
              <a:buFont typeface="Wingdings" panose="05000000000000000000" pitchFamily="2" charset="2"/>
              <a:buChar char="Ø"/>
            </a:pPr>
            <a:r>
              <a:rPr lang="fr-FR" sz="1200" dirty="0">
                <a:latin typeface="Marianne" panose="02000000000000000000" pitchFamily="2" charset="0"/>
              </a:rPr>
              <a:t>le candidat sélectionne et classe par ordre de préférence les vœux en attente qu’il souhaite conserver</a:t>
            </a:r>
          </a:p>
          <a:p>
            <a:pPr marL="423450" lvl="1" indent="-171450" algn="just">
              <a:spcAft>
                <a:spcPts val="0"/>
              </a:spcAft>
              <a:buFont typeface="Wingdings" panose="05000000000000000000" pitchFamily="2" charset="2"/>
              <a:buChar char="Ø"/>
            </a:pPr>
            <a:r>
              <a:rPr lang="fr-FR" sz="1200" dirty="0">
                <a:latin typeface="Marianne" panose="02000000000000000000" pitchFamily="2" charset="0"/>
              </a:rPr>
              <a:t>Les formations n’auront jamais accès à son classement</a:t>
            </a:r>
          </a:p>
          <a:p>
            <a:pPr marL="423450" lvl="1" indent="-171450" algn="just">
              <a:spcAft>
                <a:spcPts val="0"/>
              </a:spcAft>
              <a:buFont typeface="Wingdings" panose="05000000000000000000" pitchFamily="2" charset="2"/>
              <a:buChar char="Ø"/>
            </a:pPr>
            <a:r>
              <a:rPr lang="fr-FR" sz="1200" dirty="0">
                <a:latin typeface="Marianne" panose="02000000000000000000" pitchFamily="2" charset="0"/>
              </a:rPr>
              <a:t>Le classement ne modifie pas la place dans la liste d’attente de la formation </a:t>
            </a:r>
          </a:p>
          <a:p>
            <a:pPr lvl="0" algn="just">
              <a:spcBef>
                <a:spcPts val="600"/>
              </a:spcBef>
              <a:spcAft>
                <a:spcPts val="600"/>
              </a:spcAft>
            </a:pPr>
            <a:r>
              <a:rPr lang="fr-FR" sz="1600" dirty="0">
                <a:latin typeface="Marianne" panose="02000000000000000000" pitchFamily="2" charset="0"/>
              </a:rPr>
              <a:t>&gt; </a:t>
            </a:r>
            <a:r>
              <a:rPr lang="fr-FR" sz="1500" b="1" u="sng" dirty="0">
                <a:solidFill>
                  <a:srgbClr val="FF9575"/>
                </a:solidFill>
                <a:effectLst>
                  <a:outerShdw blurRad="38100" dist="38100" dir="2700000" algn="tl">
                    <a:srgbClr val="000000">
                      <a:alpha val="43137"/>
                    </a:srgbClr>
                  </a:outerShdw>
                </a:effectLst>
                <a:latin typeface="Marianne" panose="02000000000000000000" pitchFamily="2" charset="0"/>
              </a:rPr>
              <a:t>À compter du 11 juin </a:t>
            </a:r>
            <a:r>
              <a:rPr lang="fr-FR" sz="1500" b="1" dirty="0">
                <a:solidFill>
                  <a:srgbClr val="FF9575"/>
                </a:solidFill>
                <a:latin typeface="Marianne" panose="02000000000000000000" pitchFamily="2" charset="0"/>
              </a:rPr>
              <a:t>: </a:t>
            </a:r>
          </a:p>
          <a:p>
            <a:pPr marL="537750" lvl="1" indent="-285750" algn="just">
              <a:spcAft>
                <a:spcPts val="300"/>
              </a:spcAft>
              <a:buFont typeface="Wingdings" panose="05000000000000000000" pitchFamily="2" charset="2"/>
              <a:buChar char="Ø"/>
            </a:pPr>
            <a:r>
              <a:rPr lang="fr-FR" sz="1200" dirty="0">
                <a:latin typeface="Marianne" panose="02000000000000000000" pitchFamily="2" charset="0"/>
              </a:rPr>
              <a:t>Les vœux en attente non classés avant le 10 juin 23h59 sont supprimés </a:t>
            </a:r>
          </a:p>
          <a:p>
            <a:pPr marL="537750" lvl="1" indent="-285750" algn="just">
              <a:buFont typeface="Wingdings" panose="05000000000000000000" pitchFamily="2" charset="2"/>
              <a:buChar char="Ø"/>
            </a:pPr>
            <a:r>
              <a:rPr lang="fr-FR" sz="1200" b="1" dirty="0">
                <a:latin typeface="Marianne" panose="02000000000000000000" pitchFamily="2" charset="0"/>
              </a:rPr>
              <a:t>Si un candidat reçoit une proposition d’admission pour un vœu en attente classé </a:t>
            </a:r>
            <a:r>
              <a:rPr lang="fr-FR" sz="1200" dirty="0">
                <a:latin typeface="Marianne" panose="02000000000000000000" pitchFamily="2" charset="0"/>
              </a:rPr>
              <a:t>: </a:t>
            </a:r>
          </a:p>
          <a:p>
            <a:pPr marL="717750" lvl="2" indent="-285750" algn="just">
              <a:spcAft>
                <a:spcPts val="600"/>
              </a:spcAft>
              <a:buFont typeface="Wingdings" panose="05000000000000000000" pitchFamily="2" charset="2"/>
              <a:buChar char="Ø"/>
            </a:pPr>
            <a:r>
              <a:rPr lang="fr-FR" sz="1200" dirty="0">
                <a:latin typeface="Marianne" panose="02000000000000000000" pitchFamily="2" charset="0"/>
              </a:rPr>
              <a:t>Il peut choisir d’accepter ou de refuser cette proposition</a:t>
            </a:r>
          </a:p>
          <a:p>
            <a:pPr marL="717750" lvl="2" indent="-285750" algn="just">
              <a:buFont typeface="Wingdings" panose="05000000000000000000" pitchFamily="2" charset="2"/>
              <a:buChar char="Ø"/>
            </a:pPr>
            <a:r>
              <a:rPr lang="fr-FR" sz="1200" dirty="0">
                <a:latin typeface="Marianne" panose="02000000000000000000" pitchFamily="2" charset="0"/>
              </a:rPr>
              <a:t>Tous les vœux qui viennent après dans son classement sont supprimés </a:t>
            </a:r>
          </a:p>
          <a:p>
            <a:pPr lvl="0" algn="just">
              <a:spcAft>
                <a:spcPts val="0"/>
              </a:spcAft>
              <a:defRPr/>
            </a:pPr>
            <a:endParaRPr lang="fr-FR" sz="1200" b="1" u="sng" dirty="0">
              <a:latin typeface="Marianne" panose="02000000000000000000" pitchFamily="2" charset="0"/>
            </a:endParaRPr>
          </a:p>
          <a:p>
            <a:pPr lvl="0" algn="just">
              <a:spcAft>
                <a:spcPts val="0"/>
              </a:spcAft>
              <a:defRPr/>
            </a:pPr>
            <a:r>
              <a:rPr lang="fr-FR" sz="1200" b="1" u="sng" dirty="0">
                <a:latin typeface="Marianne" panose="02000000000000000000" pitchFamily="2" charset="0"/>
              </a:rPr>
              <a:t>Par exemple </a:t>
            </a:r>
            <a:r>
              <a:rPr lang="fr-FR" sz="1200" b="1" dirty="0">
                <a:latin typeface="Marianne" panose="02000000000000000000" pitchFamily="2" charset="0"/>
              </a:rPr>
              <a:t>: </a:t>
            </a:r>
            <a:r>
              <a:rPr lang="fr-FR" sz="1200" dirty="0">
                <a:latin typeface="Marianne" panose="02000000000000000000" pitchFamily="2" charset="0"/>
              </a:rPr>
              <a:t>Paul a classé 5 vœux en attente. S’il reçoit une proposition d’admission relative à son vœu classé en 1</a:t>
            </a:r>
            <a:r>
              <a:rPr lang="fr-FR" sz="1200" baseline="30000" dirty="0">
                <a:latin typeface="Marianne" panose="02000000000000000000" pitchFamily="2" charset="0"/>
              </a:rPr>
              <a:t>er</a:t>
            </a:r>
            <a:r>
              <a:rPr lang="fr-FR" sz="1200" dirty="0">
                <a:latin typeface="Marianne" panose="02000000000000000000" pitchFamily="2" charset="0"/>
              </a:rPr>
              <a:t>, ses vœux en position 2, 3, 4 et 5 sont supprimés. S’il avait déjà accepté une proposition  d’admission, il devra choisir entre la nouvelle proposition et celle déjà acceptée.</a:t>
            </a:r>
          </a:p>
          <a:p>
            <a:pPr lvl="0" algn="just">
              <a:spcAft>
                <a:spcPts val="0"/>
              </a:spcAft>
              <a:defRPr/>
            </a:pPr>
            <a:endParaRPr lang="fr-FR" sz="800" dirty="0">
              <a:latin typeface="Marianne" panose="02000000000000000000" pitchFamily="2" charset="0"/>
            </a:endParaRPr>
          </a:p>
          <a:p>
            <a:pPr lvl="0" algn="just">
              <a:spcAft>
                <a:spcPts val="0"/>
              </a:spcAft>
              <a:defRPr/>
            </a:pPr>
            <a:r>
              <a:rPr lang="fr-FR" sz="1200" b="1" u="sng" dirty="0">
                <a:latin typeface="Marianne" panose="02000000000000000000" pitchFamily="2" charset="0"/>
              </a:rPr>
              <a:t>Le bon réflexe </a:t>
            </a:r>
            <a:r>
              <a:rPr lang="fr-FR" sz="1200" dirty="0">
                <a:latin typeface="Marianne" panose="02000000000000000000" pitchFamily="2" charset="0"/>
              </a:rPr>
              <a:t>: tester ses connaissances et les interfaces (Quiz ; Vidéo, infographies ; site d’entrainement)</a:t>
            </a:r>
          </a:p>
          <a:p>
            <a:endParaRPr lang="fr-FR" dirty="0"/>
          </a:p>
        </p:txBody>
      </p:sp>
      <p:sp>
        <p:nvSpPr>
          <p:cNvPr id="6" name="Rectangle 5"/>
          <p:cNvSpPr/>
          <p:nvPr/>
        </p:nvSpPr>
        <p:spPr>
          <a:xfrm>
            <a:off x="4124501" y="225462"/>
            <a:ext cx="4637808"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Comment classer les vœux en attente ?</a:t>
            </a:r>
          </a:p>
        </p:txBody>
      </p:sp>
    </p:spTree>
    <p:extLst>
      <p:ext uri="{BB962C8B-B14F-4D97-AF65-F5344CB8AC3E}">
        <p14:creationId xmlns:p14="http://schemas.microsoft.com/office/powerpoint/2010/main" val="128702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08184" y="4266425"/>
            <a:ext cx="7221416"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Des solutions adaptées pour chaque situation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26</a:t>
            </a:fld>
            <a:endParaRPr lang="fr-FR" dirty="0"/>
          </a:p>
        </p:txBody>
      </p:sp>
      <p:pic>
        <p:nvPicPr>
          <p:cNvPr id="6" name="Image 5"/>
          <p:cNvPicPr>
            <a:picLocks noChangeAspect="1"/>
          </p:cNvPicPr>
          <p:nvPr/>
        </p:nvPicPr>
        <p:blipFill>
          <a:blip r:embed="rId2"/>
          <a:stretch>
            <a:fillRect/>
          </a:stretch>
        </p:blipFill>
        <p:spPr>
          <a:xfrm>
            <a:off x="967043" y="862024"/>
            <a:ext cx="7262557" cy="3252347"/>
          </a:xfrm>
          <a:prstGeom prst="rect">
            <a:avLst/>
          </a:prstGeom>
        </p:spPr>
      </p:pic>
    </p:spTree>
    <p:extLst>
      <p:ext uri="{BB962C8B-B14F-4D97-AF65-F5344CB8AC3E}">
        <p14:creationId xmlns:p14="http://schemas.microsoft.com/office/powerpoint/2010/main" val="2626118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14400"/>
            <a:ext cx="8424000" cy="530068"/>
          </a:xfrm>
        </p:spPr>
        <p:txBody>
          <a:bodyPr/>
          <a:lstStyle/>
          <a:p>
            <a:pPr algn="just"/>
            <a:r>
              <a:rPr lang="fr-FR" sz="2000" dirty="0">
                <a:latin typeface="Marianne" panose="02000000000000000000" pitchFamily="2" charset="0"/>
              </a:rPr>
              <a:t>Des solutions pour les candidats qui n’ont pas reçu de proposition d’admission </a:t>
            </a:r>
          </a:p>
        </p:txBody>
      </p:sp>
      <p:sp>
        <p:nvSpPr>
          <p:cNvPr id="3" name="Espace réservé du contenu 2"/>
          <p:cNvSpPr>
            <a:spLocks noGrp="1"/>
          </p:cNvSpPr>
          <p:nvPr>
            <p:ph sz="quarter" idx="14"/>
          </p:nvPr>
        </p:nvSpPr>
        <p:spPr>
          <a:xfrm>
            <a:off x="351863" y="1572324"/>
            <a:ext cx="8414473" cy="3435886"/>
          </a:xfrm>
        </p:spPr>
        <p:txBody>
          <a:bodyPr/>
          <a:lstStyle/>
          <a:p>
            <a:pPr marL="285750" lvl="0" indent="-285750" algn="just">
              <a:buFont typeface="Wingdings" panose="05000000000000000000" pitchFamily="2" charset="2"/>
              <a:buChar char="Ø"/>
            </a:pPr>
            <a:r>
              <a:rPr lang="fr-FR" sz="1500" b="1" dirty="0">
                <a:latin typeface="Marianne" panose="02000000000000000000" pitchFamily="2" charset="0"/>
              </a:rPr>
              <a:t>Dès le 3 juin 2025 </a:t>
            </a:r>
            <a:r>
              <a:rPr lang="fr-FR" sz="1500" dirty="0">
                <a:latin typeface="Marianne" panose="02000000000000000000" pitchFamily="2" charset="0"/>
              </a:rPr>
              <a:t>: les lycéens qui n'ont fait que des demandes en formations sélectives et qui n’ont reçu que des réponses négatives peuvent </a:t>
            </a:r>
            <a:r>
              <a:rPr lang="fr-FR" sz="1500" b="1" dirty="0">
                <a:solidFill>
                  <a:srgbClr val="ED7454"/>
                </a:solidFill>
                <a:latin typeface="Marianne" panose="02000000000000000000" pitchFamily="2" charset="0"/>
              </a:rPr>
              <a:t>demander</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un accompagnement individuel ou collectif au lycée ou dans un CIO</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pour définir un nouveau projet d’orientation et préparer la phase complémentaire.</a:t>
            </a:r>
          </a:p>
          <a:p>
            <a:pPr lvl="0" algn="just"/>
            <a:endParaRPr lang="fr-FR" sz="800" dirty="0">
              <a:latin typeface="Marianne" panose="02000000000000000000" pitchFamily="2" charset="0"/>
            </a:endParaRPr>
          </a:p>
          <a:p>
            <a:pPr marL="285750" lvl="0" indent="-285750" algn="just">
              <a:buFont typeface="Wingdings" panose="05000000000000000000" pitchFamily="2" charset="2"/>
              <a:buChar char="Ø"/>
            </a:pPr>
            <a:r>
              <a:rPr lang="fr-FR" sz="1500" b="1" dirty="0">
                <a:latin typeface="Marianne" panose="02000000000000000000" pitchFamily="2" charset="0"/>
              </a:rPr>
              <a:t>Du 11 juin au 11 septembre 2025 </a:t>
            </a:r>
            <a:r>
              <a:rPr lang="fr-FR" sz="1500" dirty="0">
                <a:latin typeface="Marianne" panose="02000000000000000000" pitchFamily="2" charset="0"/>
              </a:rPr>
              <a:t>: pendant la </a:t>
            </a:r>
            <a:r>
              <a:rPr lang="fr-FR" sz="1500" b="1" dirty="0">
                <a:solidFill>
                  <a:srgbClr val="ED7454"/>
                </a:solidFill>
                <a:latin typeface="Marianne" panose="02000000000000000000" pitchFamily="2" charset="0"/>
              </a:rPr>
              <a:t>phase complémentaire</a:t>
            </a:r>
            <a:r>
              <a:rPr lang="fr-FR" sz="1500" dirty="0">
                <a:latin typeface="Marianne" panose="02000000000000000000" pitchFamily="2" charset="0"/>
              </a:rPr>
              <a:t>, les lycéens peuvent </a:t>
            </a:r>
            <a:r>
              <a:rPr lang="fr-FR" sz="1500" b="1" dirty="0">
                <a:solidFill>
                  <a:srgbClr val="ED7454"/>
                </a:solidFill>
                <a:latin typeface="Marianne" panose="02000000000000000000" pitchFamily="2" charset="0"/>
              </a:rPr>
              <a:t>formuler jusqu’à 10 nouveaux vœux et répondre aux propositions d’admission dans des formations disposant de places disponibles.</a:t>
            </a:r>
          </a:p>
          <a:p>
            <a:pPr lvl="0" algn="just"/>
            <a:endParaRPr lang="fr-FR" sz="800" dirty="0">
              <a:latin typeface="Marianne" panose="02000000000000000000" pitchFamily="2" charset="0"/>
            </a:endParaRPr>
          </a:p>
          <a:p>
            <a:pPr marL="285750" lvl="0" indent="-285750" algn="just">
              <a:buFont typeface="Wingdings" panose="05000000000000000000" pitchFamily="2" charset="2"/>
              <a:buChar char="Ø"/>
            </a:pPr>
            <a:r>
              <a:rPr lang="fr-FR" sz="1500" b="1" dirty="0">
                <a:latin typeface="Marianne" panose="02000000000000000000" pitchFamily="2" charset="0"/>
              </a:rPr>
              <a:t>À partir du 1</a:t>
            </a:r>
            <a:r>
              <a:rPr lang="fr-FR" sz="1500" b="1" baseline="30000" dirty="0">
                <a:latin typeface="Marianne" panose="02000000000000000000" pitchFamily="2" charset="0"/>
              </a:rPr>
              <a:t>er</a:t>
            </a:r>
            <a:r>
              <a:rPr lang="fr-FR" sz="1500" b="1" dirty="0">
                <a:latin typeface="Marianne" panose="02000000000000000000" pitchFamily="2" charset="0"/>
              </a:rPr>
              <a:t> juillet 2025 </a:t>
            </a:r>
            <a:r>
              <a:rPr lang="fr-FR" sz="1500" dirty="0">
                <a:latin typeface="Marianne" panose="02000000000000000000" pitchFamily="2" charset="0"/>
              </a:rPr>
              <a:t>: les candidats n’ayant pas eu de proposition peuvent solliciter depuis leur dossier </a:t>
            </a:r>
            <a:r>
              <a:rPr lang="fr-FR" sz="1500" b="1" dirty="0">
                <a:solidFill>
                  <a:srgbClr val="ED7454"/>
                </a:solidFill>
                <a:latin typeface="Marianne" panose="02000000000000000000" pitchFamily="2" charset="0"/>
              </a:rPr>
              <a:t>l’accompagnement de la Commission d’Accès à l’Enseignement Supérieur</a:t>
            </a:r>
            <a:r>
              <a:rPr lang="fr-FR" sz="1500" dirty="0">
                <a:solidFill>
                  <a:srgbClr val="ED7454"/>
                </a:solidFill>
                <a:latin typeface="Marianne" panose="02000000000000000000" pitchFamily="2" charset="0"/>
              </a:rPr>
              <a:t> </a:t>
            </a:r>
            <a:r>
              <a:rPr lang="fr-FR" sz="1500" b="1" dirty="0">
                <a:solidFill>
                  <a:srgbClr val="ED7454"/>
                </a:solidFill>
                <a:latin typeface="Marianne" panose="02000000000000000000" pitchFamily="2" charset="0"/>
              </a:rPr>
              <a:t>(CAES) </a:t>
            </a:r>
            <a:r>
              <a:rPr lang="fr-FR" sz="1500" dirty="0">
                <a:latin typeface="Marianne" panose="02000000000000000000" pitchFamily="2" charset="0"/>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27</a:t>
            </a:fld>
            <a:endParaRPr lang="fr-FR" dirty="0">
              <a:latin typeface="Marianne" panose="02000000000000000000" pitchFamily="2" charset="0"/>
            </a:endParaRPr>
          </a:p>
        </p:txBody>
      </p:sp>
      <p:sp>
        <p:nvSpPr>
          <p:cNvPr id="7" name="Rectangle à coins arrondis 6"/>
          <p:cNvSpPr/>
          <p:nvPr/>
        </p:nvSpPr>
        <p:spPr>
          <a:xfrm>
            <a:off x="3434575" y="109820"/>
            <a:ext cx="5464098" cy="646986"/>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Des solutions pour les candidats sans proposition d’admission</a:t>
            </a:r>
          </a:p>
        </p:txBody>
      </p:sp>
    </p:spTree>
    <p:extLst>
      <p:ext uri="{BB962C8B-B14F-4D97-AF65-F5344CB8AC3E}">
        <p14:creationId xmlns:p14="http://schemas.microsoft.com/office/powerpoint/2010/main" val="123063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28</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468351" y="855763"/>
            <a:ext cx="8170127" cy="3801962"/>
          </a:xfrm>
        </p:spPr>
        <p:txBody>
          <a:bodyPr/>
          <a:lstStyle/>
          <a:p>
            <a:pPr marL="285750" indent="-285750" defTabSz="342900">
              <a:spcAft>
                <a:spcPts val="900"/>
              </a:spcAft>
              <a:buClr>
                <a:schemeClr val="accent4"/>
              </a:buClr>
              <a:buSzPct val="100000"/>
              <a:buFont typeface="Wingdings" panose="05000000000000000000" pitchFamily="2" charset="2"/>
              <a:buChar char="Ø"/>
              <a:defRPr/>
            </a:pPr>
            <a:r>
              <a:rPr lang="fr-FR" sz="1800" b="1" dirty="0">
                <a:solidFill>
                  <a:srgbClr val="F28E65"/>
                </a:solidFill>
                <a:latin typeface="Marianne" panose="02000000000000000000" pitchFamily="2" charset="0"/>
              </a:rPr>
              <a:t>Quand ?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Du </a:t>
            </a:r>
            <a:r>
              <a:rPr lang="fr-FR" sz="1350" b="1" dirty="0">
                <a:solidFill>
                  <a:srgbClr val="000091"/>
                </a:solidFill>
                <a:latin typeface="Marianne" panose="02000000000000000000" pitchFamily="2" charset="0"/>
              </a:rPr>
              <a:t>11 juin au 11 septembre 2025</a:t>
            </a:r>
          </a:p>
          <a:p>
            <a:pPr marL="756047" indent="-285750">
              <a:buFont typeface="Wingdings" panose="05000000000000000000" pitchFamily="2" charset="2"/>
              <a:buChar char="Ø"/>
            </a:pPr>
            <a:r>
              <a:rPr lang="fr-FR" sz="1350" dirty="0">
                <a:solidFill>
                  <a:srgbClr val="000091"/>
                </a:solidFill>
                <a:latin typeface="Marianne" panose="02000000000000000000" pitchFamily="2" charset="0"/>
              </a:rPr>
              <a:t>Une réelle opportunité : en 2024, 80 000 candidats ont reçu une proposition d’admission dans une formation de leur choix.</a:t>
            </a:r>
          </a:p>
          <a:p>
            <a:pPr marL="470297" lvl="2" indent="0"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285750" indent="-285750" defTabSz="342900">
              <a:spcAft>
                <a:spcPts val="900"/>
              </a:spcAft>
              <a:buClr>
                <a:schemeClr val="accent4"/>
              </a:buClr>
              <a:buSzPct val="100000"/>
              <a:buFont typeface="Wingdings" panose="05000000000000000000" pitchFamily="2" charset="2"/>
              <a:buChar char="Ø"/>
              <a:defRPr/>
            </a:pPr>
            <a:r>
              <a:rPr lang="fr-FR" sz="1800" b="1" dirty="0">
                <a:solidFill>
                  <a:srgbClr val="F28E65"/>
                </a:solidFill>
                <a:latin typeface="Marianne" panose="02000000000000000000" pitchFamily="2" charset="0"/>
              </a:rPr>
              <a:t>Pour qui ?</a:t>
            </a:r>
            <a:endParaRPr lang="fr-FR" sz="1350" b="1" dirty="0">
              <a:solidFill>
                <a:srgbClr val="3D566E"/>
              </a:solidFill>
              <a:latin typeface="Marianne" panose="02000000000000000000" pitchFamily="2" charset="0"/>
            </a:endParaRP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En priorité les candidats qui n’ont pas reçu de proposition d’admission</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Les autres candidats concernés par la phase complémentaire</a:t>
            </a:r>
          </a:p>
          <a:p>
            <a:pPr marL="470297" lvl="2" indent="0"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285750" indent="-285750" defTabSz="342900">
              <a:spcAft>
                <a:spcPts val="900"/>
              </a:spcAft>
              <a:buClr>
                <a:schemeClr val="accent4"/>
              </a:buClr>
              <a:buSzPct val="100000"/>
              <a:buFont typeface="Wingdings" panose="05000000000000000000" pitchFamily="2" charset="2"/>
              <a:buChar char="Ø"/>
              <a:defRPr/>
            </a:pPr>
            <a:r>
              <a:rPr lang="fr-FR" sz="1800" b="1" dirty="0">
                <a:solidFill>
                  <a:srgbClr val="F28E65"/>
                </a:solidFill>
                <a:latin typeface="Marianne" panose="02000000000000000000" pitchFamily="2" charset="0"/>
              </a:rPr>
              <a:t>Comment formuler des vœux ?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Accès à la phase complémentaire à partir du dossier Parcoursup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Une actualisation quotidienne des formations ayant des places disponibles</a:t>
            </a:r>
          </a:p>
          <a:p>
            <a:pPr marL="756047" lvl="2" indent="-285750" defTabSz="342900">
              <a:spcBef>
                <a:spcPts val="0"/>
              </a:spcBef>
              <a:spcAft>
                <a:spcPts val="450"/>
              </a:spcAft>
              <a:buSzTx/>
              <a:buFont typeface="Wingdings" panose="05000000000000000000" pitchFamily="2" charset="2"/>
              <a:buChar char="Ø"/>
              <a:defRPr/>
            </a:pPr>
            <a:r>
              <a:rPr lang="fr-FR" sz="1350" b="1" dirty="0">
                <a:solidFill>
                  <a:srgbClr val="000091"/>
                </a:solidFill>
                <a:latin typeface="Marianne" panose="02000000000000000000" pitchFamily="2" charset="0"/>
              </a:rPr>
              <a:t>10 vœux maximum </a:t>
            </a:r>
            <a:r>
              <a:rPr lang="fr-FR" sz="1350" dirty="0">
                <a:solidFill>
                  <a:srgbClr val="000091"/>
                </a:solidFill>
                <a:latin typeface="Marianne" panose="02000000000000000000" pitchFamily="2" charset="0"/>
              </a:rPr>
              <a:t>pour des formations sélectives ou non sélectives </a:t>
            </a:r>
          </a:p>
          <a:p>
            <a:pPr marL="756047" lvl="2" indent="-285750" defTabSz="342900">
              <a:spcBef>
                <a:spcPts val="0"/>
              </a:spcBef>
              <a:spcAft>
                <a:spcPts val="450"/>
              </a:spcAft>
              <a:buSzTx/>
              <a:buFont typeface="Wingdings" panose="05000000000000000000" pitchFamily="2" charset="2"/>
              <a:buChar char="Ø"/>
              <a:defRPr/>
            </a:pPr>
            <a:r>
              <a:rPr lang="fr-FR" sz="1350" dirty="0">
                <a:solidFill>
                  <a:srgbClr val="000091"/>
                </a:solidFill>
                <a:latin typeface="Marianne" panose="02000000000000000000" pitchFamily="2" charset="0"/>
              </a:rPr>
              <a:t>Quelques règles spécifiques pour la formulation des vœux en phase complémentaire</a:t>
            </a:r>
          </a:p>
          <a:p>
            <a:endParaRPr lang="fr-FR" dirty="0">
              <a:solidFill>
                <a:srgbClr val="000091"/>
              </a:solidFill>
              <a:latin typeface="Marianne" panose="02000000000000000000" pitchFamily="2" charset="0"/>
            </a:endParaRPr>
          </a:p>
        </p:txBody>
      </p:sp>
      <p:sp>
        <p:nvSpPr>
          <p:cNvPr id="6" name="Rectangle à coins arrondis 5"/>
          <p:cNvSpPr/>
          <p:nvPr/>
        </p:nvSpPr>
        <p:spPr>
          <a:xfrm>
            <a:off x="4603965" y="155803"/>
            <a:ext cx="4110421" cy="408623"/>
          </a:xfrm>
          <a:prstGeom prst="round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Focus sur la phase complémentaire</a:t>
            </a: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latin typeface="Marianne" panose="02000000000000000000" pitchFamily="2" charset="0"/>
              </a:rPr>
              <a:pPr/>
              <a:t>28</a:t>
            </a:fld>
            <a:endParaRPr lang="fr-FR" dirty="0">
              <a:latin typeface="Marianne" panose="02000000000000000000" pitchFamily="2" charset="0"/>
            </a:endParaRPr>
          </a:p>
        </p:txBody>
      </p:sp>
    </p:spTree>
    <p:extLst>
      <p:ext uri="{BB962C8B-B14F-4D97-AF65-F5344CB8AC3E}">
        <p14:creationId xmlns:p14="http://schemas.microsoft.com/office/powerpoint/2010/main" val="1875066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29</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269999" y="970890"/>
            <a:ext cx="8491577" cy="3608794"/>
          </a:xfrm>
        </p:spPr>
        <p:txBody>
          <a:bodyPr/>
          <a:lstStyle/>
          <a:p>
            <a:pPr marL="285750" indent="-285750" algn="just" defTabSz="342900">
              <a:spcAft>
                <a:spcPts val="600"/>
              </a:spcAft>
              <a:buClr>
                <a:schemeClr val="accent4"/>
              </a:buClr>
              <a:buSzPct val="100000"/>
              <a:buFont typeface="Wingdings" panose="05000000000000000000" pitchFamily="2" charset="2"/>
              <a:buChar char="Ø"/>
              <a:defRPr/>
            </a:pPr>
            <a:r>
              <a:rPr lang="fr-FR" sz="1800" b="1" dirty="0">
                <a:solidFill>
                  <a:srgbClr val="F28E65"/>
                </a:solidFill>
                <a:latin typeface="Marianne" panose="02000000000000000000" pitchFamily="2" charset="0"/>
              </a:rPr>
              <a:t>Quelles réponses des formations ?</a:t>
            </a:r>
          </a:p>
          <a:p>
            <a:pPr marL="470297" lvl="2" indent="0" algn="just" defTabSz="342900">
              <a:spcBef>
                <a:spcPts val="0"/>
              </a:spcBef>
              <a:spcAft>
                <a:spcPts val="450"/>
              </a:spcAft>
              <a:buSzTx/>
              <a:buNone/>
              <a:defRPr/>
            </a:pPr>
            <a:r>
              <a:rPr lang="fr-FR" sz="1350" dirty="0">
                <a:solidFill>
                  <a:srgbClr val="000091"/>
                </a:solidFill>
                <a:latin typeface="Marianne" panose="02000000000000000000" pitchFamily="2" charset="0"/>
              </a:rPr>
              <a:t>Les formations sélectives  : </a:t>
            </a:r>
            <a:r>
              <a:rPr lang="fr-FR" sz="1200" dirty="0">
                <a:solidFill>
                  <a:srgbClr val="F28E65"/>
                </a:solidFill>
                <a:latin typeface="Marianne" panose="02000000000000000000" pitchFamily="2" charset="0"/>
              </a:rPr>
              <a:t>Oui</a:t>
            </a:r>
            <a:r>
              <a:rPr lang="fr-FR" sz="1350" dirty="0">
                <a:solidFill>
                  <a:srgbClr val="0C5076"/>
                </a:solidFill>
                <a:latin typeface="Marianne" panose="02000000000000000000" pitchFamily="2" charset="0"/>
              </a:rPr>
              <a:t> </a:t>
            </a:r>
            <a:r>
              <a:rPr lang="fr-FR" sz="1350" dirty="0">
                <a:solidFill>
                  <a:srgbClr val="000091"/>
                </a:solidFill>
                <a:latin typeface="Marianne" panose="02000000000000000000" pitchFamily="2" charset="0"/>
              </a:rPr>
              <a:t>ou</a:t>
            </a:r>
            <a:r>
              <a:rPr lang="fr-FR" sz="1350" dirty="0">
                <a:solidFill>
                  <a:srgbClr val="0C5076"/>
                </a:solidFill>
                <a:latin typeface="Marianne" panose="02000000000000000000" pitchFamily="2" charset="0"/>
              </a:rPr>
              <a:t> </a:t>
            </a:r>
            <a:r>
              <a:rPr lang="fr-FR" sz="1200" dirty="0">
                <a:solidFill>
                  <a:srgbClr val="F28E65"/>
                </a:solidFill>
                <a:latin typeface="Marianne" panose="02000000000000000000" pitchFamily="2" charset="0"/>
              </a:rPr>
              <a:t>Non</a:t>
            </a:r>
            <a:r>
              <a:rPr lang="fr-FR" sz="1350" dirty="0">
                <a:solidFill>
                  <a:srgbClr val="0C5076"/>
                </a:solidFill>
                <a:latin typeface="Marianne" panose="02000000000000000000" pitchFamily="2" charset="0"/>
              </a:rPr>
              <a:t> </a:t>
            </a:r>
          </a:p>
          <a:p>
            <a:pPr marL="470297" algn="just"/>
            <a:r>
              <a:rPr lang="fr-FR" sz="1350" dirty="0">
                <a:latin typeface="Marianne" panose="02000000000000000000" pitchFamily="2" charset="0"/>
              </a:rPr>
              <a:t>Les formations non sélectives : </a:t>
            </a:r>
            <a:r>
              <a:rPr lang="fr-FR" sz="1200" dirty="0">
                <a:solidFill>
                  <a:srgbClr val="F28E65"/>
                </a:solidFill>
                <a:latin typeface="Marianne" panose="02000000000000000000" pitchFamily="2" charset="0"/>
              </a:rPr>
              <a:t>Oui</a:t>
            </a:r>
            <a:r>
              <a:rPr lang="fr-FR" sz="1350" dirty="0">
                <a:latin typeface="Marianne" panose="02000000000000000000" pitchFamily="2" charset="0"/>
              </a:rPr>
              <a:t> ou </a:t>
            </a:r>
            <a:r>
              <a:rPr lang="fr-FR" sz="1200" dirty="0">
                <a:solidFill>
                  <a:srgbClr val="F28E65"/>
                </a:solidFill>
                <a:latin typeface="Marianne" panose="02000000000000000000" pitchFamily="2" charset="0"/>
              </a:rPr>
              <a:t>Oui-Si </a:t>
            </a:r>
          </a:p>
          <a:p>
            <a:pPr marL="470297" lvl="2" indent="0" algn="just"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285750" indent="-285750" algn="just" defTabSz="342900">
              <a:spcAft>
                <a:spcPts val="600"/>
              </a:spcAft>
              <a:buClr>
                <a:schemeClr val="accent4"/>
              </a:buClr>
              <a:buSzPct val="100000"/>
              <a:buFont typeface="Wingdings" panose="05000000000000000000" pitchFamily="2" charset="2"/>
              <a:buChar char="Ø"/>
              <a:defRPr/>
            </a:pPr>
            <a:r>
              <a:rPr lang="fr-FR" sz="1800" b="1" dirty="0">
                <a:solidFill>
                  <a:srgbClr val="F28E65"/>
                </a:solidFill>
                <a:latin typeface="Marianne" panose="02000000000000000000" pitchFamily="2" charset="0"/>
              </a:rPr>
              <a:t>Dans quels délais les formations répondent-elles ?</a:t>
            </a:r>
            <a:endParaRPr lang="fr-FR" sz="1350" b="1" dirty="0">
              <a:solidFill>
                <a:srgbClr val="3D566E"/>
              </a:solidFill>
              <a:latin typeface="Marianne" panose="02000000000000000000" pitchFamily="2" charset="0"/>
            </a:endParaRPr>
          </a:p>
          <a:p>
            <a:pPr marL="470297" lvl="2" indent="0" algn="just" defTabSz="342900">
              <a:spcBef>
                <a:spcPts val="0"/>
              </a:spcBef>
              <a:spcAft>
                <a:spcPts val="450"/>
              </a:spcAft>
              <a:buSzTx/>
              <a:buNone/>
              <a:defRPr/>
            </a:pPr>
            <a:r>
              <a:rPr lang="fr-FR" sz="1350" dirty="0">
                <a:solidFill>
                  <a:srgbClr val="000091"/>
                </a:solidFill>
                <a:latin typeface="Marianne" panose="02000000000000000000" pitchFamily="2" charset="0"/>
              </a:rPr>
              <a:t>Délai de réponse de 8 jours maximum </a:t>
            </a:r>
          </a:p>
          <a:p>
            <a:pPr marL="470297" lvl="2" indent="0" algn="just" defTabSz="342900">
              <a:spcBef>
                <a:spcPts val="0"/>
              </a:spcBef>
              <a:spcAft>
                <a:spcPts val="450"/>
              </a:spcAft>
              <a:buSzTx/>
              <a:buNone/>
              <a:defRPr/>
            </a:pPr>
            <a:r>
              <a:rPr lang="fr-FR" sz="1350" dirty="0">
                <a:solidFill>
                  <a:srgbClr val="000091"/>
                </a:solidFill>
                <a:latin typeface="Marianne" panose="02000000000000000000" pitchFamily="2" charset="0"/>
              </a:rPr>
              <a:t>La pause estivale : du 11 juillet 2025 et 22 août 2025</a:t>
            </a:r>
          </a:p>
          <a:p>
            <a:pPr marL="470297" lvl="2" indent="0" algn="just" defTabSz="342900">
              <a:spcBef>
                <a:spcPts val="0"/>
              </a:spcBef>
              <a:spcAft>
                <a:spcPts val="0"/>
              </a:spcAft>
              <a:buSzTx/>
              <a:buNone/>
              <a:defRPr/>
            </a:pPr>
            <a:endParaRPr lang="fr-FR" sz="675" b="1" dirty="0">
              <a:solidFill>
                <a:srgbClr val="3D566E"/>
              </a:solidFill>
              <a:latin typeface="Marianne" panose="02000000000000000000" pitchFamily="2" charset="0"/>
            </a:endParaRPr>
          </a:p>
          <a:p>
            <a:pPr marL="285750" indent="-285750" algn="just" defTabSz="342900">
              <a:spcAft>
                <a:spcPts val="600"/>
              </a:spcAft>
              <a:buClr>
                <a:schemeClr val="accent4"/>
              </a:buClr>
              <a:buSzPct val="100000"/>
              <a:buFont typeface="Wingdings" panose="05000000000000000000" pitchFamily="2" charset="2"/>
              <a:buChar char="Ø"/>
              <a:defRPr/>
            </a:pPr>
            <a:r>
              <a:rPr lang="fr-FR" sz="1800" b="1" dirty="0">
                <a:solidFill>
                  <a:srgbClr val="F28E65"/>
                </a:solidFill>
                <a:latin typeface="Marianne" panose="02000000000000000000" pitchFamily="2" charset="0"/>
              </a:rPr>
              <a:t>Dans quels délais répondre aux propositions d’admission ? </a:t>
            </a:r>
          </a:p>
          <a:p>
            <a:pPr marL="470297" lvl="2" indent="0" algn="just" defTabSz="342900">
              <a:spcBef>
                <a:spcPts val="0"/>
              </a:spcBef>
              <a:spcAft>
                <a:spcPts val="450"/>
              </a:spcAft>
              <a:buSzTx/>
              <a:buNone/>
              <a:defRPr/>
            </a:pPr>
            <a:r>
              <a:rPr lang="fr-FR" sz="1350" b="1" dirty="0">
                <a:solidFill>
                  <a:srgbClr val="000091"/>
                </a:solidFill>
                <a:latin typeface="Marianne" panose="02000000000000000000" pitchFamily="2" charset="0"/>
              </a:rPr>
              <a:t>Une alerte (mail et sms) lorsqu’une proposition arrive  </a:t>
            </a:r>
          </a:p>
          <a:p>
            <a:pPr marL="136922" algn="just"/>
            <a:r>
              <a:rPr lang="fr-FR" sz="1200" dirty="0">
                <a:solidFill>
                  <a:srgbClr val="000091"/>
                </a:solidFill>
                <a:latin typeface="Marianne" panose="02000000000000000000" pitchFamily="2" charset="0"/>
              </a:rPr>
              <a:t>→ pour une proposition reçue entre le 11 juin et le 22 août 2025 : le candidat a 2 jours pour répondre </a:t>
            </a:r>
          </a:p>
          <a:p>
            <a:pPr marL="136922" algn="just"/>
            <a:r>
              <a:rPr lang="fr-FR" sz="1200" dirty="0">
                <a:solidFill>
                  <a:srgbClr val="000091"/>
                </a:solidFill>
                <a:latin typeface="Marianne" panose="02000000000000000000" pitchFamily="2" charset="0"/>
              </a:rPr>
              <a:t>→ pour une proposition reçue entre le 23 août et le 11 septembre 2025 : le candidat a toute la journée pour répondre</a:t>
            </a:r>
          </a:p>
        </p:txBody>
      </p:sp>
      <p:sp>
        <p:nvSpPr>
          <p:cNvPr id="6" name="Rectangle à coins arrondis 5"/>
          <p:cNvSpPr/>
          <p:nvPr/>
        </p:nvSpPr>
        <p:spPr>
          <a:xfrm>
            <a:off x="4651957" y="181747"/>
            <a:ext cx="4110421" cy="408623"/>
          </a:xfrm>
          <a:prstGeom prst="round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Focus sur la phase complémentaire</a:t>
            </a: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latin typeface="Marianne" panose="02000000000000000000" pitchFamily="2" charset="0"/>
              </a:rPr>
              <a:pPr/>
              <a:t>29</a:t>
            </a:fld>
            <a:endParaRPr lang="fr-FR" dirty="0">
              <a:latin typeface="Marianne" panose="02000000000000000000" pitchFamily="2" charset="0"/>
            </a:endParaRPr>
          </a:p>
        </p:txBody>
      </p:sp>
      <p:sp>
        <p:nvSpPr>
          <p:cNvPr id="9" name="Rectangle 8">
            <a:extLst>
              <a:ext uri="{FF2B5EF4-FFF2-40B4-BE49-F238E27FC236}">
                <a16:creationId xmlns:a16="http://schemas.microsoft.com/office/drawing/2014/main" id="{72788B36-01E5-4282-887E-2831B3EB97BD}"/>
              </a:ext>
            </a:extLst>
          </p:cNvPr>
          <p:cNvSpPr/>
          <p:nvPr/>
        </p:nvSpPr>
        <p:spPr>
          <a:xfrm>
            <a:off x="371158" y="4324465"/>
            <a:ext cx="8289257" cy="286232"/>
          </a:xfrm>
          <a:prstGeom prst="rect">
            <a:avLst/>
          </a:prstGeom>
          <a:solidFill>
            <a:srgbClr val="000091"/>
          </a:solidFill>
        </p:spPr>
        <p:txBody>
          <a:bodyPr wrap="square">
            <a:spAutoFit/>
          </a:bodyPr>
          <a:lstStyle/>
          <a:p>
            <a:pPr marL="0" lvl="1" algn="just" defTabSz="609585">
              <a:lnSpc>
                <a:spcPct val="90000"/>
              </a:lnSpc>
              <a:buSzPct val="100000"/>
              <a:defRPr/>
            </a:pPr>
            <a:r>
              <a:rPr lang="fr-FR" sz="1400" b="1" u="sng" dirty="0">
                <a:solidFill>
                  <a:srgbClr val="F28E65"/>
                </a:solidFill>
                <a:latin typeface="Marianne" panose="02000000000000000000" pitchFamily="2" charset="0"/>
              </a:rPr>
              <a:t>Info</a:t>
            </a:r>
            <a:r>
              <a:rPr lang="fr-FR" sz="1400" b="1" kern="0" dirty="0">
                <a:solidFill>
                  <a:schemeClr val="bg1"/>
                </a:solidFill>
                <a:latin typeface="Marianne" panose="02000000000000000000" pitchFamily="2" charset="0"/>
              </a:rPr>
              <a:t> </a:t>
            </a:r>
            <a:r>
              <a:rPr lang="fr-FR" sz="1400" kern="0" dirty="0">
                <a:solidFill>
                  <a:schemeClr val="bg1"/>
                </a:solidFill>
                <a:latin typeface="Marianne" panose="02000000000000000000" pitchFamily="2" charset="0"/>
              </a:rPr>
              <a:t>: suspension des délais de réponse pour les lycéens pendant les épreuves écrites du Bac</a:t>
            </a:r>
          </a:p>
        </p:txBody>
      </p:sp>
    </p:spTree>
    <p:extLst>
      <p:ext uri="{BB962C8B-B14F-4D97-AF65-F5344CB8AC3E}">
        <p14:creationId xmlns:p14="http://schemas.microsoft.com/office/powerpoint/2010/main" val="225497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a:t>
            </a:fld>
            <a:endParaRPr lang="fr-FR" dirty="0"/>
          </a:p>
        </p:txBody>
      </p:sp>
      <p:sp>
        <p:nvSpPr>
          <p:cNvPr id="10" name="Espace réservé du contenu 2"/>
          <p:cNvSpPr>
            <a:spLocks noGrp="1"/>
          </p:cNvSpPr>
          <p:nvPr>
            <p:ph sz="quarter" idx="14"/>
          </p:nvPr>
        </p:nvSpPr>
        <p:spPr>
          <a:xfrm>
            <a:off x="306937" y="931790"/>
            <a:ext cx="8376146" cy="3712801"/>
          </a:xfrm>
        </p:spPr>
        <p:txBody>
          <a:bodyPr/>
          <a:lstStyle/>
          <a:p>
            <a:pPr marL="285750" indent="-285750" algn="just">
              <a:buFont typeface="Wingdings" panose="05000000000000000000" pitchFamily="2" charset="2"/>
              <a:buChar char="Ø"/>
            </a:pPr>
            <a:r>
              <a:rPr lang="fr-FR" sz="1600" b="1" dirty="0">
                <a:solidFill>
                  <a:srgbClr val="F28E65"/>
                </a:solidFill>
                <a:latin typeface="Marianne" panose="02000000000000000000" pitchFamily="2" charset="0"/>
              </a:rPr>
              <a:t>980 000 </a:t>
            </a:r>
            <a:r>
              <a:rPr lang="fr-FR" sz="1600" b="1" dirty="0">
                <a:solidFill>
                  <a:srgbClr val="FF9575"/>
                </a:solidFill>
                <a:latin typeface="Marianne" panose="02000000000000000000" pitchFamily="2" charset="0"/>
              </a:rPr>
              <a:t>candidats </a:t>
            </a:r>
            <a:r>
              <a:rPr lang="fr-FR" sz="1600" b="1" dirty="0">
                <a:solidFill>
                  <a:srgbClr val="F28E65"/>
                </a:solidFill>
                <a:latin typeface="Marianne" panose="02000000000000000000" pitchFamily="2" charset="0"/>
              </a:rPr>
              <a:t>ont confirmé au moins 1 vœu dont : </a:t>
            </a:r>
          </a:p>
          <a:p>
            <a:pPr marL="285750" indent="-285750" algn="just">
              <a:buFont typeface="Wingdings" panose="05000000000000000000" pitchFamily="2" charset="2"/>
              <a:buChar char="§"/>
            </a:pPr>
            <a:r>
              <a:rPr lang="fr-FR" sz="1600" dirty="0">
                <a:latin typeface="Marianne" panose="02000000000000000000" pitchFamily="2" charset="0"/>
              </a:rPr>
              <a:t>650 000 lycéens, </a:t>
            </a:r>
          </a:p>
          <a:p>
            <a:pPr marL="285750" indent="-285750" algn="just">
              <a:buFont typeface="Wingdings" panose="05000000000000000000" pitchFamily="2" charset="2"/>
              <a:buChar char="§"/>
            </a:pPr>
            <a:r>
              <a:rPr lang="fr-FR" sz="1600" dirty="0">
                <a:latin typeface="Marianne" panose="02000000000000000000" pitchFamily="2" charset="0"/>
              </a:rPr>
              <a:t>183 000 étudiants en recherche d’une réorientation, </a:t>
            </a:r>
          </a:p>
          <a:p>
            <a:pPr marL="285750" indent="-285750" algn="just">
              <a:buFont typeface="Wingdings" panose="05000000000000000000" pitchFamily="2" charset="2"/>
              <a:buChar char="§"/>
            </a:pPr>
            <a:r>
              <a:rPr lang="fr-FR" sz="1600" dirty="0">
                <a:latin typeface="Marianne" panose="02000000000000000000" pitchFamily="2" charset="0"/>
              </a:rPr>
              <a:t>112 000 candidats non scolarisés souhaitant reprendre des études, </a:t>
            </a:r>
          </a:p>
          <a:p>
            <a:pPr marL="285750" indent="-285750" algn="just">
              <a:buFont typeface="Wingdings" panose="05000000000000000000" pitchFamily="2" charset="2"/>
              <a:buChar char="§"/>
            </a:pPr>
            <a:r>
              <a:rPr lang="fr-FR" sz="1600" dirty="0">
                <a:latin typeface="Marianne" panose="02000000000000000000" pitchFamily="2" charset="0"/>
              </a:rPr>
              <a:t>35 000 candidats (lycéens et étudiants) suivant une scolarité non française à l’étranger </a:t>
            </a:r>
          </a:p>
          <a:p>
            <a:pPr algn="just">
              <a:spcAft>
                <a:spcPts val="1200"/>
              </a:spcAft>
            </a:pPr>
            <a:r>
              <a:rPr lang="fr-FR" sz="1600" dirty="0">
                <a:latin typeface="Marianne" panose="02000000000000000000" pitchFamily="2" charset="0"/>
              </a:rPr>
              <a:t>   &gt; Ces candidats ont formulé 13 millions de vœux et sous-vœux pour des formations sous statut étudiant : </a:t>
            </a:r>
            <a:r>
              <a:rPr lang="fr-FR" sz="1600" b="1" dirty="0">
                <a:effectLst>
                  <a:outerShdw blurRad="38100" dist="38100" dir="2700000" algn="tl">
                    <a:srgbClr val="000000">
                      <a:alpha val="43137"/>
                    </a:srgbClr>
                  </a:outerShdw>
                </a:effectLst>
                <a:latin typeface="Marianne" panose="02000000000000000000" pitchFamily="2" charset="0"/>
              </a:rPr>
              <a:t>plus de vœux et des vœux plus diversifiés </a:t>
            </a:r>
          </a:p>
          <a:p>
            <a:pPr marL="285750" indent="-285750" algn="just">
              <a:buFont typeface="Wingdings" panose="05000000000000000000" pitchFamily="2" charset="2"/>
              <a:buChar char="Ø"/>
            </a:pPr>
            <a:r>
              <a:rPr lang="fr-FR" sz="1600" b="1" dirty="0">
                <a:solidFill>
                  <a:srgbClr val="F28E65"/>
                </a:solidFill>
                <a:latin typeface="Marianne" panose="02000000000000000000" pitchFamily="2" charset="0"/>
              </a:rPr>
              <a:t> 232 000 candidats ont formulé 1,3 million de vœux pour des formations proposées par la voie de l’apprentissage  </a:t>
            </a:r>
          </a:p>
          <a:p>
            <a:pPr algn="just"/>
            <a:r>
              <a:rPr lang="fr-FR" sz="1600" dirty="0">
                <a:latin typeface="Marianne" panose="02000000000000000000" pitchFamily="2" charset="0"/>
              </a:rPr>
              <a:t>   &gt; Des vœux pour ces formations par apprentissage restent possibles jusqu’au 9 septembre 2025</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12" name="Rectangle 11"/>
          <p:cNvSpPr/>
          <p:nvPr/>
        </p:nvSpPr>
        <p:spPr>
          <a:xfrm>
            <a:off x="3969830" y="219128"/>
            <a:ext cx="4796506"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Les grandes données de Parcoursup 2025</a:t>
            </a:r>
          </a:p>
        </p:txBody>
      </p:sp>
    </p:spTree>
    <p:extLst>
      <p:ext uri="{BB962C8B-B14F-4D97-AF65-F5344CB8AC3E}">
        <p14:creationId xmlns:p14="http://schemas.microsoft.com/office/powerpoint/2010/main" val="1101237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438615" y="819556"/>
            <a:ext cx="8327721" cy="3889078"/>
          </a:xfrm>
        </p:spPr>
        <p:txBody>
          <a:bodyPr/>
          <a:lstStyle/>
          <a:p>
            <a:pPr marL="285750" indent="-285750" defTabSz="342900">
              <a:spcAft>
                <a:spcPts val="900"/>
              </a:spcAft>
              <a:buClr>
                <a:schemeClr val="accent4"/>
              </a:buClr>
              <a:buSzPct val="100000"/>
              <a:buFont typeface="Wingdings" panose="05000000000000000000" pitchFamily="2" charset="2"/>
              <a:buChar char="Ø"/>
              <a:defRPr/>
            </a:pPr>
            <a:r>
              <a:rPr lang="fr-FR" sz="1600" b="1" dirty="0">
                <a:solidFill>
                  <a:srgbClr val="F28E65"/>
                </a:solidFill>
                <a:latin typeface="Marianne" panose="02000000000000000000" pitchFamily="2" charset="0"/>
              </a:rPr>
              <a:t>Quand ? </a:t>
            </a:r>
            <a:endParaRPr lang="fr-FR" sz="1600" b="1" dirty="0">
              <a:solidFill>
                <a:srgbClr val="EC130E"/>
              </a:solidFill>
              <a:latin typeface="Marianne" panose="02000000000000000000" pitchFamily="2" charset="0"/>
            </a:endParaRPr>
          </a:p>
          <a:p>
            <a:pPr algn="just"/>
            <a:r>
              <a:rPr lang="fr-FR" sz="1300" b="1" dirty="0">
                <a:solidFill>
                  <a:srgbClr val="ED7454"/>
                </a:solidFill>
                <a:latin typeface="Marianne" panose="02000000000000000000" pitchFamily="2" charset="0"/>
              </a:rPr>
              <a:t>À partir du 1er juillet 2025, </a:t>
            </a:r>
            <a:r>
              <a:rPr lang="fr-FR" sz="1300" dirty="0">
                <a:latin typeface="Marianne" panose="02000000000000000000" pitchFamily="2" charset="0"/>
              </a:rPr>
              <a:t>chaque académie active la </a:t>
            </a:r>
            <a:r>
              <a:rPr lang="fr-FR" sz="1300" b="1" dirty="0">
                <a:solidFill>
                  <a:srgbClr val="ED7454"/>
                </a:solidFill>
                <a:latin typeface="Marianne" panose="02000000000000000000" pitchFamily="2" charset="0"/>
              </a:rPr>
              <a:t>commission d’accès à l’enseignement supérieur (CAES)</a:t>
            </a:r>
            <a:r>
              <a:rPr lang="fr-FR" sz="1300" b="1" dirty="0">
                <a:latin typeface="Marianne" panose="02000000000000000000" pitchFamily="2" charset="0"/>
              </a:rPr>
              <a:t> </a:t>
            </a:r>
            <a:r>
              <a:rPr lang="fr-FR" sz="1300" dirty="0">
                <a:latin typeface="Marianne" panose="02000000000000000000" pitchFamily="2" charset="0"/>
              </a:rPr>
              <a:t>présidée par le recteur de région académique. </a:t>
            </a:r>
          </a:p>
          <a:p>
            <a:pPr algn="just"/>
            <a:endParaRPr lang="fr-FR" sz="800" dirty="0">
              <a:latin typeface="Marianne" panose="02000000000000000000" pitchFamily="2" charset="0"/>
            </a:endParaRPr>
          </a:p>
          <a:p>
            <a:pPr marL="285750" indent="-285750" algn="just">
              <a:buFont typeface="Wingdings" panose="05000000000000000000" pitchFamily="2" charset="2"/>
              <a:buChar char="Ø"/>
            </a:pPr>
            <a:r>
              <a:rPr lang="fr-FR" sz="1600" b="1" dirty="0">
                <a:solidFill>
                  <a:srgbClr val="F28E65"/>
                </a:solidFill>
                <a:latin typeface="Marianne" panose="02000000000000000000" pitchFamily="2" charset="0"/>
              </a:rPr>
              <a:t>Pour qui ? </a:t>
            </a:r>
          </a:p>
          <a:p>
            <a:pPr algn="just"/>
            <a:r>
              <a:rPr lang="fr-FR" sz="1300" dirty="0">
                <a:latin typeface="Marianne" panose="02000000000000000000" pitchFamily="2" charset="0"/>
              </a:rPr>
              <a:t>La CAES a pour objectif </a:t>
            </a:r>
            <a:r>
              <a:rPr lang="fr-FR" sz="1300" b="1" dirty="0">
                <a:latin typeface="Marianne" panose="02000000000000000000" pitchFamily="2" charset="0"/>
              </a:rPr>
              <a:t>d’aider les candidats </a:t>
            </a:r>
            <a:r>
              <a:rPr lang="fr-FR" sz="1300" dirty="0">
                <a:latin typeface="Marianne" panose="02000000000000000000" pitchFamily="2" charset="0"/>
              </a:rPr>
              <a:t>qui ont formulé des vœux en phase principale et en phase complémentaire et n'ont reçu aucune proposition d'admission. </a:t>
            </a:r>
            <a:r>
              <a:rPr lang="fr-FR" sz="1300" b="1" dirty="0">
                <a:solidFill>
                  <a:srgbClr val="ED7454"/>
                </a:solidFill>
                <a:latin typeface="Marianne" panose="02000000000000000000" pitchFamily="2" charset="0"/>
              </a:rPr>
              <a:t>Cette commission étudie leur dossier et leur propose une formation au plus près de leur projet et en fonction des places disponibles</a:t>
            </a:r>
            <a:r>
              <a:rPr lang="fr-FR" sz="1350" b="1" dirty="0">
                <a:solidFill>
                  <a:srgbClr val="ED7454"/>
                </a:solidFill>
                <a:latin typeface="Marianne" panose="02000000000000000000" pitchFamily="2" charset="0"/>
              </a:rPr>
              <a:t>. </a:t>
            </a:r>
          </a:p>
          <a:p>
            <a:pPr algn="just"/>
            <a:endParaRPr lang="fr-FR" sz="500" b="1" dirty="0">
              <a:latin typeface="Marianne" panose="02000000000000000000" pitchFamily="2" charset="0"/>
            </a:endParaRPr>
          </a:p>
          <a:p>
            <a:pPr marL="285750" indent="-285750" algn="just">
              <a:buFont typeface="Wingdings" panose="05000000000000000000" pitchFamily="2" charset="2"/>
              <a:buChar char="Ø"/>
            </a:pPr>
            <a:r>
              <a:rPr lang="fr-FR" sz="1600" b="1" dirty="0">
                <a:solidFill>
                  <a:srgbClr val="F28E65"/>
                </a:solidFill>
                <a:latin typeface="Marianne" panose="02000000000000000000" pitchFamily="2" charset="0"/>
              </a:rPr>
              <a:t>Comment saisir la CAES ? </a:t>
            </a:r>
          </a:p>
          <a:p>
            <a:pPr algn="just"/>
            <a:r>
              <a:rPr lang="fr-FR" sz="1300" dirty="0">
                <a:latin typeface="Marianne" panose="02000000000000000000" pitchFamily="2" charset="0"/>
              </a:rPr>
              <a:t>Les candidats concernés recevront </a:t>
            </a:r>
            <a:r>
              <a:rPr lang="fr-FR" sz="1300" b="1" dirty="0">
                <a:solidFill>
                  <a:srgbClr val="ED7454"/>
                </a:solidFill>
                <a:latin typeface="Marianne" panose="02000000000000000000" pitchFamily="2" charset="0"/>
              </a:rPr>
              <a:t>un message et un sms pour les informer de l’ouverture des CAES et les équipes Parcoursup les contacteront également par téléphone</a:t>
            </a:r>
            <a:r>
              <a:rPr lang="fr-FR" sz="1300" dirty="0">
                <a:latin typeface="Marianne" panose="02000000000000000000" pitchFamily="2" charset="0"/>
              </a:rPr>
              <a:t> pour leur expliquer en quoi consiste le travail des CAES et les inviter à les solliciter. </a:t>
            </a:r>
          </a:p>
          <a:p>
            <a:pPr algn="just"/>
            <a:r>
              <a:rPr lang="fr-FR" sz="1300" dirty="0">
                <a:latin typeface="Marianne" panose="02000000000000000000" pitchFamily="2" charset="0"/>
              </a:rPr>
              <a:t>Les candidats doivent cliquer sur le bouton « je sollicite la CAES » dans leur dossier Parcoursup disponible à compter du 1</a:t>
            </a:r>
            <a:r>
              <a:rPr lang="fr-FR" sz="1300" baseline="30000" dirty="0">
                <a:latin typeface="Marianne" panose="02000000000000000000" pitchFamily="2" charset="0"/>
              </a:rPr>
              <a:t>er</a:t>
            </a:r>
            <a:r>
              <a:rPr lang="fr-FR" sz="1300" dirty="0">
                <a:latin typeface="Marianne" panose="02000000000000000000" pitchFamily="2" charset="0"/>
              </a:rPr>
              <a:t> juillet 2025. </a:t>
            </a:r>
            <a:r>
              <a:rPr lang="fr-FR" sz="1300" b="1" dirty="0">
                <a:latin typeface="Marianne" panose="02000000000000000000" pitchFamily="2" charset="0"/>
              </a:rPr>
              <a:t>Ils répondront à quelques questions pour cerner leurs besoins</a:t>
            </a:r>
            <a:r>
              <a:rPr lang="fr-FR" sz="1300" dirty="0">
                <a:latin typeface="Marianne" panose="02000000000000000000" pitchFamily="2" charset="0"/>
              </a:rPr>
              <a:t>.</a:t>
            </a:r>
          </a:p>
          <a:p>
            <a:pPr algn="just"/>
            <a:r>
              <a:rPr lang="fr-FR" sz="1300" b="1" dirty="0">
                <a:solidFill>
                  <a:srgbClr val="ED7454"/>
                </a:solidFill>
                <a:latin typeface="Marianne" panose="02000000000000000000" pitchFamily="2" charset="0"/>
              </a:rPr>
              <a:t>Les propositions d’admission </a:t>
            </a:r>
            <a:r>
              <a:rPr lang="fr-FR" sz="1300" dirty="0">
                <a:latin typeface="Marianne" panose="02000000000000000000" pitchFamily="2" charset="0"/>
              </a:rPr>
              <a:t>formulées par la CAES se font </a:t>
            </a:r>
            <a:r>
              <a:rPr lang="fr-FR" sz="1300" b="1" dirty="0">
                <a:solidFill>
                  <a:srgbClr val="ED7454"/>
                </a:solidFill>
                <a:latin typeface="Marianne" panose="02000000000000000000" pitchFamily="2" charset="0"/>
              </a:rPr>
              <a:t>directement dans le dossier du candidat. </a:t>
            </a:r>
          </a:p>
          <a:p>
            <a:endParaRPr lang="fr-FR" dirty="0">
              <a:latin typeface="Marianne" panose="02000000000000000000" pitchFamily="2" charset="0"/>
            </a:endParaRPr>
          </a:p>
          <a:p>
            <a:endParaRPr lang="fr-FR" dirty="0">
              <a:latin typeface="Marianne" panose="02000000000000000000" pitchFamily="2" charset="0"/>
            </a:endParaRPr>
          </a:p>
        </p:txBody>
      </p:sp>
      <p:sp>
        <p:nvSpPr>
          <p:cNvPr id="5" name="Rectangle à coins arrondis 4"/>
          <p:cNvSpPr/>
          <p:nvPr/>
        </p:nvSpPr>
        <p:spPr>
          <a:xfrm>
            <a:off x="3286125" y="54771"/>
            <a:ext cx="5546861" cy="646986"/>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Focus sur l’accompagnement personnalisé des candidats sans proposition d’admission</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30</a:t>
            </a:fld>
            <a:endParaRPr lang="fr-FR" dirty="0">
              <a:latin typeface="Marianne" panose="02000000000000000000" pitchFamily="2" charset="0"/>
            </a:endParaRPr>
          </a:p>
        </p:txBody>
      </p:sp>
    </p:spTree>
    <p:extLst>
      <p:ext uri="{BB962C8B-B14F-4D97-AF65-F5344CB8AC3E}">
        <p14:creationId xmlns:p14="http://schemas.microsoft.com/office/powerpoint/2010/main" val="314980415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175365" y="1100525"/>
            <a:ext cx="8675557" cy="3553535"/>
          </a:xfrm>
        </p:spPr>
        <p:txBody>
          <a:bodyPr/>
          <a:lstStyle/>
          <a:p>
            <a:pPr marL="285750" indent="-285750" algn="just">
              <a:buFont typeface="Wingdings" panose="05000000000000000000" pitchFamily="2" charset="2"/>
              <a:buChar char="Ø"/>
            </a:pPr>
            <a:r>
              <a:rPr lang="fr-FR" sz="1800" b="1" dirty="0">
                <a:solidFill>
                  <a:srgbClr val="F28E65"/>
                </a:solidFill>
                <a:latin typeface="Marianne" panose="02000000000000000000" pitchFamily="2" charset="0"/>
              </a:rPr>
              <a:t>La possibilité de demander le réexamen de son dossier dès le 2 juin 2025</a:t>
            </a:r>
          </a:p>
          <a:p>
            <a:pPr algn="just"/>
            <a:r>
              <a:rPr lang="fr-FR" sz="1400" dirty="0">
                <a:latin typeface="Marianne" panose="02000000000000000000" pitchFamily="2" charset="0"/>
              </a:rPr>
              <a:t>Si un candidat ne trouve pas de formation compatible avec sa situation ou ses besoins particuliers et que cela justifie une inscription dans un établissement situé dans une zone géographique déterminée</a:t>
            </a:r>
          </a:p>
          <a:p>
            <a:pPr algn="just"/>
            <a:r>
              <a:rPr lang="fr-FR" sz="1400" b="1" dirty="0">
                <a:latin typeface="Marianne" panose="02000000000000000000" pitchFamily="2" charset="0"/>
              </a:rPr>
              <a:t>Demande motivée à faire au Recteur via la rubrique « contact » de votre dossier</a:t>
            </a:r>
          </a:p>
          <a:p>
            <a:pPr algn="just"/>
            <a:endParaRPr lang="fr-FR" sz="1200" b="1" dirty="0">
              <a:latin typeface="Marianne" panose="02000000000000000000" pitchFamily="2" charset="0"/>
            </a:endParaRPr>
          </a:p>
          <a:p>
            <a:pPr marL="285750" indent="-285750" algn="just">
              <a:buFont typeface="Wingdings" panose="05000000000000000000" pitchFamily="2" charset="2"/>
              <a:buChar char="Ø"/>
            </a:pPr>
            <a:r>
              <a:rPr lang="fr-FR" sz="1800" b="1" dirty="0">
                <a:solidFill>
                  <a:srgbClr val="F28E65"/>
                </a:solidFill>
                <a:latin typeface="Marianne" panose="02000000000000000000" pitchFamily="2" charset="0"/>
              </a:rPr>
              <a:t>Anticiper la rentrée dans l’établissement choisi : la fiche de liaison </a:t>
            </a:r>
          </a:p>
          <a:p>
            <a:pPr algn="just"/>
            <a:r>
              <a:rPr lang="fr-FR" sz="1400" dirty="0">
                <a:latin typeface="Marianne" panose="02000000000000000000" pitchFamily="2" charset="0"/>
              </a:rPr>
              <a:t>La fiche de liaison permet au candidat d’indiquer à son futur établissement les aménagements dont il avait éventuellement bénéficié pendant sa scolarité et ses besoins pour la rentrée. </a:t>
            </a:r>
          </a:p>
          <a:p>
            <a:pPr algn="just"/>
            <a:endParaRPr lang="fr-FR" sz="1200" dirty="0">
              <a:latin typeface="Marianne" panose="02000000000000000000" pitchFamily="2" charset="0"/>
            </a:endParaRPr>
          </a:p>
          <a:p>
            <a:pPr algn="just"/>
            <a:r>
              <a:rPr lang="fr-FR" sz="1500" b="1" dirty="0">
                <a:solidFill>
                  <a:srgbClr val="ED7454"/>
                </a:solidFill>
                <a:latin typeface="Marianne" panose="02000000000000000000" pitchFamily="2" charset="0"/>
              </a:rPr>
              <a:t>Rappel important </a:t>
            </a:r>
            <a:r>
              <a:rPr lang="fr-FR" sz="1400" b="1" dirty="0">
                <a:latin typeface="Marianne" panose="02000000000000000000" pitchFamily="2" charset="0"/>
              </a:rPr>
              <a:t>: une fois la formation acceptée de manière définitive, le candidat peut demander à Parcoursup de transmettre directement la fiche de liaison au référent handicap de son futur établissement </a:t>
            </a:r>
            <a:r>
              <a:rPr lang="fr-FR" sz="1400" b="1" dirty="0">
                <a:solidFill>
                  <a:srgbClr val="FF0000"/>
                </a:solidFill>
                <a:latin typeface="Marianne" panose="02000000000000000000" pitchFamily="2" charset="0"/>
              </a:rPr>
              <a:t>&gt;&gt; infographie sur </a:t>
            </a:r>
            <a:r>
              <a:rPr lang="fr-FR" sz="1400" b="1" dirty="0">
                <a:solidFill>
                  <a:srgbClr val="FF0000"/>
                </a:solidFill>
                <a:latin typeface="Marianne" panose="02000000000000000000" pitchFamily="2" charset="0"/>
                <a:hlinkClick r:id="rId3"/>
              </a:rPr>
              <a:t>l’espace Ressources du site Parcoursup</a:t>
            </a:r>
            <a:endParaRPr lang="fr-FR" sz="1400" b="1" dirty="0">
              <a:solidFill>
                <a:srgbClr val="FF0000"/>
              </a:solidFill>
              <a:latin typeface="Marianne" panose="02000000000000000000" pitchFamily="2" charset="0"/>
            </a:endParaRPr>
          </a:p>
          <a:p>
            <a:pPr lvl="0"/>
            <a:endParaRPr lang="fr-FR" sz="1800" dirty="0">
              <a:latin typeface="Marianne" panose="02000000000000000000" pitchFamily="2" charset="0"/>
            </a:endParaRPr>
          </a:p>
        </p:txBody>
      </p:sp>
      <p:sp>
        <p:nvSpPr>
          <p:cNvPr id="4" name="Rectangle à coins arrondis 3"/>
          <p:cNvSpPr/>
          <p:nvPr/>
        </p:nvSpPr>
        <p:spPr>
          <a:xfrm>
            <a:off x="3001965" y="269768"/>
            <a:ext cx="5848957" cy="357545"/>
          </a:xfrm>
          <a:prstGeom prst="roundRect">
            <a:avLst/>
          </a:prstGeom>
          <a:solidFill>
            <a:srgbClr val="34CB6A"/>
          </a:solidFill>
        </p:spPr>
        <p:txBody>
          <a:bodyPr wrap="square">
            <a:spAutoFit/>
          </a:bodyPr>
          <a:lstStyle/>
          <a:p>
            <a:pPr algn="ctr"/>
            <a:r>
              <a:rPr lang="fr-FR" sz="1500" b="1" dirty="0">
                <a:solidFill>
                  <a:schemeClr val="bg1"/>
                </a:solidFill>
                <a:latin typeface="Marianne" panose="02000000000000000000" pitchFamily="2" charset="0"/>
              </a:rPr>
              <a:t>Accompagnement des candidats en situation de handicap</a:t>
            </a:r>
          </a:p>
        </p:txBody>
      </p:sp>
      <p:sp>
        <p:nvSpPr>
          <p:cNvPr id="5"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latin typeface="Marianne" panose="02000000000000000000" pitchFamily="2" charset="0"/>
              </a:rPr>
              <a:pPr/>
              <a:t>31</a:t>
            </a:fld>
            <a:endParaRPr lang="fr-FR" dirty="0">
              <a:latin typeface="Marianne" panose="02000000000000000000" pitchFamily="2" charset="0"/>
            </a:endParaRPr>
          </a:p>
        </p:txBody>
      </p:sp>
    </p:spTree>
    <p:extLst>
      <p:ext uri="{BB962C8B-B14F-4D97-AF65-F5344CB8AC3E}">
        <p14:creationId xmlns:p14="http://schemas.microsoft.com/office/powerpoint/2010/main" val="108802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4736" y="4249348"/>
            <a:ext cx="8775480" cy="461665"/>
          </a:xfrm>
          <a:prstGeom prst="rect">
            <a:avLst/>
          </a:prstGeom>
          <a:noFill/>
        </p:spPr>
        <p:txBody>
          <a:bodyPr wrap="square" rtlCol="0">
            <a:spAutoFit/>
          </a:bodyPr>
          <a:lstStyle/>
          <a:p>
            <a:pPr algn="ctr"/>
            <a:r>
              <a:rPr lang="fr-FR" sz="2400" b="1" dirty="0">
                <a:solidFill>
                  <a:srgbClr val="000091"/>
                </a:solidFill>
                <a:latin typeface="Marianne" panose="02000000000000000000" pitchFamily="2" charset="0"/>
              </a:rPr>
              <a:t>Parcoursup 2025 : la fin de la phase principale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32</a:t>
            </a:fld>
            <a:endParaRPr lang="fr-FR" dirty="0"/>
          </a:p>
        </p:txBody>
      </p:sp>
      <p:pic>
        <p:nvPicPr>
          <p:cNvPr id="14" name="Image 13"/>
          <p:cNvPicPr>
            <a:picLocks noChangeAspect="1"/>
          </p:cNvPicPr>
          <p:nvPr/>
        </p:nvPicPr>
        <p:blipFill>
          <a:blip r:embed="rId2"/>
          <a:stretch>
            <a:fillRect/>
          </a:stretch>
        </p:blipFill>
        <p:spPr>
          <a:xfrm>
            <a:off x="780585" y="919207"/>
            <a:ext cx="7598422" cy="3293897"/>
          </a:xfrm>
          <a:prstGeom prst="rect">
            <a:avLst/>
          </a:prstGeom>
        </p:spPr>
      </p:pic>
    </p:spTree>
    <p:extLst>
      <p:ext uri="{BB962C8B-B14F-4D97-AF65-F5344CB8AC3E}">
        <p14:creationId xmlns:p14="http://schemas.microsoft.com/office/powerpoint/2010/main" val="151315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33</a:t>
            </a:fld>
            <a:endParaRPr lang="fr-FR" dirty="0"/>
          </a:p>
        </p:txBody>
      </p:sp>
      <p:sp>
        <p:nvSpPr>
          <p:cNvPr id="5" name="Espace réservé du contenu 4"/>
          <p:cNvSpPr>
            <a:spLocks noGrp="1"/>
          </p:cNvSpPr>
          <p:nvPr>
            <p:ph sz="quarter" idx="14"/>
          </p:nvPr>
        </p:nvSpPr>
        <p:spPr>
          <a:xfrm>
            <a:off x="377662" y="782913"/>
            <a:ext cx="8298794" cy="3904347"/>
          </a:xfrm>
        </p:spPr>
        <p:txBody>
          <a:bodyPr/>
          <a:lstStyle/>
          <a:p>
            <a:pPr algn="just">
              <a:spcBef>
                <a:spcPts val="1200"/>
              </a:spcBef>
              <a:spcAft>
                <a:spcPts val="1200"/>
              </a:spcAft>
            </a:pPr>
            <a:endParaRPr lang="fr-FR" sz="800" b="1" u="sng" dirty="0">
              <a:latin typeface="Marianne" panose="02000000000000000000" pitchFamily="2" charset="0"/>
            </a:endParaRPr>
          </a:p>
          <a:p>
            <a:pPr algn="just">
              <a:spcAft>
                <a:spcPts val="1200"/>
              </a:spcAft>
            </a:pPr>
            <a:r>
              <a:rPr lang="fr-FR" sz="1400" b="1" u="sng" dirty="0">
                <a:latin typeface="Marianne" panose="02000000000000000000" pitchFamily="2" charset="0"/>
              </a:rPr>
              <a:t>Fin de la phase d’admission principale : le 10 juillet 2025</a:t>
            </a:r>
          </a:p>
          <a:p>
            <a:pPr algn="just"/>
            <a:r>
              <a:rPr lang="fr-FR" sz="1400" b="1" dirty="0">
                <a:latin typeface="Marianne" panose="02000000000000000000" pitchFamily="2" charset="0"/>
              </a:rPr>
              <a:t>Que signifie la fin de la phase principale ? </a:t>
            </a:r>
          </a:p>
          <a:p>
            <a:pPr marL="171450" indent="-171450" algn="just">
              <a:spcAft>
                <a:spcPts val="1200"/>
              </a:spcAft>
              <a:buFont typeface="Wingdings" panose="05000000000000000000" pitchFamily="2" charset="2"/>
              <a:buChar char="Ø"/>
            </a:pPr>
            <a:r>
              <a:rPr lang="fr-FR" sz="1200" dirty="0">
                <a:latin typeface="Marianne" panose="02000000000000000000" pitchFamily="2" charset="0"/>
              </a:rPr>
              <a:t>Les formations sont complètes, les listes d’attente n’évoluent plus. </a:t>
            </a:r>
          </a:p>
          <a:p>
            <a:pPr marL="171450" indent="-171450" algn="just">
              <a:spcAft>
                <a:spcPts val="1200"/>
              </a:spcAft>
              <a:buFont typeface="Wingdings" panose="05000000000000000000" pitchFamily="2" charset="2"/>
              <a:buChar char="Ø"/>
            </a:pPr>
            <a:r>
              <a:rPr lang="fr-FR" sz="1200" b="1" dirty="0">
                <a:latin typeface="Marianne" panose="02000000000000000000" pitchFamily="2" charset="0"/>
              </a:rPr>
              <a:t>Le 10 juillet</a:t>
            </a:r>
            <a:r>
              <a:rPr lang="fr-FR" sz="1200" dirty="0">
                <a:latin typeface="Marianne" panose="02000000000000000000" pitchFamily="2" charset="0"/>
              </a:rPr>
              <a:t>, les vœux en attente classés par les candidats et toujours présents dans leur dossier seront automatiquement archivés dans leur dossier. </a:t>
            </a:r>
          </a:p>
          <a:p>
            <a:pPr algn="just">
              <a:spcAft>
                <a:spcPts val="1200"/>
              </a:spcAft>
            </a:pPr>
            <a:r>
              <a:rPr lang="fr-FR" sz="1200" dirty="0">
                <a:latin typeface="Marianne" panose="02000000000000000000" pitchFamily="2" charset="0"/>
              </a:rPr>
              <a:t>Ainsi, si une place venait à se libérer de manière exceptionnelle pendant l’été (suite au désistement d’un candidat admis), elle sera proposée au 1</a:t>
            </a:r>
            <a:r>
              <a:rPr lang="fr-FR" sz="1200" baseline="30000" dirty="0">
                <a:latin typeface="Marianne" panose="02000000000000000000" pitchFamily="2" charset="0"/>
              </a:rPr>
              <a:t>er</a:t>
            </a:r>
            <a:r>
              <a:rPr lang="fr-FR" sz="1200" dirty="0">
                <a:latin typeface="Marianne" panose="02000000000000000000" pitchFamily="2" charset="0"/>
              </a:rPr>
              <a:t>  candidat sur la liste d’attente. </a:t>
            </a:r>
          </a:p>
          <a:p>
            <a:pPr algn="just">
              <a:spcAft>
                <a:spcPts val="1200"/>
              </a:spcAft>
            </a:pPr>
            <a:endParaRPr lang="fr-FR" sz="1200" dirty="0">
              <a:latin typeface="Marianne" panose="02000000000000000000" pitchFamily="2" charset="0"/>
            </a:endParaRPr>
          </a:p>
          <a:p>
            <a:pPr algn="just">
              <a:spcAft>
                <a:spcPts val="1200"/>
              </a:spcAft>
            </a:pPr>
            <a:endParaRPr lang="fr-FR" sz="1200" dirty="0">
              <a:latin typeface="Marianne" panose="02000000000000000000" pitchFamily="2" charset="0"/>
            </a:endParaRPr>
          </a:p>
          <a:p>
            <a:pPr marL="171450" indent="-171450">
              <a:buFont typeface="Wingdings" panose="05000000000000000000" pitchFamily="2" charset="2"/>
              <a:buChar char="Ø"/>
            </a:pPr>
            <a:endParaRPr lang="fr-FR" b="1" dirty="0">
              <a:latin typeface="Marianne" panose="02000000000000000000" pitchFamily="2" charset="0"/>
              <a:cs typeface="Tahoma"/>
            </a:endParaRPr>
          </a:p>
          <a:p>
            <a:endParaRPr lang="fr-FR" dirty="0">
              <a:latin typeface="Marianne" panose="02000000000000000000" pitchFamily="2" charset="0"/>
              <a:cs typeface="Tahoma"/>
            </a:endParaRPr>
          </a:p>
          <a:p>
            <a:endParaRPr lang="fr-FR" sz="1400" dirty="0"/>
          </a:p>
          <a:p>
            <a:endParaRPr lang="fr-FR" dirty="0">
              <a:latin typeface="Marianne" panose="02000000000000000000" pitchFamily="2" charset="0"/>
            </a:endParaRPr>
          </a:p>
          <a:p>
            <a:endParaRPr lang="fr-FR" dirty="0">
              <a:latin typeface="Marianne" panose="02000000000000000000" pitchFamily="2" charset="0"/>
            </a:endParaRPr>
          </a:p>
          <a:p>
            <a:r>
              <a:rPr lang="fr-FR" dirty="0"/>
              <a:t> </a:t>
            </a:r>
          </a:p>
          <a:p>
            <a:endParaRPr lang="fr-FR" dirty="0"/>
          </a:p>
        </p:txBody>
      </p:sp>
      <p:sp>
        <p:nvSpPr>
          <p:cNvPr id="7" name="ZoneTexte 6"/>
          <p:cNvSpPr txBox="1"/>
          <p:nvPr/>
        </p:nvSpPr>
        <p:spPr>
          <a:xfrm>
            <a:off x="377662" y="3025267"/>
            <a:ext cx="8298794" cy="1661993"/>
          </a:xfrm>
          <a:prstGeom prst="rect">
            <a:avLst/>
          </a:prstGeom>
          <a:solidFill>
            <a:srgbClr val="000091"/>
          </a:solidFill>
        </p:spPr>
        <p:txBody>
          <a:bodyPr wrap="square">
            <a:spAutoFit/>
          </a:bodyPr>
          <a:lstStyle>
            <a:defPPr>
              <a:defRPr lang="fr-FR"/>
            </a:defPPr>
            <a:lvl1pPr algn="ctr">
              <a:defRPr sz="1600" b="1">
                <a:solidFill>
                  <a:schemeClr val="bg1"/>
                </a:solidFill>
              </a:defRPr>
            </a:lvl1pPr>
          </a:lstStyle>
          <a:p>
            <a:pPr algn="l"/>
            <a:r>
              <a:rPr lang="fr-FR" sz="1500" dirty="0">
                <a:solidFill>
                  <a:srgbClr val="FF9575"/>
                </a:solidFill>
              </a:rPr>
              <a:t>Le répondeur automatique pour partir l’esprit tranquille pendant l’été </a:t>
            </a:r>
            <a:endParaRPr lang="fr-FR" sz="1500" b="0" dirty="0"/>
          </a:p>
          <a:p>
            <a:pPr algn="l"/>
            <a:endParaRPr lang="fr-FR" sz="1200" b="0" dirty="0">
              <a:latin typeface="Marianne" panose="02000000000000000000" pitchFamily="2" charset="0"/>
            </a:endParaRPr>
          </a:p>
          <a:p>
            <a:pPr algn="just"/>
            <a:r>
              <a:rPr lang="fr-FR" sz="1200" b="0" dirty="0">
                <a:latin typeface="Marianne" panose="02000000000000000000" pitchFamily="2" charset="0"/>
              </a:rPr>
              <a:t>Les candidats qui ont choisi d’archiver des vœux en attente peuvent recevoir exceptionnellement une proposition d’admission pendant l’été. Ils pourront activer le répondeur automatique entre le 15 juillet et le 20 août 2025. </a:t>
            </a:r>
          </a:p>
          <a:p>
            <a:pPr algn="l"/>
            <a:endParaRPr lang="fr-FR" sz="1200" b="0" dirty="0">
              <a:solidFill>
                <a:srgbClr val="FF9575"/>
              </a:solidFill>
              <a:latin typeface="Marianne" panose="02000000000000000000" pitchFamily="2" charset="0"/>
            </a:endParaRPr>
          </a:p>
          <a:p>
            <a:pPr algn="l"/>
            <a:r>
              <a:rPr lang="fr-FR" sz="1200" dirty="0">
                <a:solidFill>
                  <a:srgbClr val="FF9575"/>
                </a:solidFill>
              </a:rPr>
              <a:t>Dès qu’une proposition leur est faite, le répondeur automatique l’accepte à leur place.</a:t>
            </a:r>
          </a:p>
          <a:p>
            <a:pPr algn="l"/>
            <a:endParaRPr lang="fr-FR" sz="1400" dirty="0"/>
          </a:p>
        </p:txBody>
      </p:sp>
      <p:sp>
        <p:nvSpPr>
          <p:cNvPr id="8" name="Rectangle à coins arrondis 7"/>
          <p:cNvSpPr/>
          <p:nvPr/>
        </p:nvSpPr>
        <p:spPr>
          <a:xfrm>
            <a:off x="3792893" y="243081"/>
            <a:ext cx="4973443" cy="374571"/>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Fin de la phase d’admission principale</a:t>
            </a:r>
          </a:p>
        </p:txBody>
      </p:sp>
    </p:spTree>
    <p:extLst>
      <p:ext uri="{BB962C8B-B14F-4D97-AF65-F5344CB8AC3E}">
        <p14:creationId xmlns:p14="http://schemas.microsoft.com/office/powerpoint/2010/main" val="403665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latin typeface="Marianne" panose="02000000000000000000" pitchFamily="2" charset="0"/>
              </a:rPr>
              <a:t>L’inscription administrative dans la formation choisie </a:t>
            </a:r>
          </a:p>
        </p:txBody>
      </p:sp>
      <p:sp>
        <p:nvSpPr>
          <p:cNvPr id="3" name="Espace réservé du contenu 2"/>
          <p:cNvSpPr>
            <a:spLocks noGrp="1"/>
          </p:cNvSpPr>
          <p:nvPr>
            <p:ph sz="quarter" idx="14"/>
          </p:nvPr>
        </p:nvSpPr>
        <p:spPr>
          <a:xfrm>
            <a:off x="467542" y="1347615"/>
            <a:ext cx="8207977" cy="3312368"/>
          </a:xfrm>
        </p:spPr>
        <p:txBody>
          <a:bodyPr/>
          <a:lstStyle/>
          <a:p>
            <a:pPr lvl="0" algn="just"/>
            <a:r>
              <a:rPr lang="fr-FR" sz="1600" dirty="0">
                <a:latin typeface="Marianne" panose="02000000000000000000" pitchFamily="2" charset="0"/>
              </a:rPr>
              <a:t>Après </a:t>
            </a:r>
            <a:r>
              <a:rPr lang="fr-FR" sz="1600" b="1" dirty="0">
                <a:solidFill>
                  <a:srgbClr val="F28E65"/>
                </a:solidFill>
                <a:latin typeface="Marianne" panose="02000000000000000000" pitchFamily="2" charset="0"/>
              </a:rPr>
              <a:t>avoir accepté définitivement la proposition d’admission de son choix et après avoir eu ses résultats au baccalauréat,</a:t>
            </a:r>
            <a:r>
              <a:rPr lang="fr-FR" sz="1600" dirty="0">
                <a:latin typeface="Marianne" panose="02000000000000000000" pitchFamily="2" charset="0"/>
              </a:rPr>
              <a:t> le lycéen procède à son inscription administrative. </a:t>
            </a:r>
            <a:endParaRPr lang="fr-FR" sz="800" dirty="0">
              <a:latin typeface="Marianne" panose="02000000000000000000" pitchFamily="2" charset="0"/>
            </a:endParaRPr>
          </a:p>
          <a:p>
            <a:pPr algn="just"/>
            <a:r>
              <a:rPr lang="fr-FR" sz="1600" dirty="0">
                <a:latin typeface="Marianne" panose="02000000000000000000" pitchFamily="2" charset="0"/>
              </a:rPr>
              <a:t>L’inscription administrative se fait </a:t>
            </a:r>
            <a:r>
              <a:rPr lang="fr-FR" sz="1600" b="1" dirty="0">
                <a:solidFill>
                  <a:srgbClr val="F28E65"/>
                </a:solidFill>
                <a:latin typeface="Marianne" panose="02000000000000000000" pitchFamily="2" charset="0"/>
              </a:rPr>
              <a:t>directement auprès de l’établissement choisi </a:t>
            </a:r>
            <a:r>
              <a:rPr lang="fr-FR" sz="1600" dirty="0">
                <a:latin typeface="Marianne" panose="02000000000000000000" pitchFamily="2" charset="0"/>
              </a:rPr>
              <a:t>et pas sur Parcoursup.</a:t>
            </a:r>
          </a:p>
          <a:p>
            <a:pPr lvl="0" algn="just"/>
            <a:endParaRPr lang="fr-FR" sz="800" b="1" dirty="0">
              <a:latin typeface="Marianne" panose="02000000000000000000" pitchFamily="2" charset="0"/>
            </a:endParaRPr>
          </a:p>
          <a:p>
            <a:pPr lvl="0" algn="just"/>
            <a:r>
              <a:rPr lang="fr-FR" sz="1600" b="1" dirty="0">
                <a:solidFill>
                  <a:srgbClr val="F28E65"/>
                </a:solidFill>
                <a:latin typeface="Marianne" panose="02000000000000000000" pitchFamily="2" charset="0"/>
              </a:rPr>
              <a:t>Les modalités d’inscription sont propres à chaque établissement</a:t>
            </a:r>
            <a:r>
              <a:rPr lang="fr-FR" sz="1600" b="1" dirty="0">
                <a:latin typeface="Marianne" panose="02000000000000000000" pitchFamily="2" charset="0"/>
              </a:rPr>
              <a:t> : </a:t>
            </a:r>
          </a:p>
          <a:p>
            <a:pPr marL="285743" indent="-285743" algn="just">
              <a:buClr>
                <a:srgbClr val="ED7454"/>
              </a:buClr>
              <a:buFont typeface="Arial" panose="020B0604020202020204" pitchFamily="34" charset="0"/>
              <a:buChar char="•"/>
            </a:pPr>
            <a:r>
              <a:rPr lang="fr-FR" sz="1400" dirty="0">
                <a:latin typeface="Marianne" panose="02000000000000000000" pitchFamily="2" charset="0"/>
              </a:rPr>
              <a:t>Consulter les modalités d’inscription indiquées dans le dossier candidat sur Parcoursup. </a:t>
            </a:r>
          </a:p>
          <a:p>
            <a:pPr marL="285743" indent="-285743" algn="just">
              <a:buClr>
                <a:srgbClr val="ED7454"/>
              </a:buClr>
              <a:buFont typeface="Arial" panose="020B0604020202020204" pitchFamily="34" charset="0"/>
              <a:buChar char="•"/>
            </a:pPr>
            <a:r>
              <a:rPr lang="fr-FR" sz="1400" b="1" u="sng" dirty="0">
                <a:latin typeface="Marianne" panose="02000000000000000000" pitchFamily="2" charset="0"/>
              </a:rPr>
              <a:t>Respecter la date limite indiquée</a:t>
            </a:r>
            <a:r>
              <a:rPr lang="fr-FR" sz="1400" b="1" dirty="0">
                <a:latin typeface="Marianne" panose="02000000000000000000" pitchFamily="2" charset="0"/>
              </a:rPr>
              <a:t> : </a:t>
            </a:r>
            <a:r>
              <a:rPr lang="fr-FR" sz="1400" dirty="0">
                <a:latin typeface="Marianne" panose="02000000000000000000" pitchFamily="2" charset="0"/>
              </a:rPr>
              <a:t>l’essentiel des inscriptions en juillet et les autres fin aout 2025</a:t>
            </a:r>
          </a:p>
          <a:p>
            <a:pPr marL="285743" indent="-285743" algn="just">
              <a:buClr>
                <a:srgbClr val="ED7454"/>
              </a:buClr>
              <a:buFont typeface="Arial" panose="020B0604020202020204" pitchFamily="34" charset="0"/>
              <a:buChar char="•"/>
            </a:pPr>
            <a:r>
              <a:rPr lang="fr-FR" sz="1400" dirty="0">
                <a:latin typeface="Marianne" panose="02000000000000000000" pitchFamily="2" charset="0"/>
              </a:rPr>
              <a:t>Si le futur étudiant s’inscrit dans une formation en dehors de Parcoursup, il doit </a:t>
            </a:r>
            <a:r>
              <a:rPr lang="fr-FR" sz="1400" b="1" u="sng" dirty="0">
                <a:latin typeface="Marianne" panose="02000000000000000000" pitchFamily="2" charset="0"/>
              </a:rPr>
              <a:t>obligatoirement</a:t>
            </a:r>
            <a:r>
              <a:rPr lang="fr-FR" sz="1400" dirty="0">
                <a:latin typeface="Marianne" panose="02000000000000000000" pitchFamily="2" charset="0"/>
              </a:rPr>
              <a:t>  remettre une attestation de désinscription ou de non inscription sur Parcoursup, qu’il télécharge via la plateforme.</a:t>
            </a:r>
          </a:p>
          <a:p>
            <a:endParaRPr lang="fr-FR" dirty="0">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dirty="0"/>
          </a:p>
        </p:txBody>
      </p:sp>
      <p:sp>
        <p:nvSpPr>
          <p:cNvPr id="7" name="Rectangle à coins arrondis 6"/>
          <p:cNvSpPr/>
          <p:nvPr/>
        </p:nvSpPr>
        <p:spPr>
          <a:xfrm>
            <a:off x="5561170" y="158496"/>
            <a:ext cx="3114350"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Après le 8 juillet 2025</a:t>
            </a:r>
          </a:p>
        </p:txBody>
      </p:sp>
    </p:spTree>
    <p:extLst>
      <p:ext uri="{BB962C8B-B14F-4D97-AF65-F5344CB8AC3E}">
        <p14:creationId xmlns:p14="http://schemas.microsoft.com/office/powerpoint/2010/main" val="3381406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59980" y="4277088"/>
            <a:ext cx="6683296"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Parcoursup 2025 : </a:t>
            </a:r>
            <a:r>
              <a:rPr lang="fr-FR" sz="2400" b="1">
                <a:solidFill>
                  <a:srgbClr val="000091"/>
                </a:solidFill>
                <a:latin typeface="Marianne" panose="02000000000000000000" pitchFamily="2" charset="0"/>
              </a:rPr>
              <a:t>nos conseils</a:t>
            </a:r>
            <a:endParaRPr lang="fr-FR" sz="2400" b="1" dirty="0">
              <a:solidFill>
                <a:srgbClr val="000091"/>
              </a:solidFill>
              <a:latin typeface="Marianne" panose="02000000000000000000" pitchFamily="2" charset="0"/>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35</a:t>
            </a:fld>
            <a:endParaRPr lang="fr-FR" dirty="0"/>
          </a:p>
        </p:txBody>
      </p:sp>
      <p:pic>
        <p:nvPicPr>
          <p:cNvPr id="3" name="Image 2"/>
          <p:cNvPicPr>
            <a:picLocks noChangeAspect="1"/>
          </p:cNvPicPr>
          <p:nvPr/>
        </p:nvPicPr>
        <p:blipFill>
          <a:blip r:embed="rId2"/>
          <a:stretch>
            <a:fillRect/>
          </a:stretch>
        </p:blipFill>
        <p:spPr>
          <a:xfrm>
            <a:off x="911261" y="884120"/>
            <a:ext cx="7577616" cy="3392968"/>
          </a:xfrm>
          <a:prstGeom prst="rect">
            <a:avLst/>
          </a:prstGeom>
        </p:spPr>
      </p:pic>
    </p:spTree>
    <p:extLst>
      <p:ext uri="{BB962C8B-B14F-4D97-AF65-F5344CB8AC3E}">
        <p14:creationId xmlns:p14="http://schemas.microsoft.com/office/powerpoint/2010/main" val="1256868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36</a:t>
            </a:fld>
            <a:endParaRPr lang="fr-FR" dirty="0"/>
          </a:p>
        </p:txBody>
      </p:sp>
      <p:sp>
        <p:nvSpPr>
          <p:cNvPr id="7" name="Espace réservé du contenu 2"/>
          <p:cNvSpPr>
            <a:spLocks noGrp="1"/>
          </p:cNvSpPr>
          <p:nvPr>
            <p:ph sz="quarter" idx="14"/>
          </p:nvPr>
        </p:nvSpPr>
        <p:spPr>
          <a:xfrm>
            <a:off x="189894" y="934847"/>
            <a:ext cx="8576442" cy="3848653"/>
          </a:xfrm>
        </p:spPr>
        <p:txBody>
          <a:bodyPr/>
          <a:lstStyle/>
          <a:p>
            <a:pPr marL="285750" indent="-285750" algn="just" defTabSz="609585">
              <a:spcAft>
                <a:spcPts val="0"/>
              </a:spcAft>
              <a:buClr>
                <a:schemeClr val="accent4"/>
              </a:buClr>
              <a:buSzPct val="100000"/>
              <a:buFont typeface="Wingdings" panose="05000000000000000000" pitchFamily="2" charset="2"/>
              <a:buChar char="Ø"/>
            </a:pPr>
            <a:r>
              <a:rPr lang="fr-FR" sz="1400" dirty="0">
                <a:latin typeface="Marianne" panose="02000000000000000000" pitchFamily="2" charset="0"/>
              </a:rPr>
              <a:t>Avant le 2 juin 2025, </a:t>
            </a:r>
            <a:r>
              <a:rPr lang="fr-FR" sz="1400" b="1" dirty="0">
                <a:solidFill>
                  <a:srgbClr val="ED7454"/>
                </a:solidFill>
                <a:latin typeface="Marianne" panose="02000000000000000000" pitchFamily="2" charset="0"/>
              </a:rPr>
              <a:t>s’assurer de bien avoir ses identifiants Parcoursup </a:t>
            </a:r>
            <a:r>
              <a:rPr lang="fr-FR" sz="1200" b="1" dirty="0">
                <a:solidFill>
                  <a:srgbClr val="ED7454"/>
                </a:solidFill>
                <a:latin typeface="Marianne" panose="02000000000000000000" pitchFamily="2" charset="0"/>
              </a:rPr>
              <a:t>(adresse email / Mdp)</a:t>
            </a:r>
          </a:p>
          <a:p>
            <a:pPr algn="just" defTabSz="609585">
              <a:spcAft>
                <a:spcPts val="0"/>
              </a:spcAft>
              <a:buClr>
                <a:srgbClr val="FF0000"/>
              </a:buClr>
              <a:buSzPct val="100000"/>
            </a:pPr>
            <a:endParaRPr lang="fr-FR" sz="1000" dirty="0">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Repenser à ses vœux</a:t>
            </a:r>
            <a:r>
              <a:rPr lang="fr-FR" sz="1400" dirty="0">
                <a:latin typeface="Marianne" panose="02000000000000000000" pitchFamily="2" charset="0"/>
              </a:rPr>
              <a:t>, à ceux qui vous intéressent vraiment car </a:t>
            </a:r>
            <a:r>
              <a:rPr lang="fr-FR" sz="1400" b="1" dirty="0">
                <a:solidFill>
                  <a:srgbClr val="ED7454"/>
                </a:solidFill>
                <a:latin typeface="Marianne" panose="02000000000000000000" pitchFamily="2" charset="0"/>
              </a:rPr>
              <a:t>il faudra dès le début de la phase d’admission être prêt à faire des choix. </a:t>
            </a:r>
            <a:r>
              <a:rPr lang="fr-FR" sz="1400" dirty="0">
                <a:latin typeface="Marianne" panose="02000000000000000000" pitchFamily="2" charset="0"/>
              </a:rPr>
              <a:t>Parcoursup vous permet de changer d’avis au fur et à mesure des propositions reçues. Vous pouvez suivre la situation qui évolue en fonction des places libérées grâce aux indicateurs disponibles pour chaque vœu dans votre dossier. </a:t>
            </a:r>
          </a:p>
          <a:p>
            <a:pPr marL="237061" indent="-237061" algn="just" defTabSz="609585">
              <a:spcAft>
                <a:spcPts val="0"/>
              </a:spcAft>
              <a:buClr>
                <a:srgbClr val="FF0000"/>
              </a:buClr>
              <a:buSzPct val="100000"/>
              <a:buFont typeface="Lucida Grande"/>
              <a:buChar char="&gt;"/>
            </a:pPr>
            <a:endParaRPr lang="fr-FR" sz="1000" b="1" dirty="0">
              <a:solidFill>
                <a:srgbClr val="ED7454"/>
              </a:solidFill>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Aborder cette étape avec sérénité</a:t>
            </a:r>
            <a:r>
              <a:rPr lang="fr-FR" sz="1400" b="1" dirty="0">
                <a:solidFill>
                  <a:srgbClr val="F28E65"/>
                </a:solidFill>
                <a:latin typeface="Marianne" panose="02000000000000000000" pitchFamily="2" charset="0"/>
              </a:rPr>
              <a:t> </a:t>
            </a:r>
            <a:r>
              <a:rPr lang="fr-FR" sz="1400" dirty="0">
                <a:latin typeface="Marianne" panose="02000000000000000000" pitchFamily="2" charset="0"/>
              </a:rPr>
              <a:t>en utilisant le </a:t>
            </a:r>
            <a:r>
              <a:rPr lang="fr-FR" sz="1400" b="1" dirty="0">
                <a:solidFill>
                  <a:srgbClr val="ED7454"/>
                </a:solidFill>
                <a:latin typeface="Marianne" panose="02000000000000000000" pitchFamily="2" charset="0"/>
              </a:rPr>
              <a:t>site d’entrainement </a:t>
            </a:r>
            <a:r>
              <a:rPr lang="fr-FR" sz="1400" dirty="0">
                <a:latin typeface="Marianne" panose="02000000000000000000" pitchFamily="2" charset="0"/>
              </a:rPr>
              <a:t>et de la page « </a:t>
            </a:r>
            <a:r>
              <a:rPr lang="fr-FR" sz="1400" b="1" dirty="0">
                <a:solidFill>
                  <a:srgbClr val="ED7454"/>
                </a:solidFill>
                <a:latin typeface="Marianne" panose="02000000000000000000" pitchFamily="2" charset="0"/>
              </a:rPr>
              <a:t>Conseils » </a:t>
            </a:r>
            <a:r>
              <a:rPr lang="fr-FR" sz="1400" dirty="0">
                <a:latin typeface="Marianne" panose="02000000000000000000" pitchFamily="2" charset="0"/>
              </a:rPr>
              <a:t>sur </a:t>
            </a:r>
            <a:r>
              <a:rPr lang="fr-FR" sz="1400" dirty="0">
                <a:latin typeface="Marianne" panose="02000000000000000000" pitchFamily="2" charset="0"/>
                <a:hlinkClick r:id="rId2"/>
              </a:rPr>
              <a:t>Parcoursup.gouv.fr</a:t>
            </a:r>
            <a:endParaRPr lang="fr-FR" sz="1400" dirty="0">
              <a:latin typeface="Marianne" panose="02000000000000000000" pitchFamily="2" charset="0"/>
            </a:endParaRPr>
          </a:p>
          <a:p>
            <a:pPr marL="237061" indent="-237061" algn="just" defTabSz="609585">
              <a:spcAft>
                <a:spcPts val="0"/>
              </a:spcAft>
              <a:buClr>
                <a:srgbClr val="FF0000"/>
              </a:buClr>
              <a:buSzPct val="100000"/>
              <a:buFont typeface="Lucida Grande"/>
              <a:buChar char="&gt;"/>
            </a:pPr>
            <a:endParaRPr lang="fr-FR" sz="1000" b="1" dirty="0">
              <a:solidFill>
                <a:srgbClr val="ED7454"/>
              </a:solidFill>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Il est inutile de se connecter tous les jours / plusieurs fois par jour à votre dossier : </a:t>
            </a:r>
            <a:r>
              <a:rPr lang="fr-FR" sz="1400" dirty="0">
                <a:latin typeface="Marianne" panose="02000000000000000000" pitchFamily="2" charset="0"/>
              </a:rPr>
              <a:t>les candidats sont alertés par sms et mail à chaque fois qu’ils reçoivent une proposition d’admission. </a:t>
            </a:r>
          </a:p>
          <a:p>
            <a:pPr algn="just" defTabSz="609585">
              <a:spcAft>
                <a:spcPts val="0"/>
              </a:spcAft>
              <a:buClr>
                <a:srgbClr val="FF0000"/>
              </a:buClr>
              <a:buSzPct val="100000"/>
            </a:pPr>
            <a:endParaRPr lang="fr-FR" sz="1000" b="1" dirty="0">
              <a:solidFill>
                <a:srgbClr val="ED7454"/>
              </a:solidFill>
              <a:latin typeface="Marianne" panose="02000000000000000000" pitchFamily="2" charset="0"/>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Être attentif aux délais de réponse : </a:t>
            </a:r>
            <a:r>
              <a:rPr lang="fr-FR" sz="1400" dirty="0">
                <a:latin typeface="Marianne" panose="02000000000000000000" pitchFamily="2" charset="0"/>
              </a:rPr>
              <a:t>les candidats </a:t>
            </a:r>
            <a:r>
              <a:rPr lang="fr-FR" sz="1400" b="1" dirty="0">
                <a:solidFill>
                  <a:srgbClr val="ED7454"/>
                </a:solidFill>
                <a:latin typeface="Marianne" panose="02000000000000000000" pitchFamily="2" charset="0"/>
              </a:rPr>
              <a:t>doivent</a:t>
            </a:r>
            <a:r>
              <a:rPr lang="fr-FR" sz="1400" dirty="0">
                <a:latin typeface="Marianne" panose="02000000000000000000" pitchFamily="2" charset="0"/>
              </a:rPr>
              <a:t> </a:t>
            </a:r>
            <a:r>
              <a:rPr lang="fr-FR" sz="1400" b="1" dirty="0">
                <a:solidFill>
                  <a:srgbClr val="ED7454"/>
                </a:solidFill>
                <a:latin typeface="Marianne" panose="02000000000000000000" pitchFamily="2" charset="0"/>
              </a:rPr>
              <a:t>obligatoirement répondre à chaque proposition d’admission reçue avant la date limite indiquée dans leur dossier. </a:t>
            </a:r>
            <a:r>
              <a:rPr lang="fr-FR" sz="1400" dirty="0">
                <a:latin typeface="Marianne" panose="02000000000000000000" pitchFamily="2" charset="0"/>
              </a:rPr>
              <a:t>En l’absence de réponse, la proposition sera retirée et attribuée, dès le lendemain</a:t>
            </a:r>
          </a:p>
          <a:p>
            <a:pPr marL="237061" indent="-237061" algn="just" defTabSz="609585">
              <a:spcAft>
                <a:spcPts val="0"/>
              </a:spcAft>
              <a:buClr>
                <a:srgbClr val="FF0000"/>
              </a:buClr>
              <a:buSzPct val="100000"/>
              <a:buFont typeface="Lucida Grande"/>
              <a:buChar char="&gt;"/>
            </a:pPr>
            <a:endParaRPr lang="fr-FR" sz="1000" b="1" dirty="0">
              <a:solidFill>
                <a:srgbClr val="F28E65"/>
              </a:solidFill>
              <a:latin typeface="Marianne" panose="02000000000000000000" pitchFamily="2" charset="0"/>
              <a:cs typeface="Arial"/>
            </a:endParaRPr>
          </a:p>
          <a:p>
            <a:pPr marL="285750" indent="-285750" algn="just" defTabSz="609585">
              <a:spcAft>
                <a:spcPts val="0"/>
              </a:spcAft>
              <a:buClr>
                <a:schemeClr val="accent4"/>
              </a:buClr>
              <a:buSzPct val="100000"/>
              <a:buFont typeface="Wingdings" panose="05000000000000000000" pitchFamily="2" charset="2"/>
              <a:buChar char="Ø"/>
            </a:pPr>
            <a:r>
              <a:rPr lang="fr-FR" sz="1400" b="1" dirty="0">
                <a:solidFill>
                  <a:srgbClr val="ED7454"/>
                </a:solidFill>
                <a:latin typeface="Marianne" panose="02000000000000000000" pitchFamily="2" charset="0"/>
              </a:rPr>
              <a:t>Le classement des vœux en attente : </a:t>
            </a:r>
            <a:r>
              <a:rPr lang="fr-FR" sz="1400" dirty="0">
                <a:latin typeface="Marianne" panose="02000000000000000000" pitchFamily="2" charset="0"/>
              </a:rPr>
              <a:t>classez par ordre de préférence les vœux que vous souhaitez conserver ; faites le </a:t>
            </a:r>
            <a:r>
              <a:rPr lang="fr-FR" sz="1400" b="1" dirty="0">
                <a:latin typeface="Marianne" panose="02000000000000000000" pitchFamily="2" charset="0"/>
              </a:rPr>
              <a:t>avant le 10 juin 2025 </a:t>
            </a:r>
            <a:r>
              <a:rPr lang="fr-FR" sz="1400" dirty="0">
                <a:latin typeface="Marianne" panose="02000000000000000000" pitchFamily="2" charset="0"/>
              </a:rPr>
              <a:t>(23h59 heure de Paris)</a:t>
            </a:r>
          </a:p>
          <a:p>
            <a:pPr defTabSz="609585">
              <a:spcAft>
                <a:spcPts val="0"/>
              </a:spcAft>
              <a:buClr>
                <a:srgbClr val="FF0000"/>
              </a:buClr>
              <a:buSzPct val="100000"/>
            </a:pPr>
            <a:endParaRPr lang="fr-FR" sz="1400" dirty="0">
              <a:latin typeface="Marianne" panose="02000000000000000000" pitchFamily="2" charset="0"/>
            </a:endParaRPr>
          </a:p>
        </p:txBody>
      </p:sp>
      <p:sp>
        <p:nvSpPr>
          <p:cNvPr id="10" name="Rectangle 9"/>
          <p:cNvSpPr/>
          <p:nvPr/>
        </p:nvSpPr>
        <p:spPr>
          <a:xfrm>
            <a:off x="2990602" y="278560"/>
            <a:ext cx="5984432"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5 conseils pour préparer la phase d’admission</a:t>
            </a:r>
          </a:p>
        </p:txBody>
      </p:sp>
    </p:spTree>
    <p:extLst>
      <p:ext uri="{BB962C8B-B14F-4D97-AF65-F5344CB8AC3E}">
        <p14:creationId xmlns:p14="http://schemas.microsoft.com/office/powerpoint/2010/main" val="3155197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sz="quarter" idx="14"/>
          </p:nvPr>
        </p:nvSpPr>
        <p:spPr>
          <a:xfrm>
            <a:off x="443152" y="1303679"/>
            <a:ext cx="3883520" cy="3689557"/>
          </a:xfrm>
        </p:spPr>
        <p:txBody>
          <a:bodyPr vert="horz" lIns="0" tIns="0" rIns="0" bIns="0" rtlCol="0" anchor="t" anchorCtr="0">
            <a:noAutofit/>
          </a:bodyPr>
          <a:lstStyle/>
          <a:p>
            <a:r>
              <a:rPr lang="fr-FR" sz="1400" b="1" dirty="0">
                <a:solidFill>
                  <a:srgbClr val="F28E65"/>
                </a:solidFill>
                <a:latin typeface="Marianne" panose="02000000000000000000" pitchFamily="2" charset="0"/>
              </a:rPr>
              <a:t>Les infographies </a:t>
            </a:r>
            <a:endParaRPr lang="fr-FR" sz="1400" dirty="0">
              <a:latin typeface="Marianne" panose="02000000000000000000" pitchFamily="2" charset="0"/>
            </a:endParaRPr>
          </a:p>
          <a:p>
            <a:pPr lvl="1" algn="just"/>
            <a:r>
              <a:rPr lang="fr-FR" sz="1100" b="1" dirty="0">
                <a:solidFill>
                  <a:srgbClr val="000091"/>
                </a:solidFill>
                <a:latin typeface="Marianne" panose="02000000000000000000" pitchFamily="2" charset="0"/>
              </a:rPr>
              <a:t>Les dates clés et les délais de réponse </a:t>
            </a:r>
            <a:r>
              <a:rPr lang="fr-FR" sz="1100" dirty="0">
                <a:solidFill>
                  <a:srgbClr val="000091"/>
                </a:solidFill>
                <a:latin typeface="Marianne" panose="02000000000000000000" pitchFamily="2" charset="0"/>
              </a:rPr>
              <a:t>: </a:t>
            </a:r>
            <a:r>
              <a:rPr lang="fr-FR" sz="1100" dirty="0">
                <a:solidFill>
                  <a:srgbClr val="000091"/>
                </a:solidFill>
                <a:latin typeface="Marianne" panose="02000000000000000000" pitchFamily="2" charset="0"/>
                <a:hlinkClick r:id="rId3"/>
              </a:rPr>
              <a:t>page conseils sur Parcoursup.gouv.fr</a:t>
            </a:r>
            <a:endParaRPr lang="fr-FR" sz="1100" dirty="0">
              <a:solidFill>
                <a:srgbClr val="000091"/>
              </a:solidFill>
              <a:latin typeface="Marianne" panose="02000000000000000000" pitchFamily="2" charset="0"/>
            </a:endParaRPr>
          </a:p>
          <a:p>
            <a:pPr lvl="1" algn="just"/>
            <a:r>
              <a:rPr lang="fr-FR" sz="1100" b="1" dirty="0">
                <a:solidFill>
                  <a:srgbClr val="000091"/>
                </a:solidFill>
                <a:latin typeface="Marianne" panose="02000000000000000000" pitchFamily="2" charset="0"/>
              </a:rPr>
              <a:t>Liste d’attente, comment ça marche ? </a:t>
            </a:r>
            <a:r>
              <a:rPr lang="fr-FR" sz="1100" dirty="0">
                <a:solidFill>
                  <a:srgbClr val="000091"/>
                </a:solidFill>
                <a:latin typeface="Marianne" panose="02000000000000000000" pitchFamily="2" charset="0"/>
              </a:rPr>
              <a:t>: </a:t>
            </a:r>
            <a:r>
              <a:rPr lang="fr-FR" sz="1100" dirty="0">
                <a:solidFill>
                  <a:srgbClr val="000091"/>
                </a:solidFill>
                <a:latin typeface="Marianne" panose="02000000000000000000" pitchFamily="2" charset="0"/>
                <a:hlinkClick r:id="rId3"/>
              </a:rPr>
              <a:t>page conseils sur Parcoursup.fr</a:t>
            </a:r>
            <a:r>
              <a:rPr lang="fr-FR" sz="1100" dirty="0">
                <a:solidFill>
                  <a:srgbClr val="000091"/>
                </a:solidFill>
                <a:latin typeface="Marianne" panose="02000000000000000000" pitchFamily="2" charset="0"/>
              </a:rPr>
              <a:t> et </a:t>
            </a:r>
            <a:r>
              <a:rPr lang="fr-FR" sz="1100" dirty="0">
                <a:solidFill>
                  <a:schemeClr val="tx1"/>
                </a:solidFill>
                <a:latin typeface="Marianne" panose="02000000000000000000" pitchFamily="2" charset="0"/>
                <a:hlinkClick r:id="rId4"/>
              </a:rPr>
              <a:t>page ressources</a:t>
            </a:r>
            <a:endParaRPr lang="fr-FR" sz="1100" dirty="0">
              <a:solidFill>
                <a:schemeClr val="tx1"/>
              </a:solidFill>
              <a:latin typeface="Marianne" panose="02000000000000000000" pitchFamily="2" charset="0"/>
            </a:endParaRPr>
          </a:p>
          <a:p>
            <a:pPr lvl="1" algn="just"/>
            <a:r>
              <a:rPr lang="fr-FR" sz="1100" b="1" dirty="0">
                <a:solidFill>
                  <a:srgbClr val="000091"/>
                </a:solidFill>
                <a:latin typeface="Marianne" panose="02000000000000000000" pitchFamily="2" charset="0"/>
              </a:rPr>
              <a:t>Liste d’attente et internat </a:t>
            </a:r>
            <a:r>
              <a:rPr lang="fr-FR" sz="1100" dirty="0">
                <a:solidFill>
                  <a:srgbClr val="000091"/>
                </a:solidFill>
                <a:latin typeface="Marianne" panose="02000000000000000000" pitchFamily="2" charset="0"/>
              </a:rPr>
              <a:t>: </a:t>
            </a:r>
            <a:r>
              <a:rPr lang="fr-FR" sz="1100" dirty="0">
                <a:solidFill>
                  <a:srgbClr val="000091"/>
                </a:solidFill>
                <a:latin typeface="Marianne" panose="02000000000000000000" pitchFamily="2" charset="0"/>
                <a:hlinkClick r:id="rId4"/>
              </a:rPr>
              <a:t>page ressources </a:t>
            </a:r>
            <a:r>
              <a:rPr lang="fr-FR" sz="1100" dirty="0">
                <a:solidFill>
                  <a:srgbClr val="000091"/>
                </a:solidFill>
                <a:latin typeface="Marianne" panose="02000000000000000000" pitchFamily="2" charset="0"/>
              </a:rPr>
              <a:t>+ dossier</a:t>
            </a:r>
          </a:p>
          <a:p>
            <a:pPr lvl="1" algn="just"/>
            <a:r>
              <a:rPr lang="fr-FR" sz="1100" b="1" dirty="0">
                <a:solidFill>
                  <a:srgbClr val="000091"/>
                </a:solidFill>
                <a:latin typeface="Marianne" panose="02000000000000000000" pitchFamily="2" charset="0"/>
              </a:rPr>
              <a:t>Classer ses vœux en attente : comment ça marche</a:t>
            </a:r>
            <a:r>
              <a:rPr lang="fr-FR" sz="1100" dirty="0">
                <a:solidFill>
                  <a:srgbClr val="000091"/>
                </a:solidFill>
                <a:latin typeface="Marianne" panose="02000000000000000000" pitchFamily="2" charset="0"/>
              </a:rPr>
              <a:t> ? : </a:t>
            </a:r>
            <a:r>
              <a:rPr lang="fr-FR" sz="1100" dirty="0">
                <a:solidFill>
                  <a:srgbClr val="000091"/>
                </a:solidFill>
                <a:latin typeface="Marianne" panose="02000000000000000000" pitchFamily="2" charset="0"/>
                <a:hlinkClick r:id="rId5"/>
              </a:rPr>
              <a:t>page conseils </a:t>
            </a:r>
            <a:endParaRPr lang="fr-FR" sz="1100" dirty="0">
              <a:solidFill>
                <a:srgbClr val="000091"/>
              </a:solidFill>
              <a:latin typeface="Marianne" panose="02000000000000000000" pitchFamily="2" charset="0"/>
            </a:endParaRPr>
          </a:p>
          <a:p>
            <a:pPr lvl="1" algn="just"/>
            <a:r>
              <a:rPr lang="fr-FR" sz="1100" b="1" dirty="0">
                <a:solidFill>
                  <a:srgbClr val="000091"/>
                </a:solidFill>
                <a:latin typeface="Marianne" panose="02000000000000000000" pitchFamily="2" charset="0"/>
              </a:rPr>
              <a:t>Les dispositifs pour accompagner les candidats en situation de handicap : </a:t>
            </a:r>
            <a:r>
              <a:rPr lang="fr-FR" sz="1100" dirty="0">
                <a:solidFill>
                  <a:schemeClr val="tx1"/>
                </a:solidFill>
                <a:latin typeface="Marianne" panose="02000000000000000000" pitchFamily="2" charset="0"/>
                <a:hlinkClick r:id="rId6"/>
              </a:rPr>
              <a:t>page ressources</a:t>
            </a:r>
            <a:endParaRPr lang="fr-FR" sz="1100" dirty="0">
              <a:solidFill>
                <a:schemeClr val="tx1"/>
              </a:solidFill>
              <a:latin typeface="Marianne" panose="02000000000000000000" pitchFamily="2" charset="0"/>
            </a:endParaRPr>
          </a:p>
          <a:p>
            <a:pPr lvl="1" algn="just"/>
            <a:r>
              <a:rPr lang="fr-FR" sz="1100" b="1" dirty="0">
                <a:solidFill>
                  <a:srgbClr val="000091"/>
                </a:solidFill>
                <a:latin typeface="Marianne" panose="02000000000000000000" pitchFamily="2" charset="0"/>
              </a:rPr>
              <a:t>L’inscription administrative : </a:t>
            </a:r>
            <a:r>
              <a:rPr lang="fr-FR" sz="1100" dirty="0">
                <a:solidFill>
                  <a:schemeClr val="tx1"/>
                </a:solidFill>
                <a:latin typeface="Marianne" panose="02000000000000000000" pitchFamily="2" charset="0"/>
                <a:hlinkClick r:id="rId4"/>
              </a:rPr>
              <a:t>page ressources</a:t>
            </a:r>
            <a:endParaRPr lang="fr-FR" sz="1100" dirty="0">
              <a:solidFill>
                <a:schemeClr val="tx1"/>
              </a:solidFill>
              <a:latin typeface="Marianne" panose="02000000000000000000" pitchFamily="2" charset="0"/>
            </a:endParaRPr>
          </a:p>
        </p:txBody>
      </p:sp>
      <p:sp>
        <p:nvSpPr>
          <p:cNvPr id="6" name="ZoneTexte 5"/>
          <p:cNvSpPr txBox="1"/>
          <p:nvPr/>
        </p:nvSpPr>
        <p:spPr>
          <a:xfrm>
            <a:off x="4378017" y="1273943"/>
            <a:ext cx="4388319" cy="3985706"/>
          </a:xfrm>
          <a:prstGeom prst="rect">
            <a:avLst/>
          </a:prstGeom>
          <a:noFill/>
        </p:spPr>
        <p:txBody>
          <a:bodyPr wrap="square" rtlCol="0">
            <a:spAutoFit/>
          </a:bodyPr>
          <a:lstStyle/>
          <a:p>
            <a:r>
              <a:rPr lang="fr-FR" sz="1400" b="1" dirty="0">
                <a:solidFill>
                  <a:srgbClr val="F28E65"/>
                </a:solidFill>
                <a:latin typeface="Marianne" panose="02000000000000000000" pitchFamily="2" charset="0"/>
              </a:rPr>
              <a:t>Les vidéos </a:t>
            </a:r>
          </a:p>
          <a:p>
            <a:endParaRPr lang="fr-FR" sz="500" dirty="0">
              <a:latin typeface="Marianne" panose="02000000000000000000" pitchFamily="2" charset="0"/>
              <a:ea typeface="Calibri" panose="020F0502020204030204" pitchFamily="34" charset="0"/>
              <a:cs typeface="Times New Roman" panose="02020603050405020304" pitchFamily="18"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Parcoursup - ce qu’il faut savoir sur la phase d’admission </a:t>
            </a:r>
            <a:r>
              <a:rPr lang="fr-FR" sz="1100" dirty="0">
                <a:solidFill>
                  <a:srgbClr val="000091"/>
                </a:solidFill>
                <a:latin typeface="Marianne" panose="02000000000000000000" pitchFamily="2" charset="0"/>
              </a:rPr>
              <a:t>: pages conseils et dossier candidat </a:t>
            </a:r>
          </a:p>
          <a:p>
            <a:pPr algn="just"/>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Liste d’attente : comment fonctionnent les listes d’attente ? </a:t>
            </a:r>
            <a:r>
              <a:rPr lang="fr-FR" sz="1100" dirty="0">
                <a:solidFill>
                  <a:srgbClr val="000091"/>
                </a:solidFill>
                <a:latin typeface="Marianne" panose="02000000000000000000" pitchFamily="2" charset="0"/>
              </a:rPr>
              <a:t>: dans le dossier en face des vœux en attente</a:t>
            </a:r>
          </a:p>
          <a:p>
            <a:pPr algn="just"/>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rPr>
              <a:t>Animation questions/réponses fréquentes sur la phase d’admission </a:t>
            </a:r>
            <a:r>
              <a:rPr lang="fr-FR" sz="1100" dirty="0">
                <a:solidFill>
                  <a:srgbClr val="000091"/>
                </a:solidFill>
                <a:latin typeface="Marianne" panose="02000000000000000000" pitchFamily="2" charset="0"/>
              </a:rPr>
              <a:t>: valorisée sur les comptes sociaux </a:t>
            </a:r>
          </a:p>
          <a:p>
            <a:pPr algn="just"/>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rPr>
              <a:t>La réponse Oui-si sur Parcoursup</a:t>
            </a:r>
            <a:r>
              <a:rPr lang="fr-FR" sz="1100" dirty="0">
                <a:solidFill>
                  <a:srgbClr val="000091"/>
                </a:solidFill>
                <a:latin typeface="Marianne" panose="02000000000000000000" pitchFamily="2" charset="0"/>
              </a:rPr>
              <a:t> : dans le dossier candidat en face d’une proposition d’admission </a:t>
            </a:r>
          </a:p>
          <a:p>
            <a:pPr marL="257175" indent="-257175" algn="just">
              <a:buFont typeface="Symbol" panose="05050102010706020507" pitchFamily="18" charset="2"/>
              <a:buChar char=""/>
            </a:pPr>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8"/>
              </a:rPr>
              <a:t>Comment classer ses vœux en attente </a:t>
            </a:r>
            <a:r>
              <a:rPr lang="fr-FR" sz="1100" dirty="0">
                <a:solidFill>
                  <a:srgbClr val="000091"/>
                </a:solidFill>
                <a:latin typeface="Marianne" panose="02000000000000000000" pitchFamily="2" charset="0"/>
              </a:rPr>
              <a:t>: page conseils</a:t>
            </a:r>
          </a:p>
          <a:p>
            <a:pPr marL="257175" indent="-257175" algn="just">
              <a:buFont typeface="Symbol" panose="05050102010706020507" pitchFamily="18" charset="2"/>
              <a:buChar char=""/>
            </a:pPr>
            <a:endParaRPr lang="fr-FR" sz="1100"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Parcoursup au service des candidats en situation de handicap </a:t>
            </a:r>
            <a:endParaRPr lang="fr-FR" sz="1100" b="1" dirty="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100" b="1" dirty="0">
              <a:solidFill>
                <a:srgbClr val="000091"/>
              </a:solidFill>
              <a:latin typeface="Marianne" panose="02000000000000000000" pitchFamily="2" charset="0"/>
            </a:endParaRPr>
          </a:p>
          <a:p>
            <a:pPr marL="257175" indent="-257175" algn="just">
              <a:buFont typeface="Symbol" panose="05050102010706020507" pitchFamily="18" charset="2"/>
              <a:buChar char=""/>
            </a:pPr>
            <a:r>
              <a:rPr lang="fr-FR" sz="1100" b="1" dirty="0">
                <a:solidFill>
                  <a:srgbClr val="000091"/>
                </a:solidFill>
                <a:latin typeface="Marianne" panose="02000000000000000000" pitchFamily="2" charset="0"/>
                <a:hlinkClick r:id="rId7"/>
              </a:rPr>
              <a:t>Réponse des formations : le droit à l’information</a:t>
            </a:r>
            <a:endParaRPr lang="fr-FR" sz="1100" b="1" dirty="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200" b="1" dirty="0">
              <a:solidFill>
                <a:srgbClr val="000091"/>
              </a:solidFill>
              <a:latin typeface="Marianne" panose="02000000000000000000" pitchFamily="2" charset="0"/>
            </a:endParaRPr>
          </a:p>
          <a:p>
            <a:pPr marL="257175" indent="-257175" algn="just">
              <a:buFont typeface="Symbol" panose="05050102010706020507" pitchFamily="18" charset="2"/>
              <a:buChar char=""/>
            </a:pPr>
            <a:endParaRPr lang="fr-FR" sz="1200" b="1" dirty="0">
              <a:solidFill>
                <a:srgbClr val="000091"/>
              </a:solidFill>
              <a:latin typeface="Marianne" panose="02000000000000000000" pitchFamily="2" charset="0"/>
            </a:endParaRPr>
          </a:p>
          <a:p>
            <a:endParaRPr lang="fr-FR" sz="1200" dirty="0">
              <a:solidFill>
                <a:srgbClr val="000091"/>
              </a:solidFill>
              <a:latin typeface="Marianne" panose="02000000000000000000" pitchFamily="2" charset="0"/>
            </a:endParaRPr>
          </a:p>
        </p:txBody>
      </p:sp>
      <p:sp>
        <p:nvSpPr>
          <p:cNvPr id="7" name="ZoneTexte 6"/>
          <p:cNvSpPr txBox="1"/>
          <p:nvPr/>
        </p:nvSpPr>
        <p:spPr>
          <a:xfrm>
            <a:off x="316773" y="926354"/>
            <a:ext cx="8650877" cy="323165"/>
          </a:xfrm>
          <a:prstGeom prst="rect">
            <a:avLst/>
          </a:prstGeom>
          <a:noFill/>
        </p:spPr>
        <p:txBody>
          <a:bodyPr wrap="square" rtlCol="0">
            <a:spAutoFit/>
          </a:bodyPr>
          <a:lstStyle/>
          <a:p>
            <a:pPr algn="ctr"/>
            <a:r>
              <a:rPr lang="fr-FR" sz="1500" dirty="0">
                <a:solidFill>
                  <a:srgbClr val="000091"/>
                </a:solidFill>
                <a:latin typeface="Marianne" panose="02000000000000000000" pitchFamily="2" charset="0"/>
              </a:rPr>
              <a:t>Nos outils sur </a:t>
            </a:r>
            <a:r>
              <a:rPr lang="fr-FR" sz="1500" dirty="0">
                <a:solidFill>
                  <a:srgbClr val="0C5076"/>
                </a:solidFill>
                <a:latin typeface="Marianne" panose="02000000000000000000" pitchFamily="2" charset="0"/>
                <a:hlinkClick r:id="rId9"/>
              </a:rPr>
              <a:t>Parcoursup.gouv.fr</a:t>
            </a:r>
            <a:r>
              <a:rPr lang="fr-FR" sz="1500" dirty="0">
                <a:solidFill>
                  <a:srgbClr val="0C5076"/>
                </a:solidFill>
                <a:latin typeface="Marianne" panose="02000000000000000000" pitchFamily="2" charset="0"/>
                <a:hlinkClick r:id="rId10"/>
              </a:rPr>
              <a:t> </a:t>
            </a:r>
            <a:r>
              <a:rPr lang="fr-FR" sz="1500" dirty="0">
                <a:solidFill>
                  <a:srgbClr val="000091"/>
                </a:solidFill>
                <a:latin typeface="Marianne" panose="02000000000000000000" pitchFamily="2" charset="0"/>
              </a:rPr>
              <a:t>&gt; </a:t>
            </a:r>
            <a:r>
              <a:rPr lang="fr-FR" sz="1500" b="1" dirty="0">
                <a:solidFill>
                  <a:srgbClr val="000091"/>
                </a:solidFill>
                <a:latin typeface="Marianne" panose="02000000000000000000" pitchFamily="2" charset="0"/>
              </a:rPr>
              <a:t>Nos conseils </a:t>
            </a:r>
            <a:r>
              <a:rPr lang="fr-FR" sz="1500" dirty="0">
                <a:solidFill>
                  <a:srgbClr val="000091"/>
                </a:solidFill>
                <a:latin typeface="Marianne" panose="02000000000000000000" pitchFamily="2" charset="0"/>
              </a:rPr>
              <a:t>pour bien aborder la phase d’admission  </a:t>
            </a:r>
          </a:p>
        </p:txBody>
      </p:sp>
      <p:sp>
        <p:nvSpPr>
          <p:cNvPr id="8" name="Rectangle à coins arrondis 7"/>
          <p:cNvSpPr/>
          <p:nvPr/>
        </p:nvSpPr>
        <p:spPr>
          <a:xfrm>
            <a:off x="3651526" y="221402"/>
            <a:ext cx="5114810" cy="374571"/>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Des outils pour informer et accompagner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37</a:t>
            </a:fld>
            <a:endParaRPr lang="fr-FR" dirty="0">
              <a:latin typeface="Marianne" panose="02000000000000000000" pitchFamily="2" charset="0"/>
            </a:endParaRPr>
          </a:p>
        </p:txBody>
      </p:sp>
    </p:spTree>
    <p:extLst>
      <p:ext uri="{BB962C8B-B14F-4D97-AF65-F5344CB8AC3E}">
        <p14:creationId xmlns:p14="http://schemas.microsoft.com/office/powerpoint/2010/main" val="1931820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199541" y="922149"/>
            <a:ext cx="8208912" cy="3715886"/>
          </a:xfrm>
        </p:spPr>
        <p:txBody>
          <a:bodyPr>
            <a:noAutofit/>
          </a:bodyPr>
          <a:lstStyle/>
          <a:p>
            <a:pPr marL="285750" indent="-285750">
              <a:buFont typeface="Wingdings" panose="05000000000000000000" pitchFamily="2" charset="2"/>
              <a:buChar char="§"/>
            </a:pPr>
            <a:r>
              <a:rPr lang="fr-FR" sz="1400" b="1" dirty="0">
                <a:solidFill>
                  <a:schemeClr val="bg1"/>
                </a:solidFill>
                <a:highlight>
                  <a:srgbClr val="0000FF"/>
                </a:highlight>
                <a:latin typeface="Marianne" panose="02000000000000000000" pitchFamily="2" charset="0"/>
              </a:rPr>
              <a:t>Bourse sur critères sociaux </a:t>
            </a:r>
            <a:r>
              <a:rPr lang="fr-FR" sz="1400" dirty="0">
                <a:solidFill>
                  <a:schemeClr val="accent1"/>
                </a:solidFill>
                <a:latin typeface="Marianne" panose="02000000000000000000" pitchFamily="2" charset="0"/>
              </a:rPr>
              <a:t>: faire une demande de bourse et/ou de logement en créant son dossier social étudiant (DSE) </a:t>
            </a:r>
            <a:r>
              <a:rPr lang="fr-FR" sz="1400" b="1" dirty="0">
                <a:solidFill>
                  <a:schemeClr val="accent1"/>
                </a:solidFill>
                <a:latin typeface="Marianne" panose="02000000000000000000" pitchFamily="2" charset="0"/>
              </a:rPr>
              <a:t>jusqu’au 31 mai </a:t>
            </a:r>
            <a:r>
              <a:rPr lang="fr-FR" sz="1400" dirty="0">
                <a:solidFill>
                  <a:schemeClr val="accent1"/>
                </a:solidFill>
                <a:latin typeface="Marianne" panose="02000000000000000000" pitchFamily="2" charset="0"/>
              </a:rPr>
              <a:t>via le portail </a:t>
            </a:r>
            <a:r>
              <a:rPr lang="fr-FR" sz="1400" dirty="0">
                <a:solidFill>
                  <a:schemeClr val="accent1"/>
                </a:solidFill>
                <a:latin typeface="Marianne" panose="02000000000000000000" pitchFamily="2" charset="0"/>
                <a:hlinkClick r:id="rId2"/>
              </a:rPr>
              <a:t>messervices.etudiant.gouv.fr/</a:t>
            </a:r>
            <a:endParaRPr lang="fr-FR" sz="1400" dirty="0">
              <a:solidFill>
                <a:schemeClr val="accent1"/>
              </a:solidFill>
              <a:latin typeface="Marianne" panose="02000000000000000000" pitchFamily="2" charset="0"/>
            </a:endParaRPr>
          </a:p>
          <a:p>
            <a:pPr marL="269875"/>
            <a:r>
              <a:rPr lang="fr-FR" sz="1400" dirty="0">
                <a:solidFill>
                  <a:schemeClr val="accent1"/>
                </a:solidFill>
                <a:latin typeface="Marianne" panose="02000000000000000000" pitchFamily="2" charset="0"/>
              </a:rPr>
              <a:t>Calculer vos droits à la bourse via </a:t>
            </a:r>
            <a:r>
              <a:rPr lang="fr-FR" sz="1400" dirty="0">
                <a:solidFill>
                  <a:schemeClr val="accent1"/>
                </a:solidFill>
                <a:latin typeface="Marianne" panose="02000000000000000000" pitchFamily="2" charset="0"/>
                <a:hlinkClick r:id="rId3"/>
              </a:rPr>
              <a:t>lescrous.fr/nos-services/simulateur-de-bourse</a:t>
            </a:r>
            <a:r>
              <a:rPr lang="fr-FR" sz="1400" dirty="0">
                <a:solidFill>
                  <a:schemeClr val="accent1"/>
                </a:solidFill>
                <a:latin typeface="Marianne" panose="02000000000000000000" pitchFamily="2" charset="0"/>
              </a:rPr>
              <a:t> </a:t>
            </a:r>
            <a:br>
              <a:rPr lang="fr-FR" sz="1400" dirty="0">
                <a:solidFill>
                  <a:schemeClr val="accent1"/>
                </a:solidFill>
                <a:latin typeface="Marianne" panose="02000000000000000000" pitchFamily="2" charset="0"/>
              </a:rPr>
            </a:br>
            <a:endParaRPr lang="fr-FR" sz="500" dirty="0">
              <a:solidFill>
                <a:schemeClr val="accent1"/>
              </a:solidFill>
              <a:latin typeface="Marianne" panose="02000000000000000000" pitchFamily="2" charset="0"/>
            </a:endParaRPr>
          </a:p>
          <a:p>
            <a:pPr marL="269875" algn="just"/>
            <a:r>
              <a:rPr lang="fr-FR" sz="1400" b="1" dirty="0">
                <a:solidFill>
                  <a:schemeClr val="bg1"/>
                </a:solidFill>
                <a:highlight>
                  <a:srgbClr val="0000FF"/>
                </a:highlight>
                <a:latin typeface="Marianne" panose="02000000000000000000" pitchFamily="2" charset="0"/>
              </a:rPr>
              <a:t>Aide à la mobilité </a:t>
            </a:r>
            <a:r>
              <a:rPr lang="fr-FR" sz="1400" dirty="0">
                <a:solidFill>
                  <a:schemeClr val="accent1"/>
                </a:solidFill>
                <a:latin typeface="Marianne" panose="02000000000000000000" pitchFamily="2" charset="0"/>
              </a:rPr>
              <a:t>: Parcoursup propose une aide à la mobilité de 500 € pour les lycéens boursiers qui étudieront dans un établissement situé hors de leur académie de résidence. </a:t>
            </a:r>
          </a:p>
          <a:p>
            <a:pPr marL="269875"/>
            <a:endParaRPr lang="fr-FR" sz="500" dirty="0">
              <a:solidFill>
                <a:schemeClr val="accent1"/>
              </a:solidFill>
              <a:latin typeface="Marianne" panose="02000000000000000000" pitchFamily="2" charset="0"/>
            </a:endParaRPr>
          </a:p>
          <a:p>
            <a:pPr marL="285750" indent="-285750" algn="just">
              <a:spcBef>
                <a:spcPts val="600"/>
              </a:spcBef>
              <a:buFont typeface="Courier New" panose="02070309020205020404" pitchFamily="49" charset="0"/>
              <a:buChar char="o"/>
            </a:pPr>
            <a:r>
              <a:rPr lang="fr-FR" sz="1400" b="1" dirty="0">
                <a:solidFill>
                  <a:schemeClr val="bg1"/>
                </a:solidFill>
                <a:highlight>
                  <a:srgbClr val="0000FF"/>
                </a:highlight>
                <a:latin typeface="Marianne" panose="02000000000000000000" pitchFamily="2" charset="0"/>
              </a:rPr>
              <a:t>Logement en résidence universitaire </a:t>
            </a:r>
            <a:r>
              <a:rPr lang="fr-FR" sz="1400" dirty="0">
                <a:solidFill>
                  <a:schemeClr val="accent1"/>
                </a:solidFill>
                <a:latin typeface="Marianne" panose="02000000000000000000" pitchFamily="2" charset="0"/>
              </a:rPr>
              <a:t>: pour faciliter les recherches, consulter le site </a:t>
            </a:r>
            <a:r>
              <a:rPr lang="fr-FR" sz="1400" dirty="0">
                <a:solidFill>
                  <a:schemeClr val="accent1"/>
                </a:solidFill>
                <a:latin typeface="Marianne" panose="02000000000000000000" pitchFamily="2" charset="0"/>
                <a:hlinkClick r:id="rId4"/>
              </a:rPr>
              <a:t>trouverunlogement.lescrous.fr</a:t>
            </a:r>
            <a:r>
              <a:rPr lang="fr-FR" sz="1400" dirty="0">
                <a:solidFill>
                  <a:schemeClr val="accent1"/>
                </a:solidFill>
                <a:latin typeface="Marianne" panose="02000000000000000000" pitchFamily="2" charset="0"/>
              </a:rPr>
              <a:t> (sous réserve d’avoir un DSE validé). L’attribution des logements aura lieu à compter du 10 juin, toutes les semaines, </a:t>
            </a:r>
            <a:r>
              <a:rPr lang="fr-FR" sz="1400" b="1" dirty="0">
                <a:solidFill>
                  <a:schemeClr val="accent1"/>
                </a:solidFill>
                <a:latin typeface="Marianne" panose="02000000000000000000" pitchFamily="2" charset="0"/>
              </a:rPr>
              <a:t>jusqu’au 1er juillet 2025.</a:t>
            </a:r>
          </a:p>
          <a:p>
            <a:pPr algn="just">
              <a:spcBef>
                <a:spcPts val="600"/>
              </a:spcBef>
            </a:pPr>
            <a:r>
              <a:rPr lang="fr-FR" sz="1400" dirty="0">
                <a:solidFill>
                  <a:schemeClr val="accent1"/>
                </a:solidFill>
                <a:latin typeface="Marianne" panose="02000000000000000000" pitchFamily="2" charset="0"/>
              </a:rPr>
              <a:t>Pour toute question</a:t>
            </a:r>
            <a:r>
              <a:rPr lang="fr-FR" sz="1400" dirty="0">
                <a:solidFill>
                  <a:schemeClr val="accent1"/>
                </a:solidFill>
                <a:latin typeface="Marianne" panose="02000000000000000000" pitchFamily="2" charset="0"/>
                <a:hlinkClick r:id="rId5"/>
              </a:rPr>
              <a:t>, une FAQ est proposée sur etudiant.gouv.fr </a:t>
            </a:r>
            <a:endParaRPr lang="fr-FR" sz="1400" dirty="0">
              <a:solidFill>
                <a:schemeClr val="accent1"/>
              </a:solidFill>
              <a:latin typeface="Marianne" panose="02000000000000000000" pitchFamily="2" charset="0"/>
            </a:endParaRPr>
          </a:p>
          <a:p>
            <a:pPr marL="285750" indent="-285750">
              <a:buFont typeface="Courier New" panose="02070309020205020404" pitchFamily="49" charset="0"/>
              <a:buChar char="o"/>
            </a:pPr>
            <a:r>
              <a:rPr lang="fr-FR" sz="500" dirty="0">
                <a:solidFill>
                  <a:schemeClr val="accent1"/>
                </a:solidFill>
                <a:latin typeface="Marianne" panose="02000000000000000000" pitchFamily="2" charset="0"/>
              </a:rPr>
              <a:t/>
            </a:r>
            <a:br>
              <a:rPr lang="fr-FR" sz="500" dirty="0">
                <a:solidFill>
                  <a:schemeClr val="accent1"/>
                </a:solidFill>
                <a:latin typeface="Marianne" panose="02000000000000000000" pitchFamily="2" charset="0"/>
              </a:rPr>
            </a:br>
            <a:r>
              <a:rPr lang="fr-FR" sz="1400" b="1" dirty="0">
                <a:solidFill>
                  <a:schemeClr val="bg1"/>
                </a:solidFill>
                <a:highlight>
                  <a:srgbClr val="0000FF"/>
                </a:highlight>
                <a:latin typeface="Marianne" panose="02000000000000000000" pitchFamily="2" charset="0"/>
              </a:rPr>
              <a:t>Santé </a:t>
            </a:r>
            <a:r>
              <a:rPr lang="fr-FR" sz="1400" dirty="0">
                <a:solidFill>
                  <a:schemeClr val="accent1"/>
                </a:solidFill>
                <a:latin typeface="Marianne" panose="02000000000000000000" pitchFamily="2" charset="0"/>
              </a:rPr>
              <a:t>: pour rappel, l’étudiant est automatiquement affilié au régime général de la sécurité sociale. </a:t>
            </a:r>
          </a:p>
          <a:p>
            <a:pPr marL="269875"/>
            <a:r>
              <a:rPr lang="fr-FR" sz="1400" dirty="0">
                <a:solidFill>
                  <a:schemeClr val="accent1"/>
                </a:solidFill>
                <a:latin typeface="Marianne" panose="02000000000000000000" pitchFamily="2" charset="0"/>
              </a:rPr>
              <a:t>Pour évaluer ses droit à la Complémentaire santé solidaire et à d’autres prestations sociales consulter le site </a:t>
            </a:r>
            <a:r>
              <a:rPr lang="fr-FR" sz="1400" dirty="0">
                <a:solidFill>
                  <a:schemeClr val="accent1"/>
                </a:solidFill>
                <a:latin typeface="Marianne" panose="02000000000000000000" pitchFamily="2" charset="0"/>
                <a:hlinkClick r:id="rId6"/>
              </a:rPr>
              <a:t>mesdroitssociaux.gouv.fr </a:t>
            </a:r>
            <a:endParaRPr lang="fr-FR" sz="1400" dirty="0">
              <a:solidFill>
                <a:schemeClr val="accent1"/>
              </a:solidFill>
              <a:latin typeface="Marianne" panose="02000000000000000000" pitchFamily="2" charset="0"/>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38</a:t>
            </a:fld>
            <a:endParaRPr lang="fr-FR" dirty="0"/>
          </a:p>
        </p:txBody>
      </p:sp>
      <p:sp>
        <p:nvSpPr>
          <p:cNvPr id="5" name="Rectangle à coins arrondis 7">
            <a:extLst>
              <a:ext uri="{FF2B5EF4-FFF2-40B4-BE49-F238E27FC236}">
                <a16:creationId xmlns:a16="http://schemas.microsoft.com/office/drawing/2014/main" id="{6366251E-3929-426B-A835-D89EC74DF576}"/>
              </a:ext>
            </a:extLst>
          </p:cNvPr>
          <p:cNvSpPr/>
          <p:nvPr/>
        </p:nvSpPr>
        <p:spPr>
          <a:xfrm>
            <a:off x="3651526" y="221402"/>
            <a:ext cx="5114810" cy="374571"/>
          </a:xfrm>
          <a:prstGeom prst="roundRect">
            <a:avLst/>
          </a:prstGeom>
          <a:solidFill>
            <a:srgbClr val="34CB6A"/>
          </a:solidFill>
        </p:spPr>
        <p:txBody>
          <a:bodyPr wrap="square">
            <a:spAutoFit/>
          </a:bodyPr>
          <a:lstStyle/>
          <a:p>
            <a:pPr algn="ctr"/>
            <a:r>
              <a:rPr lang="fr-FR" sz="1600" b="1" dirty="0">
                <a:solidFill>
                  <a:schemeClr val="bg1"/>
                </a:solidFill>
                <a:latin typeface="Marianne" panose="02000000000000000000" pitchFamily="2" charset="0"/>
              </a:rPr>
              <a:t>Penser aussi à préparer sa vie étudiante </a:t>
            </a:r>
          </a:p>
        </p:txBody>
      </p:sp>
    </p:spTree>
    <p:extLst>
      <p:ext uri="{BB962C8B-B14F-4D97-AF65-F5344CB8AC3E}">
        <p14:creationId xmlns:p14="http://schemas.microsoft.com/office/powerpoint/2010/main" val="2495114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542692" y="978695"/>
            <a:ext cx="8223643" cy="3710090"/>
          </a:xfrm>
        </p:spPr>
        <p:txBody>
          <a:bodyPr/>
          <a:lstStyle/>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Les sessions de tchat/lives </a:t>
            </a:r>
            <a:r>
              <a:rPr lang="fr-FR" sz="1400" b="1" dirty="0">
                <a:solidFill>
                  <a:srgbClr val="F28E65"/>
                </a:solidFill>
                <a:latin typeface="Marianne" panose="02000000000000000000" pitchFamily="2" charset="0"/>
              </a:rPr>
              <a:t>avec </a:t>
            </a:r>
            <a:r>
              <a:rPr lang="fr-FR" sz="1400" dirty="0">
                <a:latin typeface="Marianne" panose="02000000000000000000" pitchFamily="2" charset="0"/>
              </a:rPr>
              <a:t>lycéens, étudiants et parents d’élèves</a:t>
            </a:r>
            <a:endParaRPr lang="fr-FR" sz="500" dirty="0">
              <a:latin typeface="Marianne" panose="02000000000000000000" pitchFamily="2" charset="0"/>
            </a:endParaRPr>
          </a:p>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Le numéro vert </a:t>
            </a:r>
            <a:r>
              <a:rPr lang="fr-FR" sz="1600" dirty="0">
                <a:solidFill>
                  <a:srgbClr val="3D566E"/>
                </a:solidFill>
                <a:latin typeface="Marianne" panose="02000000000000000000" pitchFamily="2" charset="0"/>
              </a:rPr>
              <a:t> </a:t>
            </a:r>
            <a:r>
              <a:rPr lang="fr-FR" sz="1600" b="1" dirty="0">
                <a:latin typeface="Marianne" panose="02000000000000000000" pitchFamily="2" charset="0"/>
              </a:rPr>
              <a:t>0 800 400 070 </a:t>
            </a:r>
            <a:r>
              <a:rPr lang="fr-FR" sz="1400" b="1" dirty="0">
                <a:latin typeface="Marianne" panose="02000000000000000000" pitchFamily="2" charset="0"/>
              </a:rPr>
              <a:t/>
            </a:r>
            <a:br>
              <a:rPr lang="fr-FR" sz="1400" b="1" dirty="0">
                <a:latin typeface="Marianne" panose="02000000000000000000" pitchFamily="2" charset="0"/>
              </a:rPr>
            </a:br>
            <a:r>
              <a:rPr lang="fr-FR" sz="1400" dirty="0">
                <a:latin typeface="Marianne" panose="02000000000000000000" pitchFamily="2" charset="0"/>
              </a:rPr>
              <a:t>(numéros spécifiques pour l’Outre-mer sur Parcoursup.gouv.fr)</a:t>
            </a:r>
          </a:p>
          <a:p>
            <a:pPr marL="251994" lvl="1" indent="0" defTabSz="457189">
              <a:spcBef>
                <a:spcPct val="20000"/>
              </a:spcBef>
              <a:spcAft>
                <a:spcPts val="300"/>
              </a:spcAft>
              <a:buClr>
                <a:srgbClr val="FF0000"/>
              </a:buClr>
              <a:buSzPct val="100000"/>
              <a:buNone/>
            </a:pPr>
            <a:r>
              <a:rPr lang="fr-FR" sz="1400" dirty="0">
                <a:latin typeface="Marianne" panose="02000000000000000000" pitchFamily="2" charset="0"/>
              </a:rPr>
              <a:t>Ouverture exceptionnelle :</a:t>
            </a:r>
          </a:p>
          <a:p>
            <a:pPr marL="537744" lvl="1" indent="-285750" defTabSz="457189">
              <a:spcBef>
                <a:spcPct val="20000"/>
              </a:spcBef>
              <a:spcAft>
                <a:spcPts val="300"/>
              </a:spcAft>
              <a:buClr>
                <a:schemeClr val="accent4"/>
              </a:buClr>
              <a:buSzPct val="100000"/>
            </a:pPr>
            <a:r>
              <a:rPr lang="fr-FR" sz="1400" b="1" dirty="0">
                <a:solidFill>
                  <a:srgbClr val="ED7454"/>
                </a:solidFill>
                <a:latin typeface="Marianne" panose="02000000000000000000" pitchFamily="2" charset="0"/>
              </a:rPr>
              <a:t>les 3, 4, 5 et 10 juin 2025 </a:t>
            </a:r>
            <a:r>
              <a:rPr lang="fr-FR" sz="1400" dirty="0">
                <a:solidFill>
                  <a:srgbClr val="0C5076"/>
                </a:solidFill>
                <a:latin typeface="Marianne" panose="02000000000000000000" pitchFamily="2" charset="0"/>
              </a:rPr>
              <a:t> </a:t>
            </a:r>
            <a:r>
              <a:rPr lang="fr-FR" sz="1400" b="1" dirty="0">
                <a:solidFill>
                  <a:srgbClr val="ED7454"/>
                </a:solidFill>
                <a:latin typeface="Marianne" panose="02000000000000000000" pitchFamily="2" charset="0"/>
              </a:rPr>
              <a:t>jusqu’à 20h</a:t>
            </a:r>
          </a:p>
          <a:p>
            <a:pPr marL="537744" lvl="1" indent="-285750" defTabSz="457189">
              <a:spcBef>
                <a:spcPct val="20000"/>
              </a:spcBef>
              <a:spcAft>
                <a:spcPts val="300"/>
              </a:spcAft>
              <a:buClr>
                <a:schemeClr val="accent4"/>
              </a:buClr>
              <a:buSzPct val="100000"/>
            </a:pPr>
            <a:r>
              <a:rPr lang="fr-FR" sz="1400" b="1" dirty="0">
                <a:solidFill>
                  <a:srgbClr val="ED7454"/>
                </a:solidFill>
                <a:latin typeface="Marianne" panose="02000000000000000000" pitchFamily="2" charset="0"/>
              </a:rPr>
              <a:t>le lundi 9 juin (Pentecôte) de 10h à 16h</a:t>
            </a:r>
          </a:p>
          <a:p>
            <a:pPr marL="537744" lvl="1" indent="-285750" defTabSz="457189">
              <a:spcBef>
                <a:spcPct val="20000"/>
              </a:spcBef>
              <a:spcAft>
                <a:spcPts val="300"/>
              </a:spcAft>
              <a:buClr>
                <a:schemeClr val="accent4"/>
              </a:buClr>
              <a:buSzPct val="100000"/>
            </a:pPr>
            <a:r>
              <a:rPr lang="fr-FR" sz="1400" b="1" dirty="0">
                <a:solidFill>
                  <a:srgbClr val="ED7454"/>
                </a:solidFill>
                <a:latin typeface="Marianne" panose="02000000000000000000" pitchFamily="2" charset="0"/>
              </a:rPr>
              <a:t>le mardi 10 juin jusqu’à 20h</a:t>
            </a:r>
          </a:p>
          <a:p>
            <a:pPr marL="251994" lvl="1" indent="0" defTabSz="457189">
              <a:spcBef>
                <a:spcPct val="20000"/>
              </a:spcBef>
              <a:spcAft>
                <a:spcPts val="300"/>
              </a:spcAft>
              <a:buClr>
                <a:srgbClr val="FF0000"/>
              </a:buClr>
              <a:buSzPct val="100000"/>
              <a:buNone/>
            </a:pPr>
            <a:endParaRPr lang="fr-FR" sz="500" b="1" dirty="0">
              <a:solidFill>
                <a:srgbClr val="ED7454"/>
              </a:solidFill>
              <a:latin typeface="Marianne" panose="02000000000000000000" pitchFamily="2" charset="0"/>
            </a:endParaRPr>
          </a:p>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La messagerie contact </a:t>
            </a:r>
            <a:r>
              <a:rPr lang="fr-FR" sz="1400" dirty="0">
                <a:latin typeface="Marianne" panose="02000000000000000000" pitchFamily="2" charset="0"/>
              </a:rPr>
              <a:t>depuis le dossier candidat</a:t>
            </a:r>
          </a:p>
          <a:p>
            <a:pPr defTabSz="457189">
              <a:spcBef>
                <a:spcPct val="20000"/>
              </a:spcBef>
              <a:spcAft>
                <a:spcPts val="300"/>
              </a:spcAft>
              <a:buClr>
                <a:srgbClr val="FF0000"/>
              </a:buClr>
              <a:buSzPct val="100000"/>
            </a:pPr>
            <a:endParaRPr lang="fr-FR" sz="500" dirty="0">
              <a:latin typeface="Marianne" panose="02000000000000000000" pitchFamily="2" charset="0"/>
            </a:endParaRPr>
          </a:p>
          <a:p>
            <a:pPr marL="285750" indent="-285750" defTabSz="457189">
              <a:spcBef>
                <a:spcPct val="20000"/>
              </a:spcBef>
              <a:spcAft>
                <a:spcPts val="300"/>
              </a:spcAft>
              <a:buClr>
                <a:schemeClr val="accent4"/>
              </a:buClr>
              <a:buSzPct val="100000"/>
              <a:buFont typeface="Wingdings" panose="05000000000000000000" pitchFamily="2" charset="2"/>
              <a:buChar char="Ø"/>
            </a:pPr>
            <a:r>
              <a:rPr lang="fr-FR" sz="1600" b="1" dirty="0">
                <a:solidFill>
                  <a:srgbClr val="F28E65"/>
                </a:solidFill>
                <a:latin typeface="Marianne" panose="02000000000000000000" pitchFamily="2" charset="0"/>
              </a:rPr>
              <a:t>Les réseaux sociaux </a:t>
            </a:r>
            <a:r>
              <a:rPr lang="fr-FR" sz="1400" dirty="0">
                <a:latin typeface="Marianne" panose="02000000000000000000" pitchFamily="2" charset="0"/>
              </a:rPr>
              <a:t>pour suivre l’actualité de Parcoursup et recevoir des conseils : </a:t>
            </a:r>
            <a:r>
              <a:rPr lang="fr-FR" sz="1400" u="sng" dirty="0">
                <a:latin typeface="Marianne" panose="02000000000000000000" pitchFamily="2" charset="0"/>
                <a:hlinkClick r:id="rId2"/>
              </a:rPr>
              <a:t>https://linktr.ee/parcoursup</a:t>
            </a:r>
            <a:r>
              <a:rPr lang="fr-FR" sz="1400" dirty="0">
                <a:latin typeface="Marianne" panose="02000000000000000000" pitchFamily="2" charset="0"/>
                <a:hlinkClick r:id="rId2"/>
              </a:rPr>
              <a:t> </a:t>
            </a:r>
            <a:r>
              <a:rPr lang="fr-FR" sz="1800" b="1" dirty="0">
                <a:solidFill>
                  <a:srgbClr val="F28E65"/>
                </a:solidFill>
                <a:latin typeface="Marianne" panose="02000000000000000000" pitchFamily="2" charset="0"/>
              </a:rPr>
              <a:t>	</a:t>
            </a:r>
            <a:endParaRPr lang="fr-FR" dirty="0">
              <a:latin typeface="Marianne" panose="02000000000000000000" pitchFamily="2" charset="0"/>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latin typeface="Marianne" panose="02000000000000000000" pitchFamily="2" charset="0"/>
              </a:rPr>
              <a:pPr/>
              <a:t>39</a:t>
            </a:fld>
            <a:endParaRPr lang="fr-FR" dirty="0">
              <a:latin typeface="Marianne" panose="02000000000000000000" pitchFamily="2" charset="0"/>
            </a:endParaRPr>
          </a:p>
        </p:txBody>
      </p:sp>
      <p:sp>
        <p:nvSpPr>
          <p:cNvPr id="12" name="Rectangle à coins arrondis 11"/>
          <p:cNvSpPr/>
          <p:nvPr/>
        </p:nvSpPr>
        <p:spPr>
          <a:xfrm>
            <a:off x="4365626" y="163878"/>
            <a:ext cx="4400710" cy="408623"/>
          </a:xfrm>
          <a:prstGeom prst="round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Assistance usagers</a:t>
            </a:r>
          </a:p>
        </p:txBody>
      </p:sp>
    </p:spTree>
    <p:extLst>
      <p:ext uri="{BB962C8B-B14F-4D97-AF65-F5344CB8AC3E}">
        <p14:creationId xmlns:p14="http://schemas.microsoft.com/office/powerpoint/2010/main" val="6988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dirty="0"/>
          </a:p>
        </p:txBody>
      </p:sp>
      <p:sp>
        <p:nvSpPr>
          <p:cNvPr id="10" name="Espace réservé du contenu 2"/>
          <p:cNvSpPr>
            <a:spLocks noGrp="1"/>
          </p:cNvSpPr>
          <p:nvPr>
            <p:ph sz="quarter" idx="14"/>
          </p:nvPr>
        </p:nvSpPr>
        <p:spPr>
          <a:xfrm>
            <a:off x="299569" y="924284"/>
            <a:ext cx="8544862" cy="3859216"/>
          </a:xfrm>
        </p:spPr>
        <p:txBody>
          <a:bodyPr/>
          <a:lstStyle/>
          <a:p>
            <a:pPr marL="285750" indent="-285750">
              <a:spcBef>
                <a:spcPts val="600"/>
              </a:spcBef>
              <a:buFont typeface="Wingdings" panose="05000000000000000000" pitchFamily="2" charset="2"/>
              <a:buChar char="Ø"/>
            </a:pPr>
            <a:r>
              <a:rPr lang="fr-FR" sz="1800" b="1" dirty="0">
                <a:solidFill>
                  <a:srgbClr val="FF0000"/>
                </a:solidFill>
                <a:latin typeface="Marianne" panose="02000000000000000000" pitchFamily="2" charset="0"/>
              </a:rPr>
              <a:t>Rappel</a:t>
            </a:r>
            <a:r>
              <a:rPr lang="fr-FR" sz="1800" b="1" dirty="0">
                <a:solidFill>
                  <a:srgbClr val="F28E65"/>
                </a:solidFill>
                <a:latin typeface="Marianne" panose="02000000000000000000" pitchFamily="2" charset="0"/>
              </a:rPr>
              <a:t> : ce n’est pas l’algorithme de Parcoursup qui examine les dossiers, ce n’est pas non plus Parcoursup qui choisit votre affectation </a:t>
            </a:r>
            <a:br>
              <a:rPr lang="fr-FR" sz="1800" b="1" dirty="0">
                <a:solidFill>
                  <a:srgbClr val="F28E65"/>
                </a:solidFill>
                <a:latin typeface="Marianne" panose="02000000000000000000" pitchFamily="2" charset="0"/>
              </a:rPr>
            </a:br>
            <a:r>
              <a:rPr lang="fr-FR" sz="1200" dirty="0">
                <a:solidFill>
                  <a:srgbClr val="0000FF"/>
                </a:solidFill>
                <a:latin typeface="Marianne" panose="02000000000000000000" pitchFamily="2" charset="0"/>
                <a:hlinkClick r:id="rId2"/>
              </a:rPr>
              <a:t>Consultez notre vidéo : </a:t>
            </a:r>
            <a:r>
              <a:rPr lang="fr-FR" sz="1200" dirty="0">
                <a:solidFill>
                  <a:srgbClr val="0000FF"/>
                </a:solidFill>
                <a:latin typeface="Marianne" panose="02000000000000000000" pitchFamily="2" charset="0"/>
                <a:hlinkClick r:id="rId3"/>
              </a:rPr>
              <a:t>https://youtu.be/Qe59ve-oA6w</a:t>
            </a:r>
            <a:endParaRPr lang="fr-FR" sz="1200" dirty="0">
              <a:solidFill>
                <a:srgbClr val="0000FF"/>
              </a:solidFill>
              <a:latin typeface="Marianne" panose="02000000000000000000" pitchFamily="2" charset="0"/>
            </a:endParaRPr>
          </a:p>
          <a:p>
            <a:pPr algn="ctr"/>
            <a:endParaRPr lang="fr-FR" sz="800" dirty="0">
              <a:latin typeface="Marianne" panose="02000000000000000000" pitchFamily="2" charset="0"/>
            </a:endParaRPr>
          </a:p>
          <a:p>
            <a:pPr marL="285750" indent="-285750" algn="just">
              <a:spcAft>
                <a:spcPts val="1200"/>
              </a:spcAft>
              <a:buFont typeface="Wingdings" panose="05000000000000000000" pitchFamily="2" charset="2"/>
              <a:buChar char="Ø"/>
            </a:pPr>
            <a:r>
              <a:rPr lang="fr-FR" sz="1800" dirty="0">
                <a:latin typeface="Marianne" panose="02000000000000000000" pitchFamily="2" charset="0"/>
              </a:rPr>
              <a:t>Au sein de chaque formation, </a:t>
            </a:r>
            <a:r>
              <a:rPr lang="fr-FR" sz="1800" b="1" dirty="0">
                <a:solidFill>
                  <a:srgbClr val="F28E65"/>
                </a:solidFill>
                <a:latin typeface="Marianne" panose="02000000000000000000" pitchFamily="2" charset="0"/>
              </a:rPr>
              <a:t>une commission d’examen des vœux (CEV) a défini les critères d’examen des candidatures et évalué les candidatures confirmées</a:t>
            </a:r>
          </a:p>
          <a:p>
            <a:pPr marL="285750" indent="-285750" algn="just">
              <a:buFont typeface="Wingdings" panose="05000000000000000000" pitchFamily="2" charset="2"/>
              <a:buChar char="Ø"/>
            </a:pPr>
            <a:r>
              <a:rPr lang="fr-FR" sz="1800" dirty="0">
                <a:latin typeface="Marianne" panose="02000000000000000000" pitchFamily="2" charset="0"/>
              </a:rPr>
              <a:t>La CEV prend en compte les critères affichés dans la fiche formation </a:t>
            </a:r>
            <a:r>
              <a:rPr lang="fr-FR" sz="1800" b="1" dirty="0">
                <a:solidFill>
                  <a:srgbClr val="F28E65"/>
                </a:solidFill>
                <a:latin typeface="Marianne" panose="02000000000000000000" pitchFamily="2" charset="0"/>
              </a:rPr>
              <a:t>et les précise au regard des candidatures (pondération des éléments)</a:t>
            </a:r>
          </a:p>
          <a:p>
            <a:pPr marL="285750" indent="-285750" algn="just">
              <a:buFont typeface="Wingdings" panose="05000000000000000000" pitchFamily="2" charset="2"/>
              <a:buChar char="Ø"/>
            </a:pPr>
            <a:endParaRPr lang="fr-FR" sz="1000" b="1" dirty="0">
              <a:solidFill>
                <a:srgbClr val="F28E65"/>
              </a:solidFill>
              <a:latin typeface="Marianne" panose="02000000000000000000" pitchFamily="2" charset="0"/>
            </a:endParaRPr>
          </a:p>
          <a:p>
            <a:pPr marL="285750" indent="-285750" algn="just">
              <a:buFont typeface="Wingdings" panose="05000000000000000000" pitchFamily="2" charset="2"/>
              <a:buChar char="Ø"/>
            </a:pPr>
            <a:r>
              <a:rPr lang="fr-FR" sz="1800" b="1" dirty="0">
                <a:solidFill>
                  <a:srgbClr val="F28E65"/>
                </a:solidFill>
                <a:latin typeface="Marianne" panose="02000000000000000000" pitchFamily="2" charset="0"/>
              </a:rPr>
              <a:t>Les classements des CEV sont remontés à Parcoursup le 21 mai 2025 </a:t>
            </a:r>
            <a:r>
              <a:rPr lang="fr-FR" sz="1800" dirty="0">
                <a:latin typeface="Marianne" panose="02000000000000000000" pitchFamily="2" charset="0"/>
              </a:rPr>
              <a:t>pour vérifications par l’équipe Parcoursup avant intégration des priorités légales (taux fixés par les Recteurs) et publication le </a:t>
            </a:r>
            <a:r>
              <a:rPr lang="fr-FR" sz="1800" dirty="0">
                <a:effectLst>
                  <a:outerShdw blurRad="38100" dist="38100" dir="2700000" algn="tl">
                    <a:srgbClr val="000000">
                      <a:alpha val="43137"/>
                    </a:srgbClr>
                  </a:outerShdw>
                </a:effectLst>
                <a:latin typeface="Marianne" panose="02000000000000000000" pitchFamily="2" charset="0"/>
              </a:rPr>
              <a:t>2 juin 2025</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12" name="Rectangle 11"/>
          <p:cNvSpPr/>
          <p:nvPr/>
        </p:nvSpPr>
        <p:spPr>
          <a:xfrm>
            <a:off x="4068700" y="295317"/>
            <a:ext cx="4775731"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L’examen des dossiers par les formations</a:t>
            </a:r>
          </a:p>
        </p:txBody>
      </p:sp>
    </p:spTree>
    <p:extLst>
      <p:ext uri="{BB962C8B-B14F-4D97-AF65-F5344CB8AC3E}">
        <p14:creationId xmlns:p14="http://schemas.microsoft.com/office/powerpoint/2010/main" val="169327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5</a:t>
            </a:fld>
            <a:endParaRPr lang="fr-FR" dirty="0"/>
          </a:p>
        </p:txBody>
      </p:sp>
      <p:sp>
        <p:nvSpPr>
          <p:cNvPr id="7" name="Espace réservé du contenu 2"/>
          <p:cNvSpPr>
            <a:spLocks noGrp="1"/>
          </p:cNvSpPr>
          <p:nvPr>
            <p:ph sz="quarter" idx="14"/>
          </p:nvPr>
        </p:nvSpPr>
        <p:spPr>
          <a:xfrm>
            <a:off x="201641" y="1208600"/>
            <a:ext cx="8674002" cy="1014664"/>
          </a:xfrm>
        </p:spPr>
        <p:txBody>
          <a:bodyPr/>
          <a:lstStyle/>
          <a:p>
            <a:pPr marL="285750" indent="-285750" algn="just">
              <a:buFont typeface="Wingdings" panose="05000000000000000000" pitchFamily="2" charset="2"/>
              <a:buChar char="Ø"/>
            </a:pPr>
            <a:r>
              <a:rPr lang="fr-FR" sz="1400" b="1" dirty="0">
                <a:solidFill>
                  <a:srgbClr val="F28E65"/>
                </a:solidFill>
                <a:latin typeface="Marianne" panose="02000000000000000000" pitchFamily="2" charset="0"/>
              </a:rPr>
              <a:t>Une priorité accordée aux lycéens boursiers </a:t>
            </a:r>
            <a:r>
              <a:rPr lang="fr-FR" sz="1400" dirty="0">
                <a:latin typeface="Marianne" panose="02000000000000000000" pitchFamily="2" charset="0"/>
              </a:rPr>
              <a:t>dans chaque formation, y compris les plus sélectives (des taux minimum définis par les recteurs et affichés sur Parcoursup)</a:t>
            </a:r>
          </a:p>
          <a:p>
            <a:pPr marL="285750" indent="-285750">
              <a:buFont typeface="Wingdings" panose="05000000000000000000" pitchFamily="2" charset="2"/>
              <a:buChar char="Ø"/>
            </a:pPr>
            <a:r>
              <a:rPr lang="fr-FR" sz="1400" dirty="0">
                <a:latin typeface="Marianne" panose="02000000000000000000" pitchFamily="2" charset="0"/>
              </a:rPr>
              <a:t>Une </a:t>
            </a:r>
            <a:r>
              <a:rPr lang="fr-FR" sz="1400" b="1" dirty="0">
                <a:solidFill>
                  <a:srgbClr val="F28E65"/>
                </a:solidFill>
                <a:latin typeface="Marianne" panose="02000000000000000000" pitchFamily="2" charset="0"/>
              </a:rPr>
              <a:t>aide financière de 500 € aux lycéens boursiers </a:t>
            </a:r>
            <a:r>
              <a:rPr lang="fr-FR" sz="1400" dirty="0">
                <a:latin typeface="Marianne" panose="02000000000000000000" pitchFamily="2" charset="0"/>
              </a:rPr>
              <a:t>qui s’inscrivent dans une formation située en dehors de leur académie de résidence </a:t>
            </a:r>
          </a:p>
        </p:txBody>
      </p:sp>
      <p:sp>
        <p:nvSpPr>
          <p:cNvPr id="8" name="Titre 1"/>
          <p:cNvSpPr>
            <a:spLocks noGrp="1"/>
          </p:cNvSpPr>
          <p:nvPr>
            <p:ph type="title"/>
          </p:nvPr>
        </p:nvSpPr>
        <p:spPr>
          <a:xfrm>
            <a:off x="201641" y="911643"/>
            <a:ext cx="6511911" cy="593913"/>
          </a:xfrm>
        </p:spPr>
        <p:txBody>
          <a:bodyPr/>
          <a:lstStyle/>
          <a:p>
            <a:r>
              <a:rPr lang="fr-FR" sz="1600" dirty="0">
                <a:latin typeface="Marianne" panose="02000000000000000000" pitchFamily="2" charset="0"/>
              </a:rPr>
              <a:t>Un appui aux lycéens boursiers </a:t>
            </a:r>
          </a:p>
        </p:txBody>
      </p:sp>
      <p:sp>
        <p:nvSpPr>
          <p:cNvPr id="9" name="Titre 1"/>
          <p:cNvSpPr txBox="1">
            <a:spLocks/>
          </p:cNvSpPr>
          <p:nvPr/>
        </p:nvSpPr>
        <p:spPr bwMode="gray">
          <a:xfrm>
            <a:off x="193134" y="2328916"/>
            <a:ext cx="7988202" cy="3858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Une prise en compte possible de la participation aux cordées de la réussite</a:t>
            </a:r>
          </a:p>
        </p:txBody>
      </p:sp>
      <p:sp>
        <p:nvSpPr>
          <p:cNvPr id="10" name="Espace réservé du contenu 2"/>
          <p:cNvSpPr txBox="1">
            <a:spLocks/>
          </p:cNvSpPr>
          <p:nvPr/>
        </p:nvSpPr>
        <p:spPr bwMode="gray">
          <a:xfrm>
            <a:off x="201641" y="2740776"/>
            <a:ext cx="8341207" cy="5293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Font typeface="Wingdings" panose="05000000000000000000" pitchFamily="2" charset="2"/>
              <a:buChar char="Ø"/>
            </a:pPr>
            <a:r>
              <a:rPr lang="fr-FR" sz="1400" dirty="0">
                <a:solidFill>
                  <a:schemeClr val="tx2">
                    <a:lumMod val="75000"/>
                  </a:schemeClr>
                </a:solidFill>
                <a:latin typeface="Marianne" panose="02000000000000000000" pitchFamily="2" charset="0"/>
              </a:rPr>
              <a:t>Les formations du sup’ peuvent intégrer ce critère dans leur examen des vœux : </a:t>
            </a:r>
            <a:r>
              <a:rPr lang="fr-FR" sz="1400" b="1" dirty="0">
                <a:solidFill>
                  <a:srgbClr val="ED7454"/>
                </a:solidFill>
                <a:latin typeface="Marianne" panose="02000000000000000000" pitchFamily="2" charset="0"/>
              </a:rPr>
              <a:t>près de 40 % ont fait ce choix pour 2025</a:t>
            </a:r>
          </a:p>
          <a:p>
            <a:pPr marL="342900" indent="-342900">
              <a:buFont typeface="Wingdings" panose="05000000000000000000" pitchFamily="2" charset="2"/>
              <a:buChar char="Ø"/>
            </a:pPr>
            <a:endParaRPr lang="fr-FR" sz="1400" dirty="0">
              <a:solidFill>
                <a:schemeClr val="tx2">
                  <a:lumMod val="75000"/>
                </a:schemeClr>
              </a:solidFill>
            </a:endParaRPr>
          </a:p>
        </p:txBody>
      </p:sp>
      <p:sp>
        <p:nvSpPr>
          <p:cNvPr id="11" name="Titre 1"/>
          <p:cNvSpPr txBox="1">
            <a:spLocks/>
          </p:cNvSpPr>
          <p:nvPr/>
        </p:nvSpPr>
        <p:spPr bwMode="gray">
          <a:xfrm>
            <a:off x="189068" y="3370532"/>
            <a:ext cx="8353780" cy="6091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Des places priorisées pour les lycéens professionnels et technologiques dans les formations professionnalisantes (</a:t>
            </a:r>
            <a:r>
              <a:rPr lang="fr-FR" sz="1600" dirty="0">
                <a:solidFill>
                  <a:srgbClr val="F28E65"/>
                </a:solidFill>
                <a:latin typeface="Marianne" panose="02000000000000000000" pitchFamily="2" charset="0"/>
                <a:ea typeface="+mn-ea"/>
                <a:cs typeface="+mn-cs"/>
              </a:rPr>
              <a:t>BTS et BUT</a:t>
            </a:r>
            <a:r>
              <a:rPr lang="fr-FR" sz="1600" dirty="0">
                <a:solidFill>
                  <a:schemeClr val="tx2"/>
                </a:solidFill>
                <a:latin typeface="Marianne" panose="02000000000000000000" pitchFamily="2" charset="0"/>
              </a:rPr>
              <a:t>) dans lesquelles ils réussissent le mieux </a:t>
            </a:r>
          </a:p>
        </p:txBody>
      </p:sp>
      <p:sp>
        <p:nvSpPr>
          <p:cNvPr id="12" name="Rectangle 11"/>
          <p:cNvSpPr/>
          <p:nvPr/>
        </p:nvSpPr>
        <p:spPr>
          <a:xfrm>
            <a:off x="3056421" y="209465"/>
            <a:ext cx="5819222" cy="369332"/>
          </a:xfrm>
          <a:prstGeom prst="rect">
            <a:avLst/>
          </a:prstGeom>
          <a:solidFill>
            <a:srgbClr val="34CB6A"/>
          </a:solidFill>
        </p:spPr>
        <p:txBody>
          <a:bodyPr wrap="none">
            <a:spAutoFit/>
          </a:bodyPr>
          <a:lstStyle/>
          <a:p>
            <a:pPr algn="ctr"/>
            <a:r>
              <a:rPr lang="fr-FR" b="1" dirty="0">
                <a:solidFill>
                  <a:schemeClr val="bg1"/>
                </a:solidFill>
                <a:latin typeface="Marianne" panose="02000000000000000000" pitchFamily="2" charset="0"/>
              </a:rPr>
              <a:t>Priorités légales pour l’égalité d’accès au supérieur</a:t>
            </a:r>
          </a:p>
        </p:txBody>
      </p:sp>
      <p:sp>
        <p:nvSpPr>
          <p:cNvPr id="13" name="Titre 1">
            <a:extLst>
              <a:ext uri="{FF2B5EF4-FFF2-40B4-BE49-F238E27FC236}">
                <a16:creationId xmlns:a16="http://schemas.microsoft.com/office/drawing/2014/main" id="{1ABB7709-AA7D-4899-AAF0-5013E06755ED}"/>
              </a:ext>
            </a:extLst>
          </p:cNvPr>
          <p:cNvSpPr txBox="1">
            <a:spLocks/>
          </p:cNvSpPr>
          <p:nvPr/>
        </p:nvSpPr>
        <p:spPr bwMode="gray">
          <a:xfrm>
            <a:off x="201641" y="4026316"/>
            <a:ext cx="8353780" cy="6091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pPr algn="just"/>
            <a:r>
              <a:rPr lang="fr-FR" sz="1600" dirty="0">
                <a:solidFill>
                  <a:schemeClr val="tx2"/>
                </a:solidFill>
                <a:latin typeface="Marianne" panose="02000000000000000000" pitchFamily="2" charset="0"/>
              </a:rPr>
              <a:t>Une priorité d’accès aux licences en tension pour les candidats du secteur (académie en général ; des exceptions géographiques affichées aux candidats)</a:t>
            </a:r>
          </a:p>
        </p:txBody>
      </p:sp>
    </p:spTree>
    <p:extLst>
      <p:ext uri="{BB962C8B-B14F-4D97-AF65-F5344CB8AC3E}">
        <p14:creationId xmlns:p14="http://schemas.microsoft.com/office/powerpoint/2010/main" val="185694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7950" y="4193981"/>
            <a:ext cx="7025269"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Rassurer à la lumière des résultats de 2024</a:t>
            </a:r>
            <a:endParaRPr lang="fr-FR" sz="2000" b="1" dirty="0">
              <a:solidFill>
                <a:srgbClr val="000091"/>
              </a:solidFill>
              <a:latin typeface="Marianne" panose="02000000000000000000" pitchFamily="2" charset="0"/>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6</a:t>
            </a:fld>
            <a:endParaRPr lang="fr-FR" dirty="0"/>
          </a:p>
        </p:txBody>
      </p:sp>
      <p:pic>
        <p:nvPicPr>
          <p:cNvPr id="5" name="Image 4">
            <a:extLst>
              <a:ext uri="{FF2B5EF4-FFF2-40B4-BE49-F238E27FC236}">
                <a16:creationId xmlns:a16="http://schemas.microsoft.com/office/drawing/2014/main" id="{727502A4-E7A9-46E6-8E75-661BF17B3A35}"/>
              </a:ext>
            </a:extLst>
          </p:cNvPr>
          <p:cNvPicPr>
            <a:picLocks noChangeAspect="1"/>
          </p:cNvPicPr>
          <p:nvPr/>
        </p:nvPicPr>
        <p:blipFill>
          <a:blip r:embed="rId2"/>
          <a:stretch>
            <a:fillRect/>
          </a:stretch>
        </p:blipFill>
        <p:spPr>
          <a:xfrm>
            <a:off x="289848" y="873010"/>
            <a:ext cx="8396952" cy="3429968"/>
          </a:xfrm>
          <a:prstGeom prst="rect">
            <a:avLst/>
          </a:prstGeom>
        </p:spPr>
      </p:pic>
    </p:spTree>
    <p:extLst>
      <p:ext uri="{BB962C8B-B14F-4D97-AF65-F5344CB8AC3E}">
        <p14:creationId xmlns:p14="http://schemas.microsoft.com/office/powerpoint/2010/main" val="89612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dirty="0"/>
          </a:p>
        </p:txBody>
      </p:sp>
      <p:sp>
        <p:nvSpPr>
          <p:cNvPr id="5" name="Espace réservé du contenu 4"/>
          <p:cNvSpPr>
            <a:spLocks noGrp="1"/>
          </p:cNvSpPr>
          <p:nvPr>
            <p:ph sz="quarter" idx="14"/>
          </p:nvPr>
        </p:nvSpPr>
        <p:spPr>
          <a:xfrm>
            <a:off x="358211" y="957490"/>
            <a:ext cx="8208914" cy="3651085"/>
          </a:xfrm>
        </p:spPr>
        <p:txBody>
          <a:bodyPr/>
          <a:lstStyle/>
          <a:p>
            <a:pPr marL="285750" indent="-285750">
              <a:spcAft>
                <a:spcPts val="1200"/>
              </a:spcAft>
              <a:buFont typeface="Wingdings" panose="05000000000000000000" pitchFamily="2" charset="2"/>
              <a:buChar char="Ø"/>
            </a:pPr>
            <a:r>
              <a:rPr lang="fr-FR" sz="1700" b="1" dirty="0">
                <a:solidFill>
                  <a:srgbClr val="F28E65"/>
                </a:solidFill>
                <a:latin typeface="Marianne" panose="02000000000000000000" pitchFamily="2" charset="0"/>
              </a:rPr>
              <a:t>Une phase d’admission qui propose du choix et des réponses rapidement</a:t>
            </a:r>
          </a:p>
          <a:p>
            <a:pPr algn="just">
              <a:spcAft>
                <a:spcPts val="1200"/>
              </a:spcAft>
            </a:pPr>
            <a:r>
              <a:rPr lang="fr-FR" sz="1500" b="1" i="0" dirty="0">
                <a:solidFill>
                  <a:srgbClr val="2F4077"/>
                </a:solidFill>
                <a:effectLst/>
                <a:latin typeface="Marianne" panose="02000000000000000000" pitchFamily="2" charset="0"/>
              </a:rPr>
              <a:t>5,8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nombre de propositions reçues en moyenne par les 645 000 lycéens</a:t>
            </a:r>
          </a:p>
          <a:p>
            <a:pPr algn="just">
              <a:spcAft>
                <a:spcPts val="1200"/>
              </a:spcAft>
            </a:pPr>
            <a:r>
              <a:rPr lang="fr-FR" sz="1500" b="1" i="0" dirty="0">
                <a:solidFill>
                  <a:srgbClr val="2F4077"/>
                </a:solidFill>
                <a:effectLst/>
                <a:latin typeface="Marianne" panose="02000000000000000000" pitchFamily="2" charset="0"/>
              </a:rPr>
              <a:t>3,3 jours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délai moyen pour recevoir sa 1</a:t>
            </a:r>
            <a:r>
              <a:rPr lang="fr-FR" sz="1500" b="0" i="0" baseline="30000" dirty="0">
                <a:solidFill>
                  <a:srgbClr val="3A3A3A"/>
                </a:solidFill>
                <a:effectLst/>
                <a:latin typeface="Marianne" panose="02000000000000000000" pitchFamily="2" charset="0"/>
              </a:rPr>
              <a:t>ère</a:t>
            </a:r>
            <a:r>
              <a:rPr lang="fr-FR" sz="1500" b="0" i="0" dirty="0">
                <a:solidFill>
                  <a:srgbClr val="3A3A3A"/>
                </a:solidFill>
                <a:effectLst/>
                <a:latin typeface="Marianne" panose="02000000000000000000" pitchFamily="2" charset="0"/>
              </a:rPr>
              <a:t> proposition</a:t>
            </a:r>
          </a:p>
          <a:p>
            <a:pPr algn="just">
              <a:spcAft>
                <a:spcPts val="1200"/>
              </a:spcAft>
            </a:pPr>
            <a:r>
              <a:rPr lang="fr-FR" sz="1500" b="1" i="0" dirty="0">
                <a:solidFill>
                  <a:srgbClr val="2F4077"/>
                </a:solidFill>
                <a:effectLst/>
                <a:latin typeface="Marianne" panose="02000000000000000000" pitchFamily="2" charset="0"/>
              </a:rPr>
              <a:t>66,6%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la part de lycéens qui ont reçu une proposition </a:t>
            </a:r>
            <a:r>
              <a:rPr lang="fr-FR" sz="1500" b="1" i="0" dirty="0">
                <a:solidFill>
                  <a:srgbClr val="3A3A3A"/>
                </a:solidFill>
                <a:effectLst/>
                <a:latin typeface="Marianne" panose="02000000000000000000" pitchFamily="2" charset="0"/>
              </a:rPr>
              <a:t>dès le 1er jour</a:t>
            </a:r>
          </a:p>
          <a:p>
            <a:pPr algn="just">
              <a:spcAft>
                <a:spcPts val="1800"/>
              </a:spcAft>
            </a:pPr>
            <a:r>
              <a:rPr lang="fr-FR" sz="1500" b="1" i="0" dirty="0">
                <a:solidFill>
                  <a:srgbClr val="2F4077"/>
                </a:solidFill>
                <a:effectLst/>
                <a:latin typeface="Marianne" panose="02000000000000000000" pitchFamily="2" charset="0"/>
              </a:rPr>
              <a:t>81,5%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la part de lycéens ayant reçu au moins 1 proposition la 1ère semaine</a:t>
            </a:r>
          </a:p>
          <a:p>
            <a:pPr marL="285750" indent="-285750">
              <a:spcAft>
                <a:spcPts val="1200"/>
              </a:spcAft>
              <a:buFont typeface="Wingdings" panose="05000000000000000000" pitchFamily="2" charset="2"/>
              <a:buChar char="Ø"/>
            </a:pPr>
            <a:r>
              <a:rPr lang="fr-FR" sz="1700" b="1" dirty="0">
                <a:solidFill>
                  <a:srgbClr val="F28E65"/>
                </a:solidFill>
                <a:latin typeface="Marianne" panose="02000000000000000000" pitchFamily="2" charset="0"/>
              </a:rPr>
              <a:t>Des solutions pour ceux qui n’ont pas eu de réponses en phase principale</a:t>
            </a:r>
          </a:p>
          <a:p>
            <a:pPr algn="just">
              <a:spcAft>
                <a:spcPts val="1200"/>
              </a:spcAft>
            </a:pPr>
            <a:r>
              <a:rPr lang="fr-FR" sz="1500" b="1" i="0" dirty="0">
                <a:solidFill>
                  <a:srgbClr val="2F4077"/>
                </a:solidFill>
                <a:effectLst/>
                <a:latin typeface="Marianne" panose="02000000000000000000" pitchFamily="2" charset="0"/>
              </a:rPr>
              <a:t>80 000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nombre de candidats ayant reçu 1 proposition en phase complémentaire</a:t>
            </a:r>
          </a:p>
          <a:p>
            <a:pPr algn="just">
              <a:spcAft>
                <a:spcPts val="1200"/>
              </a:spcAft>
            </a:pPr>
            <a:r>
              <a:rPr lang="fr-FR" sz="1500" b="1" i="0" dirty="0">
                <a:solidFill>
                  <a:srgbClr val="2F4077"/>
                </a:solidFill>
                <a:effectLst/>
                <a:latin typeface="Marianne" panose="02000000000000000000" pitchFamily="2" charset="0"/>
              </a:rPr>
              <a:t>134 : </a:t>
            </a:r>
            <a:r>
              <a:rPr lang="fr-FR" sz="1500" dirty="0">
                <a:solidFill>
                  <a:srgbClr val="3A3A3A"/>
                </a:solidFill>
                <a:latin typeface="Marianne" panose="02000000000000000000" pitchFamily="2" charset="0"/>
              </a:rPr>
              <a:t>c</a:t>
            </a:r>
            <a:r>
              <a:rPr lang="fr-FR" sz="1500" b="0" i="0" dirty="0">
                <a:solidFill>
                  <a:srgbClr val="3A3A3A"/>
                </a:solidFill>
                <a:effectLst/>
                <a:latin typeface="Marianne" panose="02000000000000000000" pitchFamily="2" charset="0"/>
              </a:rPr>
              <a:t>'est le nombre de lycéens qui n’avaient pas eu de solution fin septembre 2024  parmi les 20 000 candidats accompagnés en CAES</a:t>
            </a: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sp>
        <p:nvSpPr>
          <p:cNvPr id="7" name="Rectangle 6"/>
          <p:cNvSpPr/>
          <p:nvPr/>
        </p:nvSpPr>
        <p:spPr>
          <a:xfrm>
            <a:off x="3964449" y="232525"/>
            <a:ext cx="4801887"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Quels résultats en 2024  ? </a:t>
            </a:r>
          </a:p>
        </p:txBody>
      </p:sp>
    </p:spTree>
    <p:extLst>
      <p:ext uri="{BB962C8B-B14F-4D97-AF65-F5344CB8AC3E}">
        <p14:creationId xmlns:p14="http://schemas.microsoft.com/office/powerpoint/2010/main" val="409537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859536" y="891573"/>
            <a:ext cx="7577616" cy="3302408"/>
          </a:xfrm>
          <a:prstGeom prst="rect">
            <a:avLst/>
          </a:prstGeom>
        </p:spPr>
      </p:pic>
      <p:sp>
        <p:nvSpPr>
          <p:cNvPr id="2" name="ZoneTexte 1"/>
          <p:cNvSpPr txBox="1"/>
          <p:nvPr/>
        </p:nvSpPr>
        <p:spPr>
          <a:xfrm>
            <a:off x="667512" y="4193981"/>
            <a:ext cx="8476488" cy="461665"/>
          </a:xfrm>
          <a:prstGeom prst="rect">
            <a:avLst/>
          </a:prstGeom>
          <a:noFill/>
        </p:spPr>
        <p:txBody>
          <a:bodyPr wrap="square" rtlCol="0">
            <a:spAutoFit/>
          </a:bodyPr>
          <a:lstStyle/>
          <a:p>
            <a:r>
              <a:rPr lang="fr-FR" sz="2400" b="1" dirty="0">
                <a:solidFill>
                  <a:srgbClr val="000091"/>
                </a:solidFill>
                <a:latin typeface="Marianne" panose="02000000000000000000" pitchFamily="2" charset="0"/>
              </a:rPr>
              <a:t>Parcoursup</a:t>
            </a:r>
            <a:r>
              <a:rPr lang="fr-FR" sz="2000" b="1" dirty="0">
                <a:solidFill>
                  <a:srgbClr val="000091"/>
                </a:solidFill>
                <a:latin typeface="Marianne" panose="02000000000000000000" pitchFamily="2" charset="0"/>
              </a:rPr>
              <a:t> 2025 : ce qu’il faut savoir sur la phase d’admission </a:t>
            </a: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272430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Espace réservé du contenu 4"/>
          <p:cNvSpPr>
            <a:spLocks noGrp="1"/>
          </p:cNvSpPr>
          <p:nvPr>
            <p:ph sz="quarter" idx="14"/>
          </p:nvPr>
        </p:nvSpPr>
        <p:spPr>
          <a:xfrm>
            <a:off x="358211" y="957490"/>
            <a:ext cx="8208914" cy="3651085"/>
          </a:xfrm>
        </p:spPr>
        <p:txBody>
          <a:bodyPr/>
          <a:lstStyle/>
          <a:p>
            <a:pPr>
              <a:spcAft>
                <a:spcPts val="1200"/>
              </a:spcAft>
            </a:pPr>
            <a:r>
              <a:rPr lang="fr-FR" sz="1800" b="1" dirty="0">
                <a:solidFill>
                  <a:srgbClr val="F28E65"/>
                </a:solidFill>
                <a:latin typeface="Marianne" panose="02000000000000000000" pitchFamily="2" charset="0"/>
              </a:rPr>
              <a:t>&gt; Une phase d’admission principale plus rapide : 39 jours</a:t>
            </a:r>
          </a:p>
          <a:p>
            <a:pPr algn="ctr"/>
            <a:r>
              <a:rPr lang="fr-FR" sz="1800" b="1" dirty="0">
                <a:latin typeface="Marianne" panose="02000000000000000000" pitchFamily="2" charset="0"/>
                <a:ea typeface="+mj-ea"/>
                <a:cs typeface="+mj-cs"/>
              </a:rPr>
              <a:t>Du 2 juin au 10 juillet 2025</a:t>
            </a:r>
          </a:p>
          <a:p>
            <a:pPr algn="just">
              <a:spcBef>
                <a:spcPts val="600"/>
              </a:spcBef>
            </a:pPr>
            <a:r>
              <a:rPr lang="fr-FR" sz="1600" b="1" u="sng" dirty="0">
                <a:latin typeface="Marianne" panose="02000000000000000000" pitchFamily="2" charset="0"/>
                <a:ea typeface="+mj-ea"/>
                <a:cs typeface="+mj-cs"/>
              </a:rPr>
              <a:t>Objectif</a:t>
            </a:r>
            <a:r>
              <a:rPr lang="fr-FR" sz="1600" dirty="0">
                <a:latin typeface="Marianne" panose="02000000000000000000" pitchFamily="2" charset="0"/>
                <a:ea typeface="+mj-ea"/>
                <a:cs typeface="+mj-cs"/>
              </a:rPr>
              <a:t> : apporter plus de propositions en début de procédure pour réduire le sentiment d’attente des candidats et permettre des choix rapides ; laisser plus de temps pour préparer la rentrée (inscription, recherche de logements, etc.) </a:t>
            </a:r>
          </a:p>
          <a:p>
            <a:pPr>
              <a:spcBef>
                <a:spcPts val="600"/>
              </a:spcBef>
            </a:pPr>
            <a:r>
              <a:rPr lang="fr-FR" sz="1800" b="1" dirty="0">
                <a:solidFill>
                  <a:srgbClr val="F28E65"/>
                </a:solidFill>
                <a:latin typeface="Marianne" panose="02000000000000000000" pitchFamily="2" charset="0"/>
              </a:rPr>
              <a:t>&gt; Des délais de réponse suspendus pour les épreuves écrites du Bac 2025</a:t>
            </a:r>
          </a:p>
          <a:p>
            <a:pPr>
              <a:spcBef>
                <a:spcPts val="1200"/>
              </a:spcBef>
              <a:spcAft>
                <a:spcPts val="1200"/>
              </a:spcAft>
            </a:pPr>
            <a:r>
              <a:rPr lang="fr-FR" sz="1800" b="1" dirty="0">
                <a:solidFill>
                  <a:srgbClr val="F28E65"/>
                </a:solidFill>
                <a:latin typeface="Marianne" panose="02000000000000000000" pitchFamily="2" charset="0"/>
              </a:rPr>
              <a:t>&gt; La hiérarchisation des vœux restant en attente </a:t>
            </a:r>
            <a:r>
              <a:rPr lang="fr-FR" sz="1800" b="1" u="sng" dirty="0">
                <a:solidFill>
                  <a:srgbClr val="FF0000"/>
                </a:solidFill>
                <a:effectLst>
                  <a:outerShdw blurRad="38100" dist="38100" dir="2700000" algn="tl">
                    <a:srgbClr val="000000">
                      <a:alpha val="43137"/>
                    </a:srgbClr>
                  </a:outerShdw>
                </a:effectLst>
                <a:latin typeface="Marianne" panose="02000000000000000000" pitchFamily="2" charset="0"/>
              </a:rPr>
              <a:t>plus précoce </a:t>
            </a:r>
            <a:r>
              <a:rPr lang="fr-FR" sz="1800" b="1" dirty="0">
                <a:solidFill>
                  <a:srgbClr val="F28E65"/>
                </a:solidFill>
                <a:latin typeface="Marianne" panose="02000000000000000000" pitchFamily="2" charset="0"/>
              </a:rPr>
              <a:t>:</a:t>
            </a:r>
          </a:p>
          <a:p>
            <a:pPr algn="ctr"/>
            <a:r>
              <a:rPr lang="fr-FR" sz="1800" b="1" dirty="0">
                <a:latin typeface="Marianne" panose="02000000000000000000" pitchFamily="2" charset="0"/>
              </a:rPr>
              <a:t>Du 6 au 10 juin 2025</a:t>
            </a:r>
          </a:p>
          <a:p>
            <a:pPr algn="just"/>
            <a:r>
              <a:rPr lang="fr-FR" sz="1600" b="1" u="sng" dirty="0">
                <a:latin typeface="Marianne" panose="02000000000000000000" pitchFamily="2" charset="0"/>
              </a:rPr>
              <a:t>Objectif</a:t>
            </a:r>
            <a:r>
              <a:rPr lang="fr-FR" sz="1600" dirty="0">
                <a:latin typeface="Marianne" panose="02000000000000000000" pitchFamily="2" charset="0"/>
              </a:rPr>
              <a:t> : accélérer le processus de choix pour permettre à plus de lycéens d’avoir au moins une proposition d’admission avant le début des épreuves écrites du Bac</a:t>
            </a:r>
            <a:endParaRPr lang="fr-FR" sz="1600" dirty="0">
              <a:latin typeface="Marianne" panose="02000000000000000000" pitchFamily="2" charset="0"/>
              <a:ea typeface="+mj-ea"/>
              <a:cs typeface="+mj-cs"/>
            </a:endParaRPr>
          </a:p>
        </p:txBody>
      </p:sp>
      <p:sp>
        <p:nvSpPr>
          <p:cNvPr id="7" name="Rectangle 6"/>
          <p:cNvSpPr/>
          <p:nvPr/>
        </p:nvSpPr>
        <p:spPr>
          <a:xfrm>
            <a:off x="4237463" y="254827"/>
            <a:ext cx="4528873" cy="369332"/>
          </a:xfrm>
          <a:prstGeom prst="rect">
            <a:avLst/>
          </a:prstGeom>
          <a:solidFill>
            <a:srgbClr val="34CB6A"/>
          </a:solidFill>
        </p:spPr>
        <p:txBody>
          <a:bodyPr wrap="square">
            <a:spAutoFit/>
          </a:bodyPr>
          <a:lstStyle/>
          <a:p>
            <a:pPr algn="ctr"/>
            <a:r>
              <a:rPr lang="fr-FR" b="1" dirty="0">
                <a:solidFill>
                  <a:schemeClr val="bg1"/>
                </a:solidFill>
                <a:latin typeface="Marianne" panose="02000000000000000000" pitchFamily="2" charset="0"/>
              </a:rPr>
              <a:t>2025 : une procédure accélérée</a:t>
            </a:r>
          </a:p>
        </p:txBody>
      </p:sp>
    </p:spTree>
    <p:extLst>
      <p:ext uri="{BB962C8B-B14F-4D97-AF65-F5344CB8AC3E}">
        <p14:creationId xmlns:p14="http://schemas.microsoft.com/office/powerpoint/2010/main" val="4133520739"/>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11712</TotalTime>
  <Words>4160</Words>
  <Application>Microsoft Office PowerPoint</Application>
  <PresentationFormat>Affichage à l'écran (16:9)</PresentationFormat>
  <Paragraphs>381</Paragraphs>
  <Slides>39</Slides>
  <Notes>10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39</vt:i4>
      </vt:variant>
    </vt:vector>
  </HeadingPairs>
  <TitlesOfParts>
    <vt:vector size="50" baseType="lpstr">
      <vt:lpstr>Arial</vt:lpstr>
      <vt:lpstr>Arial-ItalicMT</vt:lpstr>
      <vt:lpstr>Calibri</vt:lpstr>
      <vt:lpstr>Courier New</vt:lpstr>
      <vt:lpstr>Lucida Grande</vt:lpstr>
      <vt:lpstr>Marianne</vt:lpstr>
      <vt:lpstr>Symbol</vt:lpstr>
      <vt:lpstr>Tahoma</vt:lpstr>
      <vt:lpstr>Times New Roman</vt:lpstr>
      <vt:lpstr>Wingdings</vt:lpstr>
      <vt:lpstr>OPÉRATEURS</vt:lpstr>
      <vt:lpstr>Présentation PowerPoint</vt:lpstr>
      <vt:lpstr> Retour sur l’examen des vœux par les formations</vt:lpstr>
      <vt:lpstr>Présentation PowerPoint</vt:lpstr>
      <vt:lpstr>Présentation PowerPoint</vt:lpstr>
      <vt:lpstr>Un appui aux lycéens boursiers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visualisation des indicateurs du classement   </vt:lpstr>
      <vt:lpstr>Présentation PowerPoint</vt:lpstr>
      <vt:lpstr>Présentation PowerPoint</vt:lpstr>
      <vt:lpstr>Présentation PowerPoint</vt:lpstr>
      <vt:lpstr>Présentation PowerPoint</vt:lpstr>
      <vt:lpstr>Présentation PowerPoint</vt:lpstr>
      <vt:lpstr>Présentation PowerPoint</vt:lpstr>
      <vt:lpstr>Des solutions pour les candidats qui n’ont pas reçu de proposition d’admission </vt:lpstr>
      <vt:lpstr>Présentation PowerPoint</vt:lpstr>
      <vt:lpstr>Présentation PowerPoint</vt:lpstr>
      <vt:lpstr>Présentation PowerPoint</vt:lpstr>
      <vt:lpstr>Présentation PowerPoint</vt:lpstr>
      <vt:lpstr>Présentation PowerPoint</vt:lpstr>
      <vt:lpstr>Présentation PowerPoint</vt:lpstr>
      <vt:lpstr>L’inscription administrative dans la formation choisie </vt:lpstr>
      <vt:lpstr>Présentation PowerPoint</vt:lpstr>
      <vt:lpstr>Présentation PowerPoint</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VALERIE KLEIN</cp:lastModifiedBy>
  <cp:revision>566</cp:revision>
  <cp:lastPrinted>2024-05-23T13:36:05Z</cp:lastPrinted>
  <dcterms:created xsi:type="dcterms:W3CDTF">2020-10-27T08:44:50Z</dcterms:created>
  <dcterms:modified xsi:type="dcterms:W3CDTF">2025-05-21T12:59:06Z</dcterms:modified>
</cp:coreProperties>
</file>